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1"/>
  </p:notesMasterIdLst>
  <p:handoutMasterIdLst>
    <p:handoutMasterId r:id="rId22"/>
  </p:handoutMasterIdLst>
  <p:sldIdLst>
    <p:sldId id="256" r:id="rId9"/>
    <p:sldId id="263" r:id="rId10"/>
    <p:sldId id="330" r:id="rId11"/>
    <p:sldId id="331" r:id="rId12"/>
    <p:sldId id="332" r:id="rId13"/>
    <p:sldId id="334" r:id="rId14"/>
    <p:sldId id="333" r:id="rId15"/>
    <p:sldId id="335" r:id="rId16"/>
    <p:sldId id="336" r:id="rId17"/>
    <p:sldId id="337" r:id="rId18"/>
    <p:sldId id="329"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7507" autoAdjust="0"/>
  </p:normalViewPr>
  <p:slideViewPr>
    <p:cSldViewPr snapToGrid="0">
      <p:cViewPr varScale="1">
        <p:scale>
          <a:sx n="43" d="100"/>
          <a:sy n="43" d="100"/>
        </p:scale>
        <p:origin x="1552" y="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16/12/2024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04457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41216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92136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63364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35237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60839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97079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8879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537869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12/16/2024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hyperlink" Target="https://connect.open.ac.uk/society-psychology-and-criminology/inside-the-undertak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dirty="0"/>
              <a:t>Title slide</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dirty="0"/>
              <a:t>What remains</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1494369"/>
            <a:ext cx="11783792" cy="1305402"/>
          </a:xfrm>
        </p:spPr>
        <p:txBody>
          <a:bodyPr/>
          <a:lstStyle/>
          <a:p>
            <a:r>
              <a:rPr lang="en-GB" dirty="0"/>
              <a:t>Using animation to engage audiences with after-death practices </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3846892"/>
            <a:ext cx="5557584" cy="1819390"/>
          </a:xfrm>
        </p:spPr>
        <p:txBody>
          <a:bodyPr/>
          <a:lstStyle/>
          <a:p>
            <a:r>
              <a:rPr lang="en-GB" sz="3200" dirty="0"/>
              <a:t>Prof Erica Borgstrom</a:t>
            </a:r>
          </a:p>
          <a:p>
            <a:r>
              <a:rPr lang="en-GB" sz="1800" dirty="0" err="1"/>
              <a:t>Bsky</a:t>
            </a:r>
            <a:r>
              <a:rPr lang="en-GB" sz="1800" dirty="0"/>
              <a:t>: @ericaborgstrom.bsky.social</a:t>
            </a:r>
          </a:p>
          <a:p>
            <a:r>
              <a:rPr lang="en-GB" sz="1800" dirty="0"/>
              <a:t>LinkedIn: Erica Borgstrom</a:t>
            </a:r>
          </a:p>
          <a:p>
            <a:r>
              <a:rPr lang="en-GB" sz="1800" dirty="0"/>
              <a:t>Insta: @professorborgstrom</a:t>
            </a:r>
          </a:p>
          <a:p>
            <a:r>
              <a:rPr lang="en-GB" sz="1800" dirty="0"/>
              <a:t>X: @ericaborgstrom</a:t>
            </a:r>
          </a:p>
        </p:txBody>
      </p:sp>
      <p:pic>
        <p:nvPicPr>
          <p:cNvPr id="4" name="Picture 3" descr="Open Thanatology logo. ">
            <a:extLst>
              <a:ext uri="{FF2B5EF4-FFF2-40B4-BE49-F238E27FC236}">
                <a16:creationId xmlns:a16="http://schemas.microsoft.com/office/drawing/2014/main" id="{40A8AE57-80C5-BC6B-9A92-92D43A74B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996" y="5839894"/>
            <a:ext cx="1875181" cy="678637"/>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Open University resources</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More from the OU</a:t>
            </a:r>
          </a:p>
        </p:txBody>
      </p:sp>
      <p:sp>
        <p:nvSpPr>
          <p:cNvPr id="12" name="Text Placeholder 11">
            <a:extLst>
              <a:ext uri="{FF2B5EF4-FFF2-40B4-BE49-F238E27FC236}">
                <a16:creationId xmlns:a16="http://schemas.microsoft.com/office/drawing/2014/main" id="{3A026C9C-560D-30AB-20D4-0F3C688640D2}"/>
              </a:ext>
            </a:extLst>
          </p:cNvPr>
          <p:cNvSpPr>
            <a:spLocks noGrp="1"/>
          </p:cNvSpPr>
          <p:nvPr>
            <p:ph type="body" sz="quarter" idx="25"/>
          </p:nvPr>
        </p:nvSpPr>
        <p:spPr/>
        <p:txBody>
          <a:bodyPr/>
          <a:lstStyle/>
          <a:p>
            <a:r>
              <a:rPr lang="en-GB" dirty="0"/>
              <a:t>Extensive open education resources</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OU Connect</a:t>
            </a:r>
          </a:p>
          <a:p>
            <a:pPr lvl="1"/>
            <a:r>
              <a:rPr lang="en-GB" sz="2400" dirty="0"/>
              <a:t>This animation</a:t>
            </a:r>
          </a:p>
          <a:p>
            <a:pPr lvl="1"/>
            <a:r>
              <a:rPr lang="en-GB" sz="2400" dirty="0"/>
              <a:t>Interactive about assisted dying</a:t>
            </a:r>
          </a:p>
          <a:p>
            <a:pPr lvl="1"/>
            <a:r>
              <a:rPr lang="en-GB" sz="2400" dirty="0"/>
              <a:t>Exclusive interviews</a:t>
            </a:r>
          </a:p>
          <a:p>
            <a:r>
              <a:rPr lang="en-GB" sz="2400" dirty="0"/>
              <a:t>OpenLearn</a:t>
            </a:r>
          </a:p>
          <a:p>
            <a:pPr lvl="1"/>
            <a:r>
              <a:rPr lang="en-GB" sz="2400" dirty="0"/>
              <a:t>Open Thanatology Hub</a:t>
            </a:r>
          </a:p>
          <a:p>
            <a:pPr lvl="1"/>
            <a:r>
              <a:rPr lang="en-GB" sz="2400" dirty="0"/>
              <a:t>Articles, interactives, animations, courses</a:t>
            </a:r>
          </a:p>
          <a:p>
            <a:pPr marL="0" indent="0">
              <a:buNone/>
            </a:pPr>
            <a:endParaRPr lang="en-GB" sz="2400" dirty="0"/>
          </a:p>
        </p:txBody>
      </p:sp>
      <p:pic>
        <p:nvPicPr>
          <p:cNvPr id="3" name="Picture 2" descr="Logo for Open Thanatology Hub on OpenLearn ">
            <a:extLst>
              <a:ext uri="{FF2B5EF4-FFF2-40B4-BE49-F238E27FC236}">
                <a16:creationId xmlns:a16="http://schemas.microsoft.com/office/drawing/2014/main" id="{2F5E7E56-99D2-3A9E-39DC-2BA60970D710}"/>
              </a:ext>
            </a:extLst>
          </p:cNvPr>
          <p:cNvPicPr>
            <a:picLocks noChangeAspect="1"/>
          </p:cNvPicPr>
          <p:nvPr/>
        </p:nvPicPr>
        <p:blipFill>
          <a:blip r:embed="rId3"/>
          <a:stretch>
            <a:fillRect/>
          </a:stretch>
        </p:blipFill>
        <p:spPr>
          <a:xfrm>
            <a:off x="7798544" y="1658167"/>
            <a:ext cx="3580327" cy="3813243"/>
          </a:xfrm>
          <a:prstGeom prst="rect">
            <a:avLst/>
          </a:prstGeom>
        </p:spPr>
      </p:pic>
      <p:pic>
        <p:nvPicPr>
          <p:cNvPr id="4" name="Picture 3">
            <a:extLst>
              <a:ext uri="{FF2B5EF4-FFF2-40B4-BE49-F238E27FC236}">
                <a16:creationId xmlns:a16="http://schemas.microsoft.com/office/drawing/2014/main" id="{41E0CDA0-8105-0919-6C47-949319CB34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21572" y="5760296"/>
            <a:ext cx="2042337" cy="737680"/>
          </a:xfrm>
          <a:prstGeom prst="rect">
            <a:avLst/>
          </a:prstGeom>
        </p:spPr>
      </p:pic>
    </p:spTree>
    <p:extLst>
      <p:ext uri="{BB962C8B-B14F-4D97-AF65-F5344CB8AC3E}">
        <p14:creationId xmlns:p14="http://schemas.microsoft.com/office/powerpoint/2010/main" val="218521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Key messages from the presentation</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Take aways</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924371" y="1385864"/>
            <a:ext cx="9591229" cy="3605861"/>
          </a:xfrm>
        </p:spPr>
        <p:txBody>
          <a:bodyPr/>
          <a:lstStyle/>
          <a:p>
            <a:pPr marL="342900" indent="-342900">
              <a:buAutoNum type="arabicParenR"/>
            </a:pPr>
            <a:r>
              <a:rPr lang="en-GB" sz="2000" dirty="0"/>
              <a:t>What humans do with the dead is varied</a:t>
            </a:r>
          </a:p>
          <a:p>
            <a:pPr marL="342900" indent="-342900">
              <a:buAutoNum type="arabicParenR"/>
            </a:pPr>
            <a:r>
              <a:rPr lang="en-GB" sz="2000" dirty="0"/>
              <a:t>Animation can be used for public education: ideas, reflection, conversation starter</a:t>
            </a:r>
          </a:p>
          <a:p>
            <a:pPr marL="342900" indent="-342900">
              <a:buAutoNum type="arabicParenR"/>
            </a:pPr>
            <a:r>
              <a:rPr lang="en-GB" sz="2000" dirty="0"/>
              <a:t>Multimedia edutainment can enable us to broach big life questions in engaging ways</a:t>
            </a:r>
          </a:p>
          <a:p>
            <a:pPr marL="342900" indent="-342900">
              <a:buAutoNum type="arabicParenR"/>
            </a:pPr>
            <a:endParaRPr lang="en-GB" sz="2000" dirty="0"/>
          </a:p>
          <a:p>
            <a:pPr marL="342900" indent="-342900">
              <a:buAutoNum type="arabicParenR"/>
            </a:pPr>
            <a:endParaRPr lang="en-GB" sz="2000" dirty="0"/>
          </a:p>
          <a:p>
            <a:pPr marL="342900" indent="-342900">
              <a:buAutoNum type="arabicParenR"/>
            </a:pPr>
            <a:r>
              <a:rPr lang="en-GB" sz="2000" dirty="0"/>
              <a:t>And if you are looking for free resources – check out what the OU has to offer via OU Connect and OpenLearn </a:t>
            </a:r>
          </a:p>
        </p:txBody>
      </p:sp>
      <p:pic>
        <p:nvPicPr>
          <p:cNvPr id="3" name="Picture 2">
            <a:extLst>
              <a:ext uri="{FF2B5EF4-FFF2-40B4-BE49-F238E27FC236}">
                <a16:creationId xmlns:a16="http://schemas.microsoft.com/office/drawing/2014/main" id="{CAD0274C-FC6E-BC68-EF8D-6FC4C2E9B7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51552" y="5833341"/>
            <a:ext cx="2042337" cy="737680"/>
          </a:xfrm>
          <a:prstGeom prst="rect">
            <a:avLst/>
          </a:prstGeom>
        </p:spPr>
      </p:pic>
    </p:spTree>
    <p:extLst>
      <p:ext uri="{BB962C8B-B14F-4D97-AF65-F5344CB8AC3E}">
        <p14:creationId xmlns:p14="http://schemas.microsoft.com/office/powerpoint/2010/main" val="377707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End slide</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
        <p:nvSpPr>
          <p:cNvPr id="5" name="Text Placeholder 15">
            <a:extLst>
              <a:ext uri="{FF2B5EF4-FFF2-40B4-BE49-F238E27FC236}">
                <a16:creationId xmlns:a16="http://schemas.microsoft.com/office/drawing/2014/main" id="{50F0F2D8-A5E5-B396-A73A-26D1F8C97F53}"/>
              </a:ext>
            </a:extLst>
          </p:cNvPr>
          <p:cNvSpPr txBox="1">
            <a:spLocks/>
          </p:cNvSpPr>
          <p:nvPr/>
        </p:nvSpPr>
        <p:spPr>
          <a:xfrm>
            <a:off x="340167" y="4150140"/>
            <a:ext cx="5557584" cy="1819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err="1">
                <a:solidFill>
                  <a:schemeClr val="bg1"/>
                </a:solidFill>
              </a:rPr>
              <a:t>Bsky</a:t>
            </a:r>
            <a:r>
              <a:rPr lang="en-GB" sz="1800" dirty="0">
                <a:solidFill>
                  <a:schemeClr val="bg1"/>
                </a:solidFill>
              </a:rPr>
              <a:t>: @ericaborgstrom.bsky.social</a:t>
            </a:r>
          </a:p>
          <a:p>
            <a:pPr marL="0" indent="0">
              <a:buNone/>
            </a:pPr>
            <a:r>
              <a:rPr lang="en-GB" sz="1800" dirty="0">
                <a:solidFill>
                  <a:schemeClr val="bg1"/>
                </a:solidFill>
              </a:rPr>
              <a:t>LinkedIn: Erica Borgstrom</a:t>
            </a:r>
          </a:p>
          <a:p>
            <a:pPr marL="0" indent="0">
              <a:buNone/>
            </a:pPr>
            <a:r>
              <a:rPr lang="en-GB" sz="1800" dirty="0">
                <a:solidFill>
                  <a:schemeClr val="bg1"/>
                </a:solidFill>
              </a:rPr>
              <a:t>Insta: @professorborgstrom</a:t>
            </a:r>
          </a:p>
          <a:p>
            <a:pPr marL="0" indent="0">
              <a:buNone/>
            </a:pPr>
            <a:r>
              <a:rPr lang="en-GB" sz="1800" dirty="0">
                <a:solidFill>
                  <a:schemeClr val="bg1"/>
                </a:solidFill>
              </a:rPr>
              <a:t>X: @ericaborgstrom</a:t>
            </a:r>
          </a:p>
        </p:txBody>
      </p:sp>
      <p:pic>
        <p:nvPicPr>
          <p:cNvPr id="6" name="Picture 5">
            <a:extLst>
              <a:ext uri="{FF2B5EF4-FFF2-40B4-BE49-F238E27FC236}">
                <a16:creationId xmlns:a16="http://schemas.microsoft.com/office/drawing/2014/main" id="{6B08FD42-229C-680F-DFC5-355FED3EA2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57373" y="5843268"/>
            <a:ext cx="1877731" cy="676715"/>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providing </a:t>
            </a:r>
            <a:r>
              <a:rPr kumimoji="0" lang="en-GB" sz="2000" b="1" i="0" u="none" strike="noStrike" kern="1200" cap="none" spc="0" normalizeH="0" baseline="0" noProof="0" dirty="0" err="1">
                <a:ln>
                  <a:noFill/>
                </a:ln>
                <a:solidFill>
                  <a:schemeClr val="tx1"/>
                </a:solidFill>
                <a:effectLst/>
                <a:uLnTx/>
                <a:uFillTx/>
                <a:latin typeface="Poppins SemiBold" panose="00000700000000000000" pitchFamily="50" charset="0"/>
                <a:ea typeface="+mj-ea"/>
                <a:cs typeface="Poppins SemiBold" panose="00000700000000000000" pitchFamily="50" charset="0"/>
              </a:rPr>
              <a:t>ov</a:t>
            </a:r>
            <a:r>
              <a:rPr lang="en-GB" sz="2000" b="1" dirty="0" err="1">
                <a:latin typeface="Poppins SemiBold" panose="00000700000000000000" pitchFamily="50" charset="0"/>
                <a:cs typeface="Poppins SemiBold" panose="00000700000000000000" pitchFamily="50" charset="0"/>
              </a:rPr>
              <a:t>erview</a:t>
            </a:r>
            <a:r>
              <a:rPr lang="en-GB" sz="2000" b="1" dirty="0">
                <a:latin typeface="Poppins SemiBold" panose="00000700000000000000" pitchFamily="50" charset="0"/>
                <a:cs typeface="Poppins SemiBold" panose="00000700000000000000" pitchFamily="50" charset="0"/>
              </a:rPr>
              <a:t> of the presentation structure</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Overview</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924371" y="1385864"/>
            <a:ext cx="9988468" cy="4310398"/>
          </a:xfrm>
        </p:spPr>
        <p:txBody>
          <a:bodyPr/>
          <a:lstStyle/>
          <a:p>
            <a:r>
              <a:rPr lang="en-GB" sz="2400" dirty="0"/>
              <a:t>Bit about me</a:t>
            </a:r>
          </a:p>
          <a:p>
            <a:r>
              <a:rPr lang="en-GB" sz="2400" dirty="0"/>
              <a:t>Assumptions about death and society </a:t>
            </a:r>
          </a:p>
          <a:p>
            <a:r>
              <a:rPr lang="en-GB" sz="2400" dirty="0"/>
              <a:t>History of the animation </a:t>
            </a:r>
          </a:p>
          <a:p>
            <a:r>
              <a:rPr lang="en-GB" sz="2400" dirty="0"/>
              <a:t>Watch the animation</a:t>
            </a:r>
          </a:p>
          <a:p>
            <a:r>
              <a:rPr lang="en-GB" sz="2400" dirty="0"/>
              <a:t>The making of</a:t>
            </a:r>
          </a:p>
          <a:p>
            <a:r>
              <a:rPr lang="en-GB" sz="2400" dirty="0"/>
              <a:t>Edutainment</a:t>
            </a:r>
          </a:p>
          <a:p>
            <a:r>
              <a:rPr lang="en-GB" sz="2400" dirty="0"/>
              <a:t>Opening up minds and conversations </a:t>
            </a:r>
          </a:p>
          <a:p>
            <a:r>
              <a:rPr lang="en-GB" sz="2400" dirty="0"/>
              <a:t>Other OU resources </a:t>
            </a:r>
          </a:p>
          <a:p>
            <a:endParaRPr lang="en-GB" dirty="0"/>
          </a:p>
          <a:p>
            <a:endParaRPr lang="en-GB" dirty="0"/>
          </a:p>
        </p:txBody>
      </p:sp>
      <p:pic>
        <p:nvPicPr>
          <p:cNvPr id="5" name="Picture 4">
            <a:extLst>
              <a:ext uri="{FF2B5EF4-FFF2-40B4-BE49-F238E27FC236}">
                <a16:creationId xmlns:a16="http://schemas.microsoft.com/office/drawing/2014/main" id="{18403036-91C5-1BA7-828A-5DBC926B91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05" y="5811309"/>
            <a:ext cx="2039164" cy="737983"/>
          </a:xfrm>
          <a:prstGeom prst="rect">
            <a:avLst/>
          </a:prstGeom>
        </p:spPr>
      </p:pic>
    </p:spTree>
    <p:extLst>
      <p:ext uri="{BB962C8B-B14F-4D97-AF65-F5344CB8AC3E}">
        <p14:creationId xmlns:p14="http://schemas.microsoft.com/office/powerpoint/2010/main" val="9540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Personal introduction</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Bit about me</a:t>
            </a:r>
          </a:p>
        </p:txBody>
      </p:sp>
      <p:sp>
        <p:nvSpPr>
          <p:cNvPr id="12" name="Text Placeholder 11">
            <a:extLst>
              <a:ext uri="{FF2B5EF4-FFF2-40B4-BE49-F238E27FC236}">
                <a16:creationId xmlns:a16="http://schemas.microsoft.com/office/drawing/2014/main" id="{3A026C9C-560D-30AB-20D4-0F3C688640D2}"/>
              </a:ext>
              <a:ext uri="{C183D7F6-B498-43B3-948B-1728B52AA6E4}">
                <adec:decorative xmlns:adec="http://schemas.microsoft.com/office/drawing/2017/decorative" val="1"/>
              </a:ext>
            </a:extLst>
          </p:cNvPr>
          <p:cNvSpPr>
            <a:spLocks noGrp="1"/>
          </p:cNvSpPr>
          <p:nvPr>
            <p:ph type="body" sz="quarter" idx="25"/>
          </p:nvPr>
        </p:nvSpPr>
        <p:spPr/>
        <p:txBody>
          <a:bodyPr/>
          <a:lstStyle/>
          <a:p>
            <a:r>
              <a:rPr lang="en-GB" dirty="0"/>
              <a:t>Prof Borgstrom</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Anthropologist</a:t>
            </a:r>
          </a:p>
          <a:p>
            <a:r>
              <a:rPr lang="en-GB" sz="2400" dirty="0"/>
              <a:t>Death Studies scholar</a:t>
            </a:r>
          </a:p>
          <a:p>
            <a:r>
              <a:rPr lang="en-GB" sz="2400" dirty="0"/>
              <a:t>Open Thanatology at the OU</a:t>
            </a:r>
          </a:p>
          <a:p>
            <a:r>
              <a:rPr lang="en-GB" sz="2400" dirty="0"/>
              <a:t>Critical thinking and enabling lightbulb moments</a:t>
            </a:r>
          </a:p>
        </p:txBody>
      </p:sp>
      <p:pic>
        <p:nvPicPr>
          <p:cNvPr id="7" name="Picture 6">
            <a:extLst>
              <a:ext uri="{FF2B5EF4-FFF2-40B4-BE49-F238E27FC236}">
                <a16:creationId xmlns:a16="http://schemas.microsoft.com/office/drawing/2014/main" id="{FCA458D0-7640-86E5-DAD2-E6F987D3AE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21572" y="5760296"/>
            <a:ext cx="2042337" cy="737680"/>
          </a:xfrm>
          <a:prstGeom prst="rect">
            <a:avLst/>
          </a:prstGeom>
        </p:spPr>
      </p:pic>
    </p:spTree>
    <p:extLst>
      <p:ext uri="{BB962C8B-B14F-4D97-AF65-F5344CB8AC3E}">
        <p14:creationId xmlns:p14="http://schemas.microsoft.com/office/powerpoint/2010/main" val="245060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Background </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Assumptions about death and society </a:t>
            </a:r>
          </a:p>
        </p:txBody>
      </p:sp>
      <p:sp>
        <p:nvSpPr>
          <p:cNvPr id="12" name="Text Placeholder 11">
            <a:extLst>
              <a:ext uri="{FF2B5EF4-FFF2-40B4-BE49-F238E27FC236}">
                <a16:creationId xmlns:a16="http://schemas.microsoft.com/office/drawing/2014/main" id="{3A026C9C-560D-30AB-20D4-0F3C688640D2}"/>
              </a:ext>
            </a:extLst>
          </p:cNvPr>
          <p:cNvSpPr>
            <a:spLocks noGrp="1"/>
          </p:cNvSpPr>
          <p:nvPr>
            <p:ph type="body" sz="quarter" idx="25"/>
          </p:nvPr>
        </p:nvSpPr>
        <p:spPr/>
        <p:txBody>
          <a:bodyPr/>
          <a:lstStyle/>
          <a:p>
            <a:r>
              <a:rPr lang="en-GB" dirty="0"/>
              <a:t>Let’s explore these…</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Death and bereavement a ‘taboo’</a:t>
            </a:r>
          </a:p>
          <a:p>
            <a:pPr lvl="1"/>
            <a:r>
              <a:rPr lang="en-GB" sz="2400" dirty="0"/>
              <a:t>Media</a:t>
            </a:r>
          </a:p>
          <a:p>
            <a:pPr lvl="1"/>
            <a:r>
              <a:rPr lang="en-GB" sz="2400" dirty="0"/>
              <a:t>Dominant scripts</a:t>
            </a:r>
          </a:p>
          <a:p>
            <a:r>
              <a:rPr lang="en-GB" sz="2400" dirty="0"/>
              <a:t>More death education or death/grief literacy is needed</a:t>
            </a:r>
          </a:p>
          <a:p>
            <a:pPr lvl="1"/>
            <a:r>
              <a:rPr lang="en-GB" sz="2400" dirty="0"/>
              <a:t>Lack of knowledge or lack of connecting with what they know? </a:t>
            </a:r>
          </a:p>
        </p:txBody>
      </p:sp>
      <p:pic>
        <p:nvPicPr>
          <p:cNvPr id="4" name="Picture 3">
            <a:extLst>
              <a:ext uri="{FF2B5EF4-FFF2-40B4-BE49-F238E27FC236}">
                <a16:creationId xmlns:a16="http://schemas.microsoft.com/office/drawing/2014/main" id="{0D69310A-C4BD-7162-C172-CEE9ECEFCF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51552" y="5760296"/>
            <a:ext cx="2042337" cy="737680"/>
          </a:xfrm>
          <a:prstGeom prst="rect">
            <a:avLst/>
          </a:prstGeom>
        </p:spPr>
      </p:pic>
    </p:spTree>
    <p:extLst>
      <p:ext uri="{BB962C8B-B14F-4D97-AF65-F5344CB8AC3E}">
        <p14:creationId xmlns:p14="http://schemas.microsoft.com/office/powerpoint/2010/main" val="17618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Open University and BBC background</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OU-BBC Partnership</a:t>
            </a:r>
          </a:p>
        </p:txBody>
      </p:sp>
      <p:sp>
        <p:nvSpPr>
          <p:cNvPr id="12" name="Text Placeholder 11">
            <a:extLst>
              <a:ext uri="{FF2B5EF4-FFF2-40B4-BE49-F238E27FC236}">
                <a16:creationId xmlns:a16="http://schemas.microsoft.com/office/drawing/2014/main" id="{3A026C9C-560D-30AB-20D4-0F3C688640D2}"/>
              </a:ext>
            </a:extLst>
          </p:cNvPr>
          <p:cNvSpPr>
            <a:spLocks noGrp="1"/>
          </p:cNvSpPr>
          <p:nvPr>
            <p:ph type="body" sz="quarter" idx="25"/>
          </p:nvPr>
        </p:nvSpPr>
        <p:spPr/>
        <p:txBody>
          <a:bodyPr/>
          <a:lstStyle/>
          <a:p>
            <a:r>
              <a:rPr lang="en-GB" dirty="0"/>
              <a:t>Co-producing award-winning content</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Long-standing partnership</a:t>
            </a:r>
          </a:p>
          <a:p>
            <a:r>
              <a:rPr lang="en-GB" sz="2400" dirty="0"/>
              <a:t>Academics as consultants</a:t>
            </a:r>
          </a:p>
          <a:p>
            <a:r>
              <a:rPr lang="en-GB" sz="2400" i="1" dirty="0"/>
              <a:t>Stacey Dooley: Inside the Undertakers</a:t>
            </a:r>
          </a:p>
          <a:p>
            <a:r>
              <a:rPr lang="en-GB" sz="2400" dirty="0"/>
              <a:t>OU Connect</a:t>
            </a:r>
          </a:p>
        </p:txBody>
      </p:sp>
      <p:pic>
        <p:nvPicPr>
          <p:cNvPr id="4" name="Picture 3" descr="Logo for Learning on Screen Awards 2024 Winner">
            <a:extLst>
              <a:ext uri="{FF2B5EF4-FFF2-40B4-BE49-F238E27FC236}">
                <a16:creationId xmlns:a16="http://schemas.microsoft.com/office/drawing/2014/main" id="{C2B4A579-6B0C-8C27-B029-AA64CB6EE692}"/>
              </a:ext>
            </a:extLst>
          </p:cNvPr>
          <p:cNvPicPr>
            <a:picLocks noChangeAspect="1"/>
          </p:cNvPicPr>
          <p:nvPr/>
        </p:nvPicPr>
        <p:blipFill>
          <a:blip r:embed="rId3"/>
          <a:stretch>
            <a:fillRect/>
          </a:stretch>
        </p:blipFill>
        <p:spPr>
          <a:xfrm>
            <a:off x="7164843" y="2296412"/>
            <a:ext cx="3685408" cy="1205824"/>
          </a:xfrm>
          <a:prstGeom prst="rect">
            <a:avLst/>
          </a:prstGeom>
        </p:spPr>
      </p:pic>
      <p:sp>
        <p:nvSpPr>
          <p:cNvPr id="2" name="TextBox 1">
            <a:extLst>
              <a:ext uri="{FF2B5EF4-FFF2-40B4-BE49-F238E27FC236}">
                <a16:creationId xmlns:a16="http://schemas.microsoft.com/office/drawing/2014/main" id="{FBDA36FF-EB1B-BE72-7691-BE16BD0AFB85}"/>
              </a:ext>
            </a:extLst>
          </p:cNvPr>
          <p:cNvSpPr txBox="1"/>
          <p:nvPr/>
        </p:nvSpPr>
        <p:spPr>
          <a:xfrm>
            <a:off x="1001651" y="4896822"/>
            <a:ext cx="10766702" cy="369332"/>
          </a:xfrm>
          <a:prstGeom prst="rect">
            <a:avLst/>
          </a:prstGeom>
          <a:noFill/>
        </p:spPr>
        <p:txBody>
          <a:bodyPr wrap="square" rtlCol="0">
            <a:spAutoFit/>
          </a:bodyPr>
          <a:lstStyle/>
          <a:p>
            <a:r>
              <a:rPr lang="en-GB" dirty="0">
                <a:hlinkClick r:id="rId4"/>
              </a:rPr>
              <a:t>https://connect.open.ac.uk/society-psychology-and-criminology/inside-the-undertakers/</a:t>
            </a:r>
            <a:endParaRPr lang="en-GB" dirty="0"/>
          </a:p>
        </p:txBody>
      </p:sp>
      <p:pic>
        <p:nvPicPr>
          <p:cNvPr id="6" name="Picture 5">
            <a:extLst>
              <a:ext uri="{FF2B5EF4-FFF2-40B4-BE49-F238E27FC236}">
                <a16:creationId xmlns:a16="http://schemas.microsoft.com/office/drawing/2014/main" id="{C0FD6EFD-ED95-5B6E-9A4D-F89C2F6F91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91592" y="5760296"/>
            <a:ext cx="2042337" cy="737680"/>
          </a:xfrm>
          <a:prstGeom prst="rect">
            <a:avLst/>
          </a:prstGeom>
        </p:spPr>
      </p:pic>
    </p:spTree>
    <p:extLst>
      <p:ext uri="{BB962C8B-B14F-4D97-AF65-F5344CB8AC3E}">
        <p14:creationId xmlns:p14="http://schemas.microsoft.com/office/powerpoint/2010/main" val="337004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Making the animation </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The making of</a:t>
            </a:r>
          </a:p>
        </p:txBody>
      </p:sp>
      <p:sp>
        <p:nvSpPr>
          <p:cNvPr id="12" name="Text Placeholder 11">
            <a:extLst>
              <a:ext uri="{FF2B5EF4-FFF2-40B4-BE49-F238E27FC236}">
                <a16:creationId xmlns:a16="http://schemas.microsoft.com/office/drawing/2014/main" id="{3A026C9C-560D-30AB-20D4-0F3C688640D2}"/>
              </a:ext>
            </a:extLst>
          </p:cNvPr>
          <p:cNvSpPr>
            <a:spLocks noGrp="1"/>
          </p:cNvSpPr>
          <p:nvPr>
            <p:ph type="body" sz="quarter" idx="25"/>
          </p:nvPr>
        </p:nvSpPr>
        <p:spPr/>
        <p:txBody>
          <a:bodyPr/>
          <a:lstStyle/>
          <a:p>
            <a:r>
              <a:rPr lang="en-GB" dirty="0"/>
              <a:t>Inspiration</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What questions might viewers have?</a:t>
            </a:r>
          </a:p>
          <a:p>
            <a:r>
              <a:rPr lang="en-GB" sz="2400" dirty="0"/>
              <a:t>What questions do we want them to ponder further?  </a:t>
            </a:r>
          </a:p>
          <a:p>
            <a:r>
              <a:rPr lang="en-GB" sz="2400" dirty="0"/>
              <a:t>Encourage ‘new’ ideas on ‘sensitive’ topic </a:t>
            </a:r>
          </a:p>
          <a:p>
            <a:r>
              <a:rPr lang="en-GB" sz="2400" dirty="0"/>
              <a:t>Academic expertise – social constructions, diversity of practices</a:t>
            </a:r>
          </a:p>
        </p:txBody>
      </p:sp>
      <p:pic>
        <p:nvPicPr>
          <p:cNvPr id="6" name="Picture 5">
            <a:extLst>
              <a:ext uri="{FF2B5EF4-FFF2-40B4-BE49-F238E27FC236}">
                <a16:creationId xmlns:a16="http://schemas.microsoft.com/office/drawing/2014/main" id="{73DA3C3A-7417-BE56-089B-CCEB9887A1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06582" y="5760296"/>
            <a:ext cx="2042337" cy="737680"/>
          </a:xfrm>
          <a:prstGeom prst="rect">
            <a:avLst/>
          </a:prstGeom>
        </p:spPr>
      </p:pic>
      <p:pic>
        <p:nvPicPr>
          <p:cNvPr id="15" name="Picture 14" descr="Skeleton hand and human hand holding pinkie fingers">
            <a:extLst>
              <a:ext uri="{FF2B5EF4-FFF2-40B4-BE49-F238E27FC236}">
                <a16:creationId xmlns:a16="http://schemas.microsoft.com/office/drawing/2014/main" id="{16041E61-00E2-9FE6-505F-324A39E9C2CC}"/>
              </a:ext>
            </a:extLst>
          </p:cNvPr>
          <p:cNvPicPr>
            <a:picLocks noChangeAspect="1"/>
          </p:cNvPicPr>
          <p:nvPr/>
        </p:nvPicPr>
        <p:blipFill>
          <a:blip r:embed="rId4"/>
          <a:stretch>
            <a:fillRect/>
          </a:stretch>
        </p:blipFill>
        <p:spPr>
          <a:xfrm>
            <a:off x="7090348" y="2142632"/>
            <a:ext cx="4572396" cy="2572735"/>
          </a:xfrm>
          <a:prstGeom prst="rect">
            <a:avLst/>
          </a:prstGeom>
        </p:spPr>
      </p:pic>
      <p:sp>
        <p:nvSpPr>
          <p:cNvPr id="16" name="TextBox 15">
            <a:extLst>
              <a:ext uri="{FF2B5EF4-FFF2-40B4-BE49-F238E27FC236}">
                <a16:creationId xmlns:a16="http://schemas.microsoft.com/office/drawing/2014/main" id="{BF60A182-A3C4-AAFB-7F54-1191824419EE}"/>
              </a:ext>
            </a:extLst>
          </p:cNvPr>
          <p:cNvSpPr txBox="1"/>
          <p:nvPr/>
        </p:nvSpPr>
        <p:spPr>
          <a:xfrm>
            <a:off x="6749668" y="6056159"/>
            <a:ext cx="4961107" cy="646331"/>
          </a:xfrm>
          <a:prstGeom prst="rect">
            <a:avLst/>
          </a:prstGeom>
          <a:noFill/>
        </p:spPr>
        <p:txBody>
          <a:bodyPr wrap="square" rtlCol="0">
            <a:spAutoFit/>
          </a:bodyPr>
          <a:lstStyle/>
          <a:p>
            <a:r>
              <a:rPr lang="en-GB" i="1" dirty="0"/>
              <a:t>Note: images on the following slides are from the animation</a:t>
            </a:r>
          </a:p>
        </p:txBody>
      </p:sp>
    </p:spTree>
    <p:extLst>
      <p:ext uri="{BB962C8B-B14F-4D97-AF65-F5344CB8AC3E}">
        <p14:creationId xmlns:p14="http://schemas.microsoft.com/office/powerpoint/2010/main" val="402953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Making the animation – slide 2</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The making of</a:t>
            </a:r>
          </a:p>
        </p:txBody>
      </p:sp>
      <p:sp>
        <p:nvSpPr>
          <p:cNvPr id="12" name="Text Placeholder 11">
            <a:extLst>
              <a:ext uri="{FF2B5EF4-FFF2-40B4-BE49-F238E27FC236}">
                <a16:creationId xmlns:a16="http://schemas.microsoft.com/office/drawing/2014/main" id="{3A026C9C-560D-30AB-20D4-0F3C688640D2}"/>
              </a:ext>
              <a:ext uri="{C183D7F6-B498-43B3-948B-1728B52AA6E4}">
                <adec:decorative xmlns:adec="http://schemas.microsoft.com/office/drawing/2017/decorative" val="1"/>
              </a:ext>
            </a:extLst>
          </p:cNvPr>
          <p:cNvSpPr>
            <a:spLocks noGrp="1"/>
          </p:cNvSpPr>
          <p:nvPr>
            <p:ph type="body" sz="quarter" idx="25"/>
          </p:nvPr>
        </p:nvSpPr>
        <p:spPr/>
        <p:txBody>
          <a:bodyPr/>
          <a:lstStyle/>
          <a:p>
            <a:r>
              <a:rPr lang="en-GB" dirty="0"/>
              <a:t>OU Connect magic</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From facts to script</a:t>
            </a:r>
          </a:p>
          <a:p>
            <a:r>
              <a:rPr lang="en-GB" sz="2400" dirty="0"/>
              <a:t>Animator</a:t>
            </a:r>
          </a:p>
          <a:p>
            <a:r>
              <a:rPr lang="en-GB" sz="2400" dirty="0"/>
              <a:t>Music</a:t>
            </a:r>
          </a:p>
          <a:p>
            <a:r>
              <a:rPr lang="en-GB" sz="2400" dirty="0"/>
              <a:t>Pacing and Timing</a:t>
            </a:r>
          </a:p>
          <a:p>
            <a:r>
              <a:rPr lang="en-GB" sz="2400" dirty="0"/>
              <a:t>Sensitivities and pushing boundaries</a:t>
            </a:r>
          </a:p>
          <a:p>
            <a:r>
              <a:rPr lang="en-GB" sz="2400" dirty="0"/>
              <a:t>Compromises</a:t>
            </a:r>
          </a:p>
        </p:txBody>
      </p:sp>
      <p:pic>
        <p:nvPicPr>
          <p:cNvPr id="5" name="Picture 4">
            <a:extLst>
              <a:ext uri="{FF2B5EF4-FFF2-40B4-BE49-F238E27FC236}">
                <a16:creationId xmlns:a16="http://schemas.microsoft.com/office/drawing/2014/main" id="{FFF698BA-947E-1956-870D-D4E4F8F647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51552" y="5760296"/>
            <a:ext cx="2042337" cy="737680"/>
          </a:xfrm>
          <a:prstGeom prst="rect">
            <a:avLst/>
          </a:prstGeom>
        </p:spPr>
      </p:pic>
      <p:pic>
        <p:nvPicPr>
          <p:cNvPr id="6" name="Picture 5" descr="Three different scenes in ovals about how people may interact with the dead. First oval shows graveside. Second oval shows dead buried beneath the home. Third shows dead incorporated into family tradition.">
            <a:extLst>
              <a:ext uri="{FF2B5EF4-FFF2-40B4-BE49-F238E27FC236}">
                <a16:creationId xmlns:a16="http://schemas.microsoft.com/office/drawing/2014/main" id="{4A9DDBE7-6AA5-5D9B-8B01-9AF860772194}"/>
              </a:ext>
            </a:extLst>
          </p:cNvPr>
          <p:cNvPicPr>
            <a:picLocks noChangeAspect="1"/>
          </p:cNvPicPr>
          <p:nvPr/>
        </p:nvPicPr>
        <p:blipFill>
          <a:blip r:embed="rId4"/>
          <a:stretch>
            <a:fillRect/>
          </a:stretch>
        </p:blipFill>
        <p:spPr>
          <a:xfrm>
            <a:off x="7241259" y="2020667"/>
            <a:ext cx="4365114" cy="2456901"/>
          </a:xfrm>
          <a:prstGeom prst="rect">
            <a:avLst/>
          </a:prstGeom>
        </p:spPr>
      </p:pic>
    </p:spTree>
    <p:extLst>
      <p:ext uri="{BB962C8B-B14F-4D97-AF65-F5344CB8AC3E}">
        <p14:creationId xmlns:p14="http://schemas.microsoft.com/office/powerpoint/2010/main" val="274423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latin typeface="Poppins SemiBold" panose="00000700000000000000" pitchFamily="50" charset="0"/>
                <a:cs typeface="Poppins SemiBold" panose="00000700000000000000" pitchFamily="50" charset="0"/>
              </a:rPr>
              <a:t>Theory</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Edutainment</a:t>
            </a:r>
          </a:p>
        </p:txBody>
      </p:sp>
      <p:sp>
        <p:nvSpPr>
          <p:cNvPr id="12" name="Text Placeholder 11">
            <a:extLst>
              <a:ext uri="{FF2B5EF4-FFF2-40B4-BE49-F238E27FC236}">
                <a16:creationId xmlns:a16="http://schemas.microsoft.com/office/drawing/2014/main" id="{3A026C9C-560D-30AB-20D4-0F3C688640D2}"/>
              </a:ext>
            </a:extLst>
          </p:cNvPr>
          <p:cNvSpPr>
            <a:spLocks noGrp="1"/>
          </p:cNvSpPr>
          <p:nvPr>
            <p:ph type="body" sz="quarter" idx="25"/>
          </p:nvPr>
        </p:nvSpPr>
        <p:spPr/>
        <p:txBody>
          <a:bodyPr/>
          <a:lstStyle/>
          <a:p>
            <a:r>
              <a:rPr lang="en-GB" dirty="0"/>
              <a:t>Educational entertainment</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What is it?</a:t>
            </a:r>
          </a:p>
          <a:p>
            <a:r>
              <a:rPr lang="en-GB" sz="2400" dirty="0"/>
              <a:t>What makes for successful edutainment?</a:t>
            </a:r>
          </a:p>
          <a:p>
            <a:r>
              <a:rPr lang="en-GB" sz="2400" dirty="0"/>
              <a:t>Uses in public education</a:t>
            </a:r>
          </a:p>
          <a:p>
            <a:r>
              <a:rPr lang="en-GB" sz="2400" dirty="0"/>
              <a:t>Transformative</a:t>
            </a:r>
          </a:p>
          <a:p>
            <a:endParaRPr lang="en-GB" sz="2400" dirty="0"/>
          </a:p>
        </p:txBody>
      </p:sp>
      <p:pic>
        <p:nvPicPr>
          <p:cNvPr id="3" name="Picture 2" descr="A blue and white background with various images to reflect memorial markers. &#10;&#10;">
            <a:extLst>
              <a:ext uri="{FF2B5EF4-FFF2-40B4-BE49-F238E27FC236}">
                <a16:creationId xmlns:a16="http://schemas.microsoft.com/office/drawing/2014/main" id="{317B0685-E9F5-169E-5FA4-E72412289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349" y="2038193"/>
            <a:ext cx="4572000" cy="2571750"/>
          </a:xfrm>
          <a:prstGeom prst="rect">
            <a:avLst/>
          </a:prstGeom>
        </p:spPr>
      </p:pic>
      <p:pic>
        <p:nvPicPr>
          <p:cNvPr id="5" name="Picture 4">
            <a:extLst>
              <a:ext uri="{FF2B5EF4-FFF2-40B4-BE49-F238E27FC236}">
                <a16:creationId xmlns:a16="http://schemas.microsoft.com/office/drawing/2014/main" id="{37ACC2D6-47A5-B776-D96A-378E34EF0C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51552" y="5760296"/>
            <a:ext cx="2042337" cy="737680"/>
          </a:xfrm>
          <a:prstGeom prst="rect">
            <a:avLst/>
          </a:prstGeom>
        </p:spPr>
      </p:pic>
    </p:spTree>
    <p:extLst>
      <p:ext uri="{BB962C8B-B14F-4D97-AF65-F5344CB8AC3E}">
        <p14:creationId xmlns:p14="http://schemas.microsoft.com/office/powerpoint/2010/main" val="340678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Animation and bereavement</a:t>
            </a: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p:txBody>
          <a:bodyPr/>
          <a:lstStyle/>
          <a:p>
            <a:r>
              <a:rPr lang="en-GB" dirty="0"/>
              <a:t>How the animation can support bereavement</a:t>
            </a:r>
          </a:p>
        </p:txBody>
      </p:sp>
      <p:sp>
        <p:nvSpPr>
          <p:cNvPr id="12" name="Text Placeholder 11">
            <a:extLst>
              <a:ext uri="{FF2B5EF4-FFF2-40B4-BE49-F238E27FC236}">
                <a16:creationId xmlns:a16="http://schemas.microsoft.com/office/drawing/2014/main" id="{3A026C9C-560D-30AB-20D4-0F3C688640D2}"/>
              </a:ext>
            </a:extLst>
          </p:cNvPr>
          <p:cNvSpPr>
            <a:spLocks noGrp="1"/>
          </p:cNvSpPr>
          <p:nvPr>
            <p:ph type="body" sz="quarter" idx="25"/>
          </p:nvPr>
        </p:nvSpPr>
        <p:spPr/>
        <p:txBody>
          <a:bodyPr/>
          <a:lstStyle/>
          <a:p>
            <a:r>
              <a:rPr lang="en-GB" dirty="0"/>
              <a:t>Beyond just a short film</a:t>
            </a:r>
          </a:p>
        </p:txBody>
      </p:sp>
      <p:sp>
        <p:nvSpPr>
          <p:cNvPr id="10" name="Text Placeholder 9">
            <a:extLst>
              <a:ext uri="{FF2B5EF4-FFF2-40B4-BE49-F238E27FC236}">
                <a16:creationId xmlns:a16="http://schemas.microsoft.com/office/drawing/2014/main" id="{DF84D795-DE37-347E-A347-D84952D43BD3}"/>
              </a:ext>
            </a:extLst>
          </p:cNvPr>
          <p:cNvSpPr>
            <a:spLocks noGrp="1"/>
          </p:cNvSpPr>
          <p:nvPr>
            <p:ph type="body" sz="quarter" idx="15"/>
          </p:nvPr>
        </p:nvSpPr>
        <p:spPr>
          <a:xfrm>
            <a:off x="1001651" y="1859205"/>
            <a:ext cx="6088697" cy="3612205"/>
          </a:xfrm>
        </p:spPr>
        <p:txBody>
          <a:bodyPr/>
          <a:lstStyle/>
          <a:p>
            <a:r>
              <a:rPr lang="en-GB" sz="2400" dirty="0"/>
              <a:t>Opens up questions</a:t>
            </a:r>
          </a:p>
          <a:p>
            <a:r>
              <a:rPr lang="en-GB" sz="2400" dirty="0"/>
              <a:t>Showcases diversity in practices and ability to re-think ‘tradition’</a:t>
            </a:r>
          </a:p>
          <a:p>
            <a:r>
              <a:rPr lang="en-GB" sz="2400" dirty="0"/>
              <a:t>Training</a:t>
            </a:r>
          </a:p>
          <a:p>
            <a:r>
              <a:rPr lang="en-GB" sz="2400" dirty="0"/>
              <a:t>Social Media</a:t>
            </a:r>
          </a:p>
          <a:p>
            <a:endParaRPr lang="en-GB" sz="2400" dirty="0"/>
          </a:p>
        </p:txBody>
      </p:sp>
      <p:pic>
        <p:nvPicPr>
          <p:cNvPr id="3" name="Picture 2" descr="A grey-scale image with the text: What might the future hold for our bodies after death? ">
            <a:extLst>
              <a:ext uri="{FF2B5EF4-FFF2-40B4-BE49-F238E27FC236}">
                <a16:creationId xmlns:a16="http://schemas.microsoft.com/office/drawing/2014/main" id="{90CE78D9-2B55-612A-F213-F95000DE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963" y="1859205"/>
            <a:ext cx="4572000" cy="2571750"/>
          </a:xfrm>
          <a:prstGeom prst="rect">
            <a:avLst/>
          </a:prstGeom>
        </p:spPr>
      </p:pic>
      <p:pic>
        <p:nvPicPr>
          <p:cNvPr id="4" name="Picture 3">
            <a:extLst>
              <a:ext uri="{FF2B5EF4-FFF2-40B4-BE49-F238E27FC236}">
                <a16:creationId xmlns:a16="http://schemas.microsoft.com/office/drawing/2014/main" id="{6CD9DDB3-AC25-B141-970F-F9623CABC6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66543" y="5760296"/>
            <a:ext cx="2042337" cy="737680"/>
          </a:xfrm>
          <a:prstGeom prst="rect">
            <a:avLst/>
          </a:prstGeom>
        </p:spPr>
      </p:pic>
    </p:spTree>
    <p:extLst>
      <p:ext uri="{BB962C8B-B14F-4D97-AF65-F5344CB8AC3E}">
        <p14:creationId xmlns:p14="http://schemas.microsoft.com/office/powerpoint/2010/main" val="283713519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c8b369f5-6b3b-46de-a0da-867adce44a37">
      <Terms xmlns="http://schemas.microsoft.com/office/infopath/2007/PartnerControls"/>
    </lcf76f155ced4ddcb4097134ff3c332f>
    <SharedWithUsers xmlns="5549f3f6-b7db-40ce-a15f-c10d2fdae26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0C83BF659CCB4FB66366A04BFD8010" ma:contentTypeVersion="18" ma:contentTypeDescription="Create a new document." ma:contentTypeScope="" ma:versionID="134a34f0c9a3943277de41f97ae82a90">
  <xsd:schema xmlns:xsd="http://www.w3.org/2001/XMLSchema" xmlns:xs="http://www.w3.org/2001/XMLSchema" xmlns:p="http://schemas.microsoft.com/office/2006/metadata/properties" xmlns:ns2="c8b369f5-6b3b-46de-a0da-867adce44a37" xmlns:ns3="5549f3f6-b7db-40ce-a15f-c10d2fdae267" targetNamespace="http://schemas.microsoft.com/office/2006/metadata/properties" ma:root="true" ma:fieldsID="1527f874f4a3e43cb2b8be83a3145248" ns2:_="" ns3:_="">
    <xsd:import namespace="c8b369f5-6b3b-46de-a0da-867adce44a37"/>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369f5-6b3b-46de-a0da-867adce44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549f3f6-b7db-40ce-a15f-c10d2fdae267"/>
    <ds:schemaRef ds:uri="c8b369f5-6b3b-46de-a0da-867adce44a37"/>
  </ds:schemaRefs>
</ds:datastoreItem>
</file>

<file path=customXml/itemProps3.xml><?xml version="1.0" encoding="utf-8"?>
<ds:datastoreItem xmlns:ds="http://schemas.openxmlformats.org/officeDocument/2006/customXml" ds:itemID="{D534B5EF-91C5-47B7-8488-7F2BD2EFA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369f5-6b3b-46de-a0da-867adce44a37"/>
    <ds:schemaRef ds:uri="5549f3f6-b7db-40ce-a15f-c10d2fdae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234</TotalTime>
  <Words>432</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Arial</vt:lpstr>
      <vt:lpstr>Poppins</vt:lpstr>
      <vt:lpstr>Poppins SemiBold</vt:lpstr>
      <vt:lpstr>Covers</vt:lpstr>
      <vt:lpstr>Contents Slides</vt:lpstr>
      <vt:lpstr>Chapter Headings / Dividers</vt:lpstr>
      <vt:lpstr>Slide Options</vt:lpstr>
      <vt:lpstr>End Slides</vt:lpstr>
      <vt:lpstr>Title slide</vt:lpstr>
      <vt:lpstr>Slide providing overview of the presentation structure</vt:lpstr>
      <vt:lpstr>Personal introduction</vt:lpstr>
      <vt:lpstr>Background </vt:lpstr>
      <vt:lpstr>Open University and BBC background</vt:lpstr>
      <vt:lpstr>Making the animation </vt:lpstr>
      <vt:lpstr>Making the animation – slide 2</vt:lpstr>
      <vt:lpstr>Theory</vt:lpstr>
      <vt:lpstr>Animation and bereavement</vt:lpstr>
      <vt:lpstr>Open University resources</vt:lpstr>
      <vt:lpstr>Key messages from the presentation</vt:lpstr>
      <vt:lpstr>End slide</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Becky McCoo</cp:lastModifiedBy>
  <cp:revision>21</cp:revision>
  <dcterms:created xsi:type="dcterms:W3CDTF">2022-10-21T14:33:01Z</dcterms:created>
  <dcterms:modified xsi:type="dcterms:W3CDTF">2024-12-16T11:47:44Z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0x0101009B0C83BF659CCB4FB66366A04BFD8010</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y fmtid="{D5CDD505-2E9C-101B-9397-08002B2CF9AE}" pid="6" name="Order">
    <vt:lpwstr>26972200.0000000</vt:lpwstr>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xd_Signature">
    <vt:lpwstr/>
  </property>
</Properties>
</file>