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33"/>
  </p:notesMasterIdLst>
  <p:sldIdLst>
    <p:sldId id="256" r:id="rId5"/>
    <p:sldId id="265" r:id="rId6"/>
    <p:sldId id="258" r:id="rId7"/>
    <p:sldId id="257" r:id="rId8"/>
    <p:sldId id="295" r:id="rId9"/>
    <p:sldId id="291" r:id="rId10"/>
    <p:sldId id="301" r:id="rId11"/>
    <p:sldId id="299" r:id="rId12"/>
    <p:sldId id="300" r:id="rId13"/>
    <p:sldId id="297" r:id="rId14"/>
    <p:sldId id="270" r:id="rId15"/>
    <p:sldId id="274" r:id="rId16"/>
    <p:sldId id="272" r:id="rId17"/>
    <p:sldId id="273" r:id="rId18"/>
    <p:sldId id="276" r:id="rId19"/>
    <p:sldId id="279" r:id="rId20"/>
    <p:sldId id="280" r:id="rId21"/>
    <p:sldId id="281" r:id="rId22"/>
    <p:sldId id="259" r:id="rId23"/>
    <p:sldId id="293" r:id="rId24"/>
    <p:sldId id="298" r:id="rId25"/>
    <p:sldId id="283" r:id="rId26"/>
    <p:sldId id="285" r:id="rId27"/>
    <p:sldId id="287" r:id="rId28"/>
    <p:sldId id="294" r:id="rId29"/>
    <p:sldId id="289" r:id="rId30"/>
    <p:sldId id="296" r:id="rId31"/>
    <p:sldId id="290"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0331" autoAdjust="0"/>
  </p:normalViewPr>
  <p:slideViewPr>
    <p:cSldViewPr>
      <p:cViewPr varScale="1">
        <p:scale>
          <a:sx n="45" d="100"/>
          <a:sy n="45" d="100"/>
        </p:scale>
        <p:origin x="1900" y="44"/>
      </p:cViewPr>
      <p:guideLst>
        <p:guide orient="horz" pos="2160"/>
        <p:guide pos="2880"/>
      </p:guideLst>
    </p:cSldViewPr>
  </p:slideViewPr>
  <p:notesTextViewPr>
    <p:cViewPr>
      <p:scale>
        <a:sx n="66" d="100"/>
        <a:sy n="66"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viewProps" Target="viewProps.xml"/><Relationship Id="rId8" Type="http://schemas.openxmlformats.org/officeDocument/2006/relationships/slide" Target="slides/slide4.xml"/><Relationship Id="rId3"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4B289F8-B700-4B28-83C6-5BBC54FBC6A7}" type="datetimeFigureOut">
              <a:rPr lang="en-GB" smtClean="0"/>
              <a:pPr/>
              <a:t>16/12/2024</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DF1B373-D529-4611-9CF2-867FC50E5A59}"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3DF1B373-D529-4611-9CF2-867FC50E5A59}" type="slidenum">
              <a:rPr lang="en-GB" smtClean="0"/>
              <a:pPr/>
              <a:t>1</a:t>
            </a:fld>
            <a:endParaRPr lang="en-GB"/>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875358E2-C0D8-4AD5-819E-A7B46A444D17}" type="slidenum">
              <a:rPr lang="en-GB" smtClean="0"/>
              <a:pPr/>
              <a:t>11</a:t>
            </a:fld>
            <a:endParaRPr lang="en-GB"/>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4FD3440B-B061-4EDA-B8C0-31D542812019}" type="slidenum">
              <a:rPr lang="en-GB" smtClean="0"/>
              <a:pPr/>
              <a:t>12</a:t>
            </a:fld>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49E3372B-51E0-43D2-8C45-2C576A248C35}" type="slidenum">
              <a:rPr lang="en-GB" smtClean="0"/>
              <a:pPr/>
              <a:t>13</a:t>
            </a:fld>
            <a:endParaRPr lang="en-GB"/>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3DF1B373-D529-4611-9CF2-867FC50E5A59}" type="slidenum">
              <a:rPr lang="en-GB" smtClean="0"/>
              <a:pPr/>
              <a:t>14</a:t>
            </a:fld>
            <a:endParaRPr lang="en-GB"/>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endParaRPr lang="en-GB" dirty="0"/>
          </a:p>
        </p:txBody>
      </p:sp>
      <p:sp>
        <p:nvSpPr>
          <p:cNvPr id="4" name="Slide Number Placeholder 3"/>
          <p:cNvSpPr>
            <a:spLocks noGrp="1"/>
          </p:cNvSpPr>
          <p:nvPr>
            <p:ph type="sldNum" sz="quarter" idx="10"/>
          </p:nvPr>
        </p:nvSpPr>
        <p:spPr/>
        <p:txBody>
          <a:bodyPr/>
          <a:lstStyle/>
          <a:p>
            <a:fld id="{875358E2-C0D8-4AD5-819E-A7B46A444D17}" type="slidenum">
              <a:rPr lang="en-GB" smtClean="0"/>
              <a:pPr/>
              <a:t>15</a:t>
            </a:fld>
            <a:endParaRPr lang="en-GB"/>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E26125F0-CDC9-4773-B613-B0BA5594902F}" type="slidenum">
              <a:rPr lang="en-US" altLang="en-US" smtClean="0"/>
              <a:pPr>
                <a:defRPr/>
              </a:pPr>
              <a:t>16</a:t>
            </a:fld>
            <a:endParaRPr lang="en-US" altLang="en-US"/>
          </a:p>
        </p:txBody>
      </p:sp>
    </p:spTree>
    <p:extLst>
      <p:ext uri="{BB962C8B-B14F-4D97-AF65-F5344CB8AC3E}">
        <p14:creationId xmlns:p14="http://schemas.microsoft.com/office/powerpoint/2010/main" val="384514977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E26125F0-CDC9-4773-B613-B0BA5594902F}" type="slidenum">
              <a:rPr lang="en-US" altLang="en-US" smtClean="0"/>
              <a:pPr>
                <a:defRPr/>
              </a:pPr>
              <a:t>17</a:t>
            </a:fld>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3DF1B373-D529-4611-9CF2-867FC50E5A59}" type="slidenum">
              <a:rPr lang="en-GB" smtClean="0"/>
              <a:pPr/>
              <a:t>18</a:t>
            </a:fld>
            <a:endParaRPr lang="en-GB"/>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3DF1B373-D529-4611-9CF2-867FC50E5A59}" type="slidenum">
              <a:rPr lang="en-GB" smtClean="0"/>
              <a:pPr/>
              <a:t>19</a:t>
            </a:fld>
            <a:endParaRPr lang="en-GB"/>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3DF1B373-D529-4611-9CF2-867FC50E5A59}" type="slidenum">
              <a:rPr lang="en-GB" smtClean="0"/>
              <a:pPr/>
              <a:t>20</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875358E2-C0D8-4AD5-819E-A7B46A444D17}" type="slidenum">
              <a:rPr lang="en-GB" smtClean="0"/>
              <a:pPr/>
              <a:t>2</a:t>
            </a:fld>
            <a:endParaRPr lang="en-GB"/>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marR="0" lvl="0" indent="-228600" algn="l" defTabSz="914400" rtl="0" eaLnBrk="1" fontAlgn="auto" latinLnBrk="0" hangingPunct="1">
              <a:lnSpc>
                <a:spcPct val="100000"/>
              </a:lnSpc>
              <a:spcBef>
                <a:spcPts val="0"/>
              </a:spcBef>
              <a:spcAft>
                <a:spcPts val="0"/>
              </a:spcAft>
              <a:buClrTx/>
              <a:buSzTx/>
              <a:buFontTx/>
              <a:buNone/>
              <a:tabLst/>
              <a:defRPr/>
            </a:pPr>
            <a:endParaRPr lang="en-GB" baseline="0" dirty="0">
              <a:latin typeface="Calibri" pitchFamily="34" charset="0"/>
              <a:cs typeface="Calibri" pitchFamily="34" charset="0"/>
            </a:endParaRPr>
          </a:p>
          <a:p>
            <a:endParaRPr lang="en-GB" dirty="0"/>
          </a:p>
        </p:txBody>
      </p:sp>
      <p:sp>
        <p:nvSpPr>
          <p:cNvPr id="4" name="Slide Number Placeholder 3"/>
          <p:cNvSpPr>
            <a:spLocks noGrp="1"/>
          </p:cNvSpPr>
          <p:nvPr>
            <p:ph type="sldNum" sz="quarter" idx="10"/>
          </p:nvPr>
        </p:nvSpPr>
        <p:spPr/>
        <p:txBody>
          <a:bodyPr/>
          <a:lstStyle/>
          <a:p>
            <a:fld id="{3DF1B373-D529-4611-9CF2-867FC50E5A59}" type="slidenum">
              <a:rPr lang="en-GB" smtClean="0"/>
              <a:pPr/>
              <a:t>21</a:t>
            </a:fld>
            <a:endParaRPr lang="en-GB"/>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baseline="0" dirty="0"/>
          </a:p>
        </p:txBody>
      </p:sp>
      <p:sp>
        <p:nvSpPr>
          <p:cNvPr id="4" name="Slide Number Placeholder 3"/>
          <p:cNvSpPr>
            <a:spLocks noGrp="1"/>
          </p:cNvSpPr>
          <p:nvPr>
            <p:ph type="sldNum" sz="quarter" idx="10"/>
          </p:nvPr>
        </p:nvSpPr>
        <p:spPr/>
        <p:txBody>
          <a:bodyPr/>
          <a:lstStyle/>
          <a:p>
            <a:fld id="{3DF1B373-D529-4611-9CF2-867FC50E5A59}" type="slidenum">
              <a:rPr lang="en-GB" smtClean="0"/>
              <a:pPr/>
              <a:t>22</a:t>
            </a:fld>
            <a:endParaRPr lang="en-GB"/>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875358E2-C0D8-4AD5-819E-A7B46A444D17}" type="slidenum">
              <a:rPr lang="en-GB" smtClean="0"/>
              <a:pPr/>
              <a:t>23</a:t>
            </a:fld>
            <a:endParaRPr lang="en-GB"/>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3DF1B373-D529-4611-9CF2-867FC50E5A59}" type="slidenum">
              <a:rPr lang="en-GB" smtClean="0"/>
              <a:pPr/>
              <a:t>24</a:t>
            </a:fld>
            <a:endParaRPr lang="en-GB"/>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3DF1B373-D529-4611-9CF2-867FC50E5A59}" type="slidenum">
              <a:rPr lang="en-GB" smtClean="0"/>
              <a:pPr/>
              <a:t>25</a:t>
            </a:fld>
            <a:endParaRPr lang="en-GB"/>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3DF1B373-D529-4611-9CF2-867FC50E5A59}" type="slidenum">
              <a:rPr lang="en-GB" smtClean="0"/>
              <a:pPr/>
              <a:t>27</a:t>
            </a:fld>
            <a:endParaRPr lang="en-GB"/>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3DF1B373-D529-4611-9CF2-867FC50E5A59}" type="slidenum">
              <a:rPr lang="en-GB" smtClean="0"/>
              <a:pPr/>
              <a:t>28</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baseline="0" dirty="0">
              <a:latin typeface="Arial"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aseline="0" dirty="0">
              <a:latin typeface="Arial"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lvl="1"/>
            <a:endParaRPr lang="en-GB" dirty="0"/>
          </a:p>
        </p:txBody>
      </p:sp>
      <p:sp>
        <p:nvSpPr>
          <p:cNvPr id="4" name="Slide Number Placeholder 3"/>
          <p:cNvSpPr>
            <a:spLocks noGrp="1"/>
          </p:cNvSpPr>
          <p:nvPr>
            <p:ph type="sldNum" sz="quarter" idx="10"/>
          </p:nvPr>
        </p:nvSpPr>
        <p:spPr/>
        <p:txBody>
          <a:bodyPr/>
          <a:lstStyle/>
          <a:p>
            <a:fld id="{3DF1B373-D529-4611-9CF2-867FC50E5A59}" type="slidenum">
              <a:rPr lang="en-GB" smtClean="0"/>
              <a:pPr/>
              <a:t>4</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baseline="0" dirty="0"/>
          </a:p>
          <a:p>
            <a:endParaRPr lang="en-GB" dirty="0"/>
          </a:p>
        </p:txBody>
      </p:sp>
      <p:sp>
        <p:nvSpPr>
          <p:cNvPr id="4" name="Slide Number Placeholder 3"/>
          <p:cNvSpPr>
            <a:spLocks noGrp="1"/>
          </p:cNvSpPr>
          <p:nvPr>
            <p:ph type="sldNum" sz="quarter" idx="10"/>
          </p:nvPr>
        </p:nvSpPr>
        <p:spPr/>
        <p:txBody>
          <a:bodyPr/>
          <a:lstStyle/>
          <a:p>
            <a:fld id="{3DF1B373-D529-4611-9CF2-867FC50E5A59}" type="slidenum">
              <a:rPr lang="en-GB" smtClean="0"/>
              <a:pPr/>
              <a:t>5</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875358E2-C0D8-4AD5-819E-A7B46A444D17}" type="slidenum">
              <a:rPr lang="en-GB" smtClean="0"/>
              <a:pPr/>
              <a:t>6</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3DF1B373-D529-4611-9CF2-867FC50E5A59}" type="slidenum">
              <a:rPr lang="en-GB" smtClean="0"/>
              <a:pPr/>
              <a:t>7</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3DF1B373-D529-4611-9CF2-867FC50E5A59}" type="slidenum">
              <a:rPr lang="en-GB" smtClean="0"/>
              <a:pPr/>
              <a:t>8</a:t>
            </a:fld>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875358E2-C0D8-4AD5-819E-A7B46A444D17}" type="slidenum">
              <a:rPr lang="en-GB" smtClean="0"/>
              <a:pPr/>
              <a:t>9</a:t>
            </a:fld>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3DF1B373-D529-4611-9CF2-867FC50E5A59}" type="slidenum">
              <a:rPr lang="en-GB" smtClean="0"/>
              <a:pPr/>
              <a:t>10</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a:t>Click to edit Master title style</a:t>
            </a:r>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7" name="Date Placeholder 6"/>
          <p:cNvSpPr>
            <a:spLocks noGrp="1"/>
          </p:cNvSpPr>
          <p:nvPr>
            <p:ph type="dt" sz="half" idx="10"/>
          </p:nvPr>
        </p:nvSpPr>
        <p:spPr/>
        <p:txBody>
          <a:bodyPr/>
          <a:lstStyle/>
          <a:p>
            <a:fld id="{0A7363F6-4AA3-40A5-8792-976D0F2844D5}" type="datetimeFigureOut">
              <a:rPr lang="en-GB" smtClean="0"/>
              <a:pPr/>
              <a:t>16/12/2024</a:t>
            </a:fld>
            <a:endParaRPr lang="en-GB"/>
          </a:p>
        </p:txBody>
      </p:sp>
      <p:sp>
        <p:nvSpPr>
          <p:cNvPr id="20" name="Footer Placeholder 19"/>
          <p:cNvSpPr>
            <a:spLocks noGrp="1"/>
          </p:cNvSpPr>
          <p:nvPr>
            <p:ph type="ftr" sz="quarter" idx="11"/>
          </p:nvPr>
        </p:nvSpPr>
        <p:spPr/>
        <p:txBody>
          <a:bodyPr/>
          <a:lstStyle/>
          <a:p>
            <a:endParaRPr lang="en-GB"/>
          </a:p>
        </p:txBody>
      </p:sp>
      <p:sp>
        <p:nvSpPr>
          <p:cNvPr id="10" name="Slide Number Placeholder 9"/>
          <p:cNvSpPr>
            <a:spLocks noGrp="1"/>
          </p:cNvSpPr>
          <p:nvPr>
            <p:ph type="sldNum" sz="quarter" idx="12"/>
          </p:nvPr>
        </p:nvSpPr>
        <p:spPr/>
        <p:txBody>
          <a:bodyPr/>
          <a:lstStyle/>
          <a:p>
            <a:fld id="{E1F51DB9-7626-443B-9EDF-BA6EDA502B03}" type="slidenum">
              <a:rPr lang="en-GB" smtClean="0"/>
              <a:pPr/>
              <a:t>‹#›</a:t>
            </a:fld>
            <a:endParaRPr lang="en-GB"/>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0A7363F6-4AA3-40A5-8792-976D0F2844D5}" type="datetimeFigureOut">
              <a:rPr lang="en-GB" smtClean="0"/>
              <a:pPr/>
              <a:t>16/12/2024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1F51DB9-7626-443B-9EDF-BA6EDA502B03}"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1143000" y="274640"/>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0A7363F6-4AA3-40A5-8792-976D0F2844D5}" type="datetimeFigureOut">
              <a:rPr lang="en-GB" smtClean="0"/>
              <a:pPr/>
              <a:t>16/12/2024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1F51DB9-7626-443B-9EDF-BA6EDA502B03}"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0A7363F6-4AA3-40A5-8792-976D0F2844D5}" type="datetimeFigureOut">
              <a:rPr lang="en-GB" smtClean="0"/>
              <a:pPr/>
              <a:t>16/12/2024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1F51DB9-7626-443B-9EDF-BA6EDA502B03}"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a:t>Click to edit Master title style</a:t>
            </a:r>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0A7363F6-4AA3-40A5-8792-976D0F2844D5}" type="datetimeFigureOut">
              <a:rPr lang="en-GB" smtClean="0"/>
              <a:pPr/>
              <a:t>16/12/2024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1F51DB9-7626-443B-9EDF-BA6EDA502B03}" type="slidenum">
              <a:rPr lang="en-GB" smtClean="0"/>
              <a:pPr/>
              <a:t>‹#›</a:t>
            </a:fld>
            <a:endParaRPr lang="en-GB"/>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kumimoji="0" lang="en-US"/>
              <a:t>Click to edit Master title style</a:t>
            </a:r>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0A7363F6-4AA3-40A5-8792-976D0F2844D5}" type="datetimeFigureOut">
              <a:rPr lang="en-GB" smtClean="0"/>
              <a:pPr/>
              <a:t>16/12/2024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1F51DB9-7626-443B-9EDF-BA6EDA502B03}"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a:t>Click to edit Master title style</a:t>
            </a:r>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0A7363F6-4AA3-40A5-8792-976D0F2844D5}" type="datetimeFigureOut">
              <a:rPr lang="en-GB" smtClean="0"/>
              <a:pPr/>
              <a:t>16/12/2024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1F51DB9-7626-443B-9EDF-BA6EDA502B03}"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p>
            <a:r>
              <a:rPr kumimoji="0" lang="en-US"/>
              <a:t>Click to edit Master title style</a:t>
            </a:r>
          </a:p>
        </p:txBody>
      </p:sp>
      <p:sp>
        <p:nvSpPr>
          <p:cNvPr id="3" name="Date Placeholder 2"/>
          <p:cNvSpPr>
            <a:spLocks noGrp="1"/>
          </p:cNvSpPr>
          <p:nvPr>
            <p:ph type="dt" sz="half" idx="10"/>
          </p:nvPr>
        </p:nvSpPr>
        <p:spPr/>
        <p:txBody>
          <a:bodyPr/>
          <a:lstStyle/>
          <a:p>
            <a:fld id="{0A7363F6-4AA3-40A5-8792-976D0F2844D5}" type="datetimeFigureOut">
              <a:rPr lang="en-GB" smtClean="0"/>
              <a:pPr/>
              <a:t>16/12/2024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1F51DB9-7626-443B-9EDF-BA6EDA502B03}"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Date Placeholder 1"/>
          <p:cNvSpPr>
            <a:spLocks noGrp="1"/>
          </p:cNvSpPr>
          <p:nvPr>
            <p:ph type="dt" sz="half" idx="10"/>
          </p:nvPr>
        </p:nvSpPr>
        <p:spPr/>
        <p:txBody>
          <a:bodyPr/>
          <a:lstStyle/>
          <a:p>
            <a:fld id="{0A7363F6-4AA3-40A5-8792-976D0F2844D5}" type="datetimeFigureOut">
              <a:rPr lang="en-GB" smtClean="0"/>
              <a:pPr/>
              <a:t>16/12/2024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1F51DB9-7626-443B-9EDF-BA6EDA502B03}" type="slidenum">
              <a:rPr lang="en-GB" smtClean="0"/>
              <a:pPr/>
              <a:t>‹#›</a:t>
            </a:fld>
            <a:endParaRPr lang="en-GB"/>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a:t>Click to edit Master title style</a:t>
            </a:r>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0A7363F6-4AA3-40A5-8792-976D0F2844D5}" type="datetimeFigureOut">
              <a:rPr lang="en-GB" smtClean="0"/>
              <a:pPr/>
              <a:t>16/12/2024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1F51DB9-7626-443B-9EDF-BA6EDA502B03}"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a:t>Click to edit Master title style</a:t>
            </a:r>
          </a:p>
        </p:txBody>
      </p:sp>
      <p:sp>
        <p:nvSpPr>
          <p:cNvPr id="5" name="Date Placeholder 4"/>
          <p:cNvSpPr>
            <a:spLocks noGrp="1"/>
          </p:cNvSpPr>
          <p:nvPr>
            <p:ph type="dt" sz="half" idx="10"/>
          </p:nvPr>
        </p:nvSpPr>
        <p:spPr/>
        <p:txBody>
          <a:bodyPr/>
          <a:lstStyle/>
          <a:p>
            <a:fld id="{0A7363F6-4AA3-40A5-8792-976D0F2844D5}" type="datetimeFigureOut">
              <a:rPr lang="en-GB" smtClean="0"/>
              <a:pPr/>
              <a:t>16/12/2024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1F51DB9-7626-443B-9EDF-BA6EDA502B03}" type="slidenum">
              <a:rPr lang="en-GB" smtClean="0"/>
              <a:pPr/>
              <a:t>‹#›</a:t>
            </a:fld>
            <a:endParaRPr lang="en-GB"/>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p>
            <a:r>
              <a:rPr kumimoji="0" lang="en-US"/>
              <a:t>Click to edit Master title style</a:t>
            </a:r>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0A7363F6-4AA3-40A5-8792-976D0F2844D5}" type="datetimeFigureOut">
              <a:rPr lang="en-GB" smtClean="0"/>
              <a:pPr/>
              <a:t>16/12/2024</a:t>
            </a:fld>
            <a:endParaRPr lang="en-GB"/>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GB"/>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E1F51DB9-7626-443B-9EDF-BA6EDA502B03}" type="slidenum">
              <a:rPr lang="en-GB" smtClean="0"/>
              <a:pPr/>
              <a:t>‹#›</a:t>
            </a:fld>
            <a:endParaRPr lang="en-GB"/>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elf-compassion.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elf-compassion.org/"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news.harvard.edu/gazette/story/2010/11/wandering-mind-not-a-happy-mind/"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self-compassion.org/"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5128" y="980728"/>
            <a:ext cx="7848872" cy="1470025"/>
          </a:xfrm>
        </p:spPr>
        <p:txBody>
          <a:bodyPr>
            <a:normAutofit fontScale="90000"/>
          </a:bodyPr>
          <a:lstStyle/>
          <a:p>
            <a:r>
              <a:rPr lang="en-GB" dirty="0">
                <a:latin typeface="Calibri" pitchFamily="34" charset="0"/>
                <a:cs typeface="Calibri" pitchFamily="34" charset="0"/>
              </a:rPr>
              <a:t>Calm in the Chaos</a:t>
            </a:r>
            <a:br>
              <a:rPr lang="en-GB" dirty="0">
                <a:latin typeface="Calibri" pitchFamily="34" charset="0"/>
                <a:cs typeface="Calibri" pitchFamily="34" charset="0"/>
              </a:rPr>
            </a:br>
            <a:r>
              <a:rPr lang="en-GB" sz="4000" dirty="0">
                <a:latin typeface="Calibri" pitchFamily="34" charset="0"/>
                <a:cs typeface="Calibri" pitchFamily="34" charset="0"/>
              </a:rPr>
              <a:t>Harnessing the Power of Self Compassion</a:t>
            </a:r>
            <a:endParaRPr lang="en-GB" dirty="0">
              <a:latin typeface="Calibri" pitchFamily="34" charset="0"/>
              <a:cs typeface="Calibri" pitchFamily="34" charset="0"/>
            </a:endParaRPr>
          </a:p>
        </p:txBody>
      </p:sp>
      <p:sp>
        <p:nvSpPr>
          <p:cNvPr id="3" name="Subtitle 2"/>
          <p:cNvSpPr>
            <a:spLocks noGrp="1"/>
          </p:cNvSpPr>
          <p:nvPr>
            <p:ph type="subTitle" idx="1"/>
          </p:nvPr>
        </p:nvSpPr>
        <p:spPr>
          <a:xfrm>
            <a:off x="1377320" y="3717032"/>
            <a:ext cx="7766680" cy="1512168"/>
          </a:xfrm>
        </p:spPr>
        <p:txBody>
          <a:bodyPr>
            <a:normAutofit fontScale="92500" lnSpcReduction="10000"/>
          </a:bodyPr>
          <a:lstStyle/>
          <a:p>
            <a:r>
              <a:rPr lang="en-GB" sz="3200" dirty="0">
                <a:latin typeface="Calibri" pitchFamily="34" charset="0"/>
                <a:cs typeface="Calibri" pitchFamily="34" charset="0"/>
              </a:rPr>
              <a:t>NES Bereavement Education Conference</a:t>
            </a:r>
          </a:p>
          <a:p>
            <a:r>
              <a:rPr lang="en-GB" sz="3200" dirty="0">
                <a:latin typeface="Calibri" pitchFamily="34" charset="0"/>
                <a:cs typeface="Calibri" pitchFamily="34" charset="0"/>
              </a:rPr>
              <a:t>Dr Wendy Simpson</a:t>
            </a:r>
          </a:p>
          <a:p>
            <a:r>
              <a:rPr lang="en-GB" sz="3200" dirty="0">
                <a:latin typeface="Calibri" pitchFamily="34" charset="0"/>
                <a:cs typeface="Calibri" pitchFamily="34" charset="0"/>
              </a:rPr>
              <a:t>NHS Fife</a:t>
            </a:r>
            <a:endParaRPr lang="en-GB" sz="2400" dirty="0">
              <a:latin typeface="Calibri" pitchFamily="34" charset="0"/>
              <a:cs typeface="Calibri"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274638"/>
            <a:ext cx="7818072" cy="1143000"/>
          </a:xfrm>
        </p:spPr>
        <p:txBody>
          <a:bodyPr>
            <a:normAutofit fontScale="90000"/>
          </a:bodyPr>
          <a:lstStyle/>
          <a:p>
            <a:r>
              <a:rPr lang="en-GB" sz="3600" dirty="0">
                <a:latin typeface="Calibri" pitchFamily="34" charset="0"/>
                <a:cs typeface="Calibri" pitchFamily="34" charset="0"/>
              </a:rPr>
              <a:t>The work we need to do to help us grieve</a:t>
            </a:r>
          </a:p>
        </p:txBody>
      </p:sp>
      <p:sp>
        <p:nvSpPr>
          <p:cNvPr id="3" name="Content Placeholder 2"/>
          <p:cNvSpPr>
            <a:spLocks noGrp="1"/>
          </p:cNvSpPr>
          <p:nvPr>
            <p:ph idx="1"/>
          </p:nvPr>
        </p:nvSpPr>
        <p:spPr>
          <a:xfrm>
            <a:off x="1115616" y="1447800"/>
            <a:ext cx="7560840" cy="4800600"/>
          </a:xfrm>
        </p:spPr>
        <p:txBody>
          <a:bodyPr>
            <a:normAutofit/>
          </a:bodyPr>
          <a:lstStyle/>
          <a:p>
            <a:pPr>
              <a:buNone/>
            </a:pPr>
            <a:r>
              <a:rPr lang="en-GB" dirty="0"/>
              <a:t>	</a:t>
            </a:r>
            <a:r>
              <a:rPr lang="en-GB" dirty="0">
                <a:latin typeface="Calibri" pitchFamily="34" charset="0"/>
                <a:cs typeface="Calibri" pitchFamily="34" charset="0"/>
              </a:rPr>
              <a:t>‘As our relationship with the world and others is changed by grief, so does our relationship with ourselves change.  We need to show ourselves self compassion, to listen to our own needs, to be kind and to avoid self attack in the form of constant self-criticism.’</a:t>
            </a:r>
          </a:p>
          <a:p>
            <a:pPr>
              <a:buNone/>
            </a:pPr>
            <a:endParaRPr lang="en-GB" dirty="0">
              <a:latin typeface="Calibri" pitchFamily="34" charset="0"/>
              <a:cs typeface="Calibri" pitchFamily="34" charset="0"/>
            </a:endParaRPr>
          </a:p>
          <a:p>
            <a:pPr lvl="1" algn="r">
              <a:buNone/>
            </a:pPr>
            <a:r>
              <a:rPr lang="en-GB" dirty="0">
                <a:latin typeface="Calibri" pitchFamily="34" charset="0"/>
                <a:cs typeface="Calibri" pitchFamily="34" charset="0"/>
              </a:rPr>
              <a:t>Julia Samuel ‘Grief Works’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alibri" pitchFamily="34" charset="0"/>
                <a:cs typeface="Calibri" pitchFamily="34" charset="0"/>
              </a:rPr>
              <a:t>Compassion definition</a:t>
            </a:r>
          </a:p>
        </p:txBody>
      </p:sp>
      <p:sp>
        <p:nvSpPr>
          <p:cNvPr id="3" name="Content Placeholder 2"/>
          <p:cNvSpPr>
            <a:spLocks noGrp="1"/>
          </p:cNvSpPr>
          <p:nvPr>
            <p:ph idx="1"/>
          </p:nvPr>
        </p:nvSpPr>
        <p:spPr/>
        <p:txBody>
          <a:bodyPr/>
          <a:lstStyle/>
          <a:p>
            <a:r>
              <a:rPr lang="en-GB" dirty="0">
                <a:latin typeface="Calibri" pitchFamily="34" charset="0"/>
                <a:cs typeface="Calibri" pitchFamily="34" charset="0"/>
              </a:rPr>
              <a:t>Being sensitive to the suffering of self and others....</a:t>
            </a:r>
          </a:p>
          <a:p>
            <a:r>
              <a:rPr lang="en-GB" dirty="0">
                <a:latin typeface="Calibri" pitchFamily="34" charset="0"/>
                <a:cs typeface="Calibri" pitchFamily="34" charset="0"/>
              </a:rPr>
              <a:t>with a deep commitment to try to prevent and relieve it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latin typeface="Calibri" pitchFamily="34" charset="0"/>
                <a:cs typeface="Calibri" pitchFamily="34" charset="0"/>
              </a:rPr>
              <a:t>Research on Self Compassion</a:t>
            </a:r>
          </a:p>
        </p:txBody>
      </p:sp>
      <p:sp>
        <p:nvSpPr>
          <p:cNvPr id="3" name="Content Placeholder 2"/>
          <p:cNvSpPr>
            <a:spLocks noGrp="1"/>
          </p:cNvSpPr>
          <p:nvPr>
            <p:ph idx="1"/>
          </p:nvPr>
        </p:nvSpPr>
        <p:spPr/>
        <p:txBody>
          <a:bodyPr>
            <a:normAutofit/>
          </a:bodyPr>
          <a:lstStyle/>
          <a:p>
            <a:pPr>
              <a:buNone/>
            </a:pPr>
            <a:endParaRPr lang="en-GB" dirty="0"/>
          </a:p>
          <a:p>
            <a:pPr>
              <a:buNone/>
            </a:pPr>
            <a:r>
              <a:rPr lang="en-GB" sz="2800" dirty="0"/>
              <a:t>	</a:t>
            </a:r>
            <a:r>
              <a:rPr lang="en-GB" sz="2800" dirty="0">
                <a:latin typeface="Calibri" pitchFamily="34" charset="0"/>
                <a:cs typeface="Calibri" pitchFamily="34" charset="0"/>
              </a:rPr>
              <a:t>Self-compassion is one of the most powerful sources of coping and resilience we have available to us, radically improving our mental and physical wellbeing. </a:t>
            </a:r>
          </a:p>
          <a:p>
            <a:endParaRPr lang="en-GB" sz="2800" dirty="0">
              <a:latin typeface="Calibri" pitchFamily="34" charset="0"/>
              <a:cs typeface="Calibri" pitchFamily="34" charset="0"/>
            </a:endParaRPr>
          </a:p>
          <a:p>
            <a:pPr algn="r">
              <a:buNone/>
            </a:pPr>
            <a:r>
              <a:rPr lang="en-GB" sz="2800" dirty="0">
                <a:latin typeface="Calibri" pitchFamily="34" charset="0"/>
                <a:cs typeface="Calibri" pitchFamily="34" charset="0"/>
                <a:hlinkClick r:id="rId3"/>
              </a:rPr>
              <a:t>Self-Compassion – Dr. Kristin Neff</a:t>
            </a:r>
            <a:endParaRPr lang="en-GB" sz="2800" dirty="0">
              <a:latin typeface="Calibri" pitchFamily="34" charset="0"/>
              <a:cs typeface="Calibri" pitchFamily="34" charset="0"/>
            </a:endParaRPr>
          </a:p>
          <a:p>
            <a:endParaRPr lang="en-GB" sz="2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latin typeface="Calibri" pitchFamily="34" charset="0"/>
                <a:cs typeface="Calibri" pitchFamily="34" charset="0"/>
              </a:rPr>
              <a:t>Three elements of Self- Compassion</a:t>
            </a:r>
          </a:p>
        </p:txBody>
      </p:sp>
      <p:sp>
        <p:nvSpPr>
          <p:cNvPr id="3" name="Content Placeholder 2"/>
          <p:cNvSpPr>
            <a:spLocks noGrp="1"/>
          </p:cNvSpPr>
          <p:nvPr>
            <p:ph idx="1"/>
          </p:nvPr>
        </p:nvSpPr>
        <p:spPr>
          <a:xfrm>
            <a:off x="1043608" y="1988840"/>
            <a:ext cx="8100392" cy="4536504"/>
          </a:xfrm>
        </p:spPr>
        <p:txBody>
          <a:bodyPr>
            <a:normAutofit fontScale="32500" lnSpcReduction="20000"/>
          </a:bodyPr>
          <a:lstStyle/>
          <a:p>
            <a:pPr>
              <a:buNone/>
            </a:pPr>
            <a:endParaRPr lang="en-GB" dirty="0"/>
          </a:p>
          <a:p>
            <a:pPr marL="1143000" indent="-1143000">
              <a:buNone/>
            </a:pPr>
            <a:r>
              <a:rPr lang="en-GB" sz="8600" b="1" dirty="0">
                <a:latin typeface="Calibri" pitchFamily="34" charset="0"/>
                <a:cs typeface="Calibri" pitchFamily="34" charset="0"/>
              </a:rPr>
              <a:t>Mindfulness</a:t>
            </a:r>
            <a:r>
              <a:rPr lang="en-GB" sz="8600" dirty="0">
                <a:latin typeface="Calibri" pitchFamily="34" charset="0"/>
                <a:cs typeface="Calibri" pitchFamily="34" charset="0"/>
              </a:rPr>
              <a:t> - Aware that we are suffering</a:t>
            </a:r>
          </a:p>
          <a:p>
            <a:pPr marL="1143000" indent="-1143000">
              <a:buNone/>
            </a:pPr>
            <a:endParaRPr lang="en-GB" sz="8600" dirty="0">
              <a:latin typeface="Calibri" pitchFamily="34" charset="0"/>
              <a:cs typeface="Calibri" pitchFamily="34" charset="0"/>
            </a:endParaRPr>
          </a:p>
          <a:p>
            <a:pPr marL="1143000" indent="-1143000">
              <a:buNone/>
            </a:pPr>
            <a:r>
              <a:rPr lang="en-GB" sz="8600" b="1" dirty="0">
                <a:latin typeface="Calibri" pitchFamily="34" charset="0"/>
                <a:cs typeface="Calibri" pitchFamily="34" charset="0"/>
              </a:rPr>
              <a:t>Common Humanity </a:t>
            </a:r>
            <a:r>
              <a:rPr lang="en-GB" sz="8600" dirty="0">
                <a:latin typeface="Calibri" pitchFamily="34" charset="0"/>
                <a:cs typeface="Calibri" pitchFamily="34" charset="0"/>
              </a:rPr>
              <a:t>- Realising that we are not alone – we’re human, and everyone suffers</a:t>
            </a:r>
          </a:p>
          <a:p>
            <a:pPr marL="1143000" indent="-1143000">
              <a:buNone/>
            </a:pPr>
            <a:endParaRPr lang="en-GB" sz="8600" dirty="0">
              <a:latin typeface="Calibri" pitchFamily="34" charset="0"/>
              <a:cs typeface="Calibri" pitchFamily="34" charset="0"/>
            </a:endParaRPr>
          </a:p>
          <a:p>
            <a:pPr marL="1143000" indent="-1143000">
              <a:buNone/>
            </a:pPr>
            <a:r>
              <a:rPr lang="en-GB" sz="8600" b="1" dirty="0">
                <a:latin typeface="Calibri" pitchFamily="34" charset="0"/>
                <a:cs typeface="Calibri" pitchFamily="34" charset="0"/>
              </a:rPr>
              <a:t>Kindness</a:t>
            </a:r>
            <a:r>
              <a:rPr lang="en-GB" sz="8600" dirty="0">
                <a:latin typeface="Calibri" pitchFamily="34" charset="0"/>
                <a:cs typeface="Calibri" pitchFamily="34" charset="0"/>
              </a:rPr>
              <a:t> - Being kind to ourselves -  friendly, generous, gentle, caring and helpful</a:t>
            </a:r>
          </a:p>
          <a:p>
            <a:pPr>
              <a:buNone/>
            </a:pPr>
            <a:endParaRPr lang="en-GB" sz="6000" dirty="0">
              <a:latin typeface="Calibri" pitchFamily="34" charset="0"/>
              <a:cs typeface="Calibri" pitchFamily="34" charset="0"/>
            </a:endParaRPr>
          </a:p>
          <a:p>
            <a:pPr>
              <a:buNone/>
            </a:pPr>
            <a:endParaRPr lang="en-GB" dirty="0">
              <a:latin typeface="Calibri" pitchFamily="34" charset="0"/>
              <a:cs typeface="Calibri" pitchFamily="34" charset="0"/>
            </a:endParaRPr>
          </a:p>
          <a:p>
            <a:pPr>
              <a:buNone/>
            </a:pPr>
            <a:endParaRPr lang="en-GB" dirty="0">
              <a:latin typeface="Calibri" pitchFamily="34" charset="0"/>
              <a:cs typeface="Calibri" pitchFamily="34" charset="0"/>
            </a:endParaRPr>
          </a:p>
          <a:p>
            <a:pPr>
              <a:buNone/>
            </a:pPr>
            <a:endParaRPr lang="en-GB" dirty="0">
              <a:latin typeface="Calibri" pitchFamily="34" charset="0"/>
              <a:cs typeface="Calibri" pitchFamily="34" charset="0"/>
            </a:endParaRPr>
          </a:p>
          <a:p>
            <a:pPr algn="r">
              <a:buNone/>
            </a:pPr>
            <a:endParaRPr lang="en-GB" sz="5000" dirty="0">
              <a:latin typeface="Calibri" pitchFamily="34" charset="0"/>
              <a:cs typeface="Calibri" pitchFamily="34" charset="0"/>
            </a:endParaRPr>
          </a:p>
          <a:p>
            <a:pPr algn="r">
              <a:buNone/>
            </a:pPr>
            <a:r>
              <a:rPr lang="en-GB" sz="7000" dirty="0">
                <a:latin typeface="Calibri" pitchFamily="34" charset="0"/>
                <a:cs typeface="Calibri" pitchFamily="34" charset="0"/>
                <a:hlinkClick r:id="rId3"/>
              </a:rPr>
              <a:t>Self-Compassion – Dr. Kristin Neff</a:t>
            </a:r>
            <a:endParaRPr lang="en-GB" sz="7000" dirty="0">
              <a:latin typeface="Calibri" pitchFamily="34" charset="0"/>
              <a:cs typeface="Calibri" pitchFamily="34" charset="0"/>
            </a:endParaRPr>
          </a:p>
          <a:p>
            <a:pPr algn="r">
              <a:buNone/>
            </a:pPr>
            <a:endParaRPr lang="en-GB" sz="5000" dirty="0"/>
          </a:p>
          <a:p>
            <a:pPr>
              <a:buNone/>
            </a:pP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4" name="Content Placeholder 3" descr="NICABM-InfoG-3circles (1).jpg"/>
          <p:cNvPicPr>
            <a:picLocks noGrp="1" noChangeAspect="1"/>
          </p:cNvPicPr>
          <p:nvPr>
            <p:ph idx="1"/>
          </p:nvPr>
        </p:nvPicPr>
        <p:blipFill>
          <a:blip r:embed="rId3" cstate="print"/>
          <a:stretch>
            <a:fillRect/>
          </a:stretch>
        </p:blipFill>
        <p:spPr>
          <a:xfrm>
            <a:off x="2483768" y="407330"/>
            <a:ext cx="4986430" cy="6450670"/>
          </a:xfr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alibri" pitchFamily="34" charset="0"/>
                <a:cs typeface="Calibri" pitchFamily="34" charset="0"/>
              </a:rPr>
              <a:t>What self compassion is not</a:t>
            </a:r>
          </a:p>
        </p:txBody>
      </p:sp>
      <p:sp>
        <p:nvSpPr>
          <p:cNvPr id="3" name="Content Placeholder 2"/>
          <p:cNvSpPr>
            <a:spLocks noGrp="1"/>
          </p:cNvSpPr>
          <p:nvPr>
            <p:ph idx="1"/>
          </p:nvPr>
        </p:nvSpPr>
        <p:spPr/>
        <p:txBody>
          <a:bodyPr/>
          <a:lstStyle/>
          <a:p>
            <a:r>
              <a:rPr lang="en-GB" dirty="0">
                <a:latin typeface="Calibri" pitchFamily="34" charset="0"/>
                <a:cs typeface="Calibri" pitchFamily="34" charset="0"/>
              </a:rPr>
              <a:t>Self pity</a:t>
            </a:r>
          </a:p>
          <a:p>
            <a:r>
              <a:rPr lang="en-GB" dirty="0">
                <a:latin typeface="Calibri" pitchFamily="34" charset="0"/>
                <a:cs typeface="Calibri" pitchFamily="34" charset="0"/>
              </a:rPr>
              <a:t>Self indulgence</a:t>
            </a:r>
          </a:p>
          <a:p>
            <a:r>
              <a:rPr lang="en-GB" dirty="0">
                <a:latin typeface="Calibri" pitchFamily="34" charset="0"/>
                <a:cs typeface="Calibri" pitchFamily="34" charset="0"/>
              </a:rPr>
              <a:t>Self esteem</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1043608" y="274638"/>
            <a:ext cx="7643192" cy="1858218"/>
          </a:xfrm>
        </p:spPr>
        <p:txBody>
          <a:bodyPr>
            <a:normAutofit/>
          </a:bodyPr>
          <a:lstStyle/>
          <a:p>
            <a:r>
              <a:rPr lang="en-GB" dirty="0">
                <a:latin typeface="Calibri" pitchFamily="34" charset="0"/>
                <a:cs typeface="Calibri" pitchFamily="34" charset="0"/>
              </a:rPr>
              <a:t>How can you train your mind to be more self-compassionate?</a:t>
            </a:r>
          </a:p>
        </p:txBody>
      </p:sp>
      <p:sp>
        <p:nvSpPr>
          <p:cNvPr id="3" name="Content Placeholder 2">
            <a:extLst>
              <a:ext uri="{FF2B5EF4-FFF2-40B4-BE49-F238E27FC236}">
                <a16:creationId xmlns:a16="http://schemas.microsoft.com/office/drawing/2014/main" id="{98963C75-B3B5-1184-8807-6D01C3E88E9E}"/>
              </a:ext>
            </a:extLst>
          </p:cNvPr>
          <p:cNvSpPr>
            <a:spLocks noGrp="1"/>
          </p:cNvSpPr>
          <p:nvPr>
            <p:ph idx="1"/>
          </p:nvPr>
        </p:nvSpPr>
        <p:spPr/>
        <p:txBody>
          <a:bodyPr/>
          <a:lstStyle/>
          <a:p>
            <a:endParaRPr lang="en-GB"/>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0"/>
            <a:ext cx="7725544" cy="1152128"/>
          </a:xfrm>
        </p:spPr>
        <p:txBody>
          <a:bodyPr>
            <a:normAutofit fontScale="90000"/>
          </a:bodyPr>
          <a:lstStyle/>
          <a:p>
            <a:br>
              <a:rPr lang="en-GB" dirty="0"/>
            </a:br>
            <a:r>
              <a:rPr lang="en-GB" sz="4900" dirty="0">
                <a:latin typeface="Calibri" pitchFamily="34" charset="0"/>
                <a:cs typeface="Calibri" pitchFamily="34" charset="0"/>
              </a:rPr>
              <a:t>Being mindful</a:t>
            </a:r>
            <a:endParaRPr lang="en-GB" sz="5300" dirty="0">
              <a:latin typeface="Calibri" pitchFamily="34" charset="0"/>
              <a:cs typeface="Calibri" pitchFamily="34" charset="0"/>
            </a:endParaRPr>
          </a:p>
        </p:txBody>
      </p:sp>
      <p:sp>
        <p:nvSpPr>
          <p:cNvPr id="5" name="TextBox 4"/>
          <p:cNvSpPr txBox="1"/>
          <p:nvPr/>
        </p:nvSpPr>
        <p:spPr>
          <a:xfrm>
            <a:off x="2411760" y="6165304"/>
            <a:ext cx="5688632" cy="369332"/>
          </a:xfrm>
          <a:prstGeom prst="rect">
            <a:avLst/>
          </a:prstGeom>
          <a:noFill/>
        </p:spPr>
        <p:txBody>
          <a:bodyPr wrap="square" rtlCol="0">
            <a:spAutoFit/>
          </a:bodyPr>
          <a:lstStyle/>
          <a:p>
            <a:r>
              <a:rPr lang="en-GB" dirty="0">
                <a:hlinkClick r:id="rId3"/>
              </a:rPr>
              <a:t>Wandering mind not a happy mind – Harvard Gazette</a:t>
            </a:r>
            <a:endParaRPr lang="en-GB" dirty="0"/>
          </a:p>
        </p:txBody>
      </p:sp>
      <p:sp>
        <p:nvSpPr>
          <p:cNvPr id="6" name="Content Placeholder 5">
            <a:extLst>
              <a:ext uri="{FF2B5EF4-FFF2-40B4-BE49-F238E27FC236}">
                <a16:creationId xmlns:a16="http://schemas.microsoft.com/office/drawing/2014/main" id="{EC351F4A-AB0C-D530-BF16-61284BB96FBC}"/>
              </a:ext>
            </a:extLst>
          </p:cNvPr>
          <p:cNvSpPr>
            <a:spLocks noGrp="1"/>
          </p:cNvSpPr>
          <p:nvPr>
            <p:ph idx="1"/>
          </p:nvPr>
        </p:nvSpPr>
        <p:spPr/>
        <p:txBody>
          <a:bodyPr/>
          <a:lstStyle/>
          <a:p>
            <a:endParaRPr lang="en-GB"/>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alibri" pitchFamily="34" charset="0"/>
                <a:cs typeface="Calibri" pitchFamily="34" charset="0"/>
              </a:rPr>
              <a:t>Breathing Space</a:t>
            </a:r>
          </a:p>
        </p:txBody>
      </p:sp>
      <p:sp>
        <p:nvSpPr>
          <p:cNvPr id="5" name="Content Placeholder 4">
            <a:extLst>
              <a:ext uri="{FF2B5EF4-FFF2-40B4-BE49-F238E27FC236}">
                <a16:creationId xmlns:a16="http://schemas.microsoft.com/office/drawing/2014/main" id="{D92B93C8-6A56-1954-38B6-006635631634}"/>
              </a:ext>
            </a:extLst>
          </p:cNvPr>
          <p:cNvSpPr>
            <a:spLocks noGrp="1"/>
          </p:cNvSpPr>
          <p:nvPr>
            <p:ph idx="1"/>
          </p:nvPr>
        </p:nvSpPr>
        <p:spPr/>
        <p:txBody>
          <a:bodyPr/>
          <a:lstStyle/>
          <a:p>
            <a:endParaRPr lang="en-GB"/>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3648" y="260648"/>
            <a:ext cx="7498080" cy="1143000"/>
          </a:xfrm>
        </p:spPr>
        <p:txBody>
          <a:bodyPr>
            <a:normAutofit fontScale="90000"/>
          </a:bodyPr>
          <a:lstStyle/>
          <a:p>
            <a:r>
              <a:rPr lang="en-GB" dirty="0">
                <a:latin typeface="Calibri" pitchFamily="34" charset="0"/>
                <a:cs typeface="Calibri" pitchFamily="34" charset="0"/>
              </a:rPr>
              <a:t>Developing a compassionate mind</a:t>
            </a:r>
          </a:p>
        </p:txBody>
      </p:sp>
      <p:sp>
        <p:nvSpPr>
          <p:cNvPr id="3" name="Content Placeholder 2"/>
          <p:cNvSpPr>
            <a:spLocks noGrp="1"/>
          </p:cNvSpPr>
          <p:nvPr>
            <p:ph idx="1"/>
          </p:nvPr>
        </p:nvSpPr>
        <p:spPr>
          <a:xfrm>
            <a:off x="1403648" y="2057400"/>
            <a:ext cx="7498080" cy="4800600"/>
          </a:xfrm>
        </p:spPr>
        <p:txBody>
          <a:bodyPr/>
          <a:lstStyle/>
          <a:p>
            <a:r>
              <a:rPr lang="en-GB" dirty="0"/>
              <a:t>Tricky brains – not our fault</a:t>
            </a:r>
          </a:p>
          <a:p>
            <a:r>
              <a:rPr lang="en-GB" dirty="0"/>
              <a:t>Accepting ourselves as we are</a:t>
            </a:r>
          </a:p>
          <a:p>
            <a:r>
              <a:rPr lang="en-GB" dirty="0"/>
              <a:t>Holding our feelings</a:t>
            </a:r>
          </a:p>
          <a:p>
            <a:r>
              <a:rPr lang="en-GB" dirty="0"/>
              <a:t>Taking care of ‘our human’</a:t>
            </a:r>
          </a:p>
          <a:p>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alibri" pitchFamily="34" charset="0"/>
                <a:cs typeface="Calibri" pitchFamily="34" charset="0"/>
              </a:rPr>
              <a:t>What made you smile today?</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alibri" pitchFamily="34" charset="0"/>
                <a:cs typeface="Calibri" pitchFamily="34" charset="0"/>
              </a:rPr>
              <a:t>Compassionate Self Imagery</a:t>
            </a:r>
          </a:p>
        </p:txBody>
      </p:sp>
      <p:sp>
        <p:nvSpPr>
          <p:cNvPr id="3" name="Content Placeholder 2"/>
          <p:cNvSpPr>
            <a:spLocks noGrp="1"/>
          </p:cNvSpPr>
          <p:nvPr>
            <p:ph idx="1"/>
          </p:nvPr>
        </p:nvSpPr>
        <p:spPr/>
        <p:txBody>
          <a:bodyPr/>
          <a:lstStyle/>
          <a:p>
            <a:pPr>
              <a:buNone/>
            </a:pPr>
            <a:endParaRPr lang="en-GB" dirty="0"/>
          </a:p>
          <a:p>
            <a:pPr lvl="1"/>
            <a:r>
              <a:rPr lang="en-GB" sz="3600" dirty="0">
                <a:latin typeface="Calibri" pitchFamily="34" charset="0"/>
                <a:cs typeface="Calibri" pitchFamily="34" charset="0"/>
              </a:rPr>
              <a:t>Soothing colour</a:t>
            </a:r>
          </a:p>
          <a:p>
            <a:pPr lvl="1"/>
            <a:r>
              <a:rPr lang="en-GB" sz="3600" dirty="0">
                <a:latin typeface="Calibri" pitchFamily="34" charset="0"/>
                <a:cs typeface="Calibri" pitchFamily="34" charset="0"/>
              </a:rPr>
              <a:t>Safe place</a:t>
            </a:r>
          </a:p>
          <a:p>
            <a:pPr lvl="1"/>
            <a:r>
              <a:rPr lang="en-GB" sz="3600" dirty="0">
                <a:latin typeface="Calibri" pitchFamily="34" charset="0"/>
                <a:cs typeface="Calibri" pitchFamily="34" charset="0"/>
              </a:rPr>
              <a:t>Memory of feeling cared for</a:t>
            </a:r>
            <a:endParaRPr lang="en-GB" dirty="0">
              <a:latin typeface="Calibri" pitchFamily="34" charset="0"/>
              <a:cs typeface="Calibri" pitchFamily="34" charset="0"/>
            </a:endParaRPr>
          </a:p>
          <a:p>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alibri" pitchFamily="34" charset="0"/>
                <a:cs typeface="Calibri" pitchFamily="34" charset="0"/>
              </a:rPr>
              <a:t>Soften, soothe, allow</a:t>
            </a:r>
          </a:p>
        </p:txBody>
      </p:sp>
      <p:sp>
        <p:nvSpPr>
          <p:cNvPr id="3" name="Content Placeholder 2"/>
          <p:cNvSpPr>
            <a:spLocks noGrp="1"/>
          </p:cNvSpPr>
          <p:nvPr>
            <p:ph idx="1"/>
          </p:nvPr>
        </p:nvSpPr>
        <p:spPr>
          <a:xfrm>
            <a:off x="1403648" y="1772816"/>
            <a:ext cx="7498080" cy="5085184"/>
          </a:xfrm>
        </p:spPr>
        <p:txBody>
          <a:bodyPr/>
          <a:lstStyle/>
          <a:p>
            <a:pPr marL="228600" lvl="0" indent="-228600">
              <a:spcBef>
                <a:spcPts val="0"/>
              </a:spcBef>
              <a:buFontTx/>
              <a:buAutoNum type="arabicPeriod"/>
              <a:defRPr/>
            </a:pPr>
            <a:r>
              <a:rPr lang="en-GB" sz="4000" dirty="0">
                <a:latin typeface="Calibri" pitchFamily="34" charset="0"/>
                <a:cs typeface="Calibri" pitchFamily="34" charset="0"/>
              </a:rPr>
              <a:t>Soften – physical compassion</a:t>
            </a:r>
          </a:p>
          <a:p>
            <a:pPr marL="228600" lvl="0" indent="-228600">
              <a:spcBef>
                <a:spcPts val="0"/>
              </a:spcBef>
              <a:buFontTx/>
              <a:buAutoNum type="arabicPeriod"/>
              <a:defRPr/>
            </a:pPr>
            <a:r>
              <a:rPr lang="en-GB" sz="4000" dirty="0">
                <a:latin typeface="Calibri" pitchFamily="34" charset="0"/>
                <a:cs typeface="Calibri" pitchFamily="34" charset="0"/>
              </a:rPr>
              <a:t>Soothe – emotional compassion</a:t>
            </a:r>
          </a:p>
          <a:p>
            <a:pPr marL="228600" lvl="0" indent="-228600">
              <a:spcBef>
                <a:spcPts val="0"/>
              </a:spcBef>
              <a:buFontTx/>
              <a:buAutoNum type="arabicPeriod"/>
              <a:defRPr/>
            </a:pPr>
            <a:r>
              <a:rPr lang="en-GB" sz="4000" dirty="0">
                <a:latin typeface="Calibri" pitchFamily="34" charset="0"/>
                <a:cs typeface="Calibri" pitchFamily="34" charset="0"/>
              </a:rPr>
              <a:t>Allow – mental compassion</a:t>
            </a:r>
          </a:p>
          <a:p>
            <a:pPr marL="228600" lvl="0" indent="-228600">
              <a:spcBef>
                <a:spcPts val="0"/>
              </a:spcBef>
              <a:buFontTx/>
              <a:buAutoNum type="arabicPeriod"/>
              <a:defRPr/>
            </a:pPr>
            <a:endParaRPr lang="en-GB" dirty="0">
              <a:latin typeface="Calibri" pitchFamily="34" charset="0"/>
              <a:cs typeface="Calibri" pitchFamily="34" charset="0"/>
            </a:endParaRPr>
          </a:p>
          <a:p>
            <a:pPr marL="228600" lvl="0" indent="-228600">
              <a:spcBef>
                <a:spcPts val="0"/>
              </a:spcBef>
              <a:buFontTx/>
              <a:buAutoNum type="arabicPeriod"/>
              <a:defRPr/>
            </a:pPr>
            <a:endParaRPr lang="en-GB" dirty="0">
              <a:latin typeface="Calibri" pitchFamily="34" charset="0"/>
              <a:cs typeface="Calibri" pitchFamily="34" charset="0"/>
            </a:endParaRPr>
          </a:p>
          <a:p>
            <a:pPr marL="228600" lvl="0" indent="-228600">
              <a:spcBef>
                <a:spcPts val="0"/>
              </a:spcBef>
              <a:buFontTx/>
              <a:buAutoNum type="arabicPeriod"/>
              <a:defRPr/>
            </a:pPr>
            <a:endParaRPr lang="en-GB" dirty="0">
              <a:latin typeface="Calibri" pitchFamily="34" charset="0"/>
              <a:cs typeface="Calibri" pitchFamily="34" charset="0"/>
            </a:endParaRPr>
          </a:p>
          <a:p>
            <a:pPr marL="628650" lvl="1" indent="-228600" algn="r">
              <a:spcBef>
                <a:spcPts val="0"/>
              </a:spcBef>
              <a:buNone/>
              <a:defRPr/>
            </a:pPr>
            <a:r>
              <a:rPr lang="en-GB" dirty="0">
                <a:hlinkClick r:id="rId3"/>
              </a:rPr>
              <a:t>Self-Compassion – Dr. Kristin Neff</a:t>
            </a:r>
            <a:endParaRPr lang="en-GB" dirty="0"/>
          </a:p>
          <a:p>
            <a:pPr marL="228600" lvl="0" indent="-228600">
              <a:spcBef>
                <a:spcPts val="0"/>
              </a:spcBef>
              <a:buFontTx/>
              <a:buAutoNum type="arabicPeriod"/>
              <a:defRPr/>
            </a:pPr>
            <a:endParaRPr lang="en-GB" dirty="0">
              <a:latin typeface="Calibri" pitchFamily="34" charset="0"/>
              <a:cs typeface="Calibri" pitchFamily="34" charset="0"/>
            </a:endParaRPr>
          </a:p>
          <a:p>
            <a:pPr marL="228600" lvl="0" indent="-228600">
              <a:spcBef>
                <a:spcPts val="0"/>
              </a:spcBef>
              <a:buNone/>
              <a:defRPr/>
            </a:pPr>
            <a:endParaRPr lang="en-GB" dirty="0">
              <a:latin typeface="Calibri" pitchFamily="34" charset="0"/>
              <a:cs typeface="Calibri"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alibri" pitchFamily="34" charset="0"/>
                <a:cs typeface="Calibri" pitchFamily="34" charset="0"/>
              </a:rPr>
              <a:t>Loving Kindness Practice</a:t>
            </a:r>
          </a:p>
        </p:txBody>
      </p:sp>
      <p:sp>
        <p:nvSpPr>
          <p:cNvPr id="3" name="Content Placeholder 2"/>
          <p:cNvSpPr>
            <a:spLocks noGrp="1"/>
          </p:cNvSpPr>
          <p:nvPr>
            <p:ph idx="1"/>
          </p:nvPr>
        </p:nvSpPr>
        <p:spPr/>
        <p:txBody>
          <a:bodyPr>
            <a:normAutofit lnSpcReduction="10000"/>
          </a:bodyPr>
          <a:lstStyle/>
          <a:p>
            <a:r>
              <a:rPr lang="en-GB" dirty="0">
                <a:latin typeface="Calibri" pitchFamily="34" charset="0"/>
                <a:cs typeface="Calibri" pitchFamily="34" charset="0"/>
              </a:rPr>
              <a:t>May I be well today</a:t>
            </a:r>
          </a:p>
          <a:p>
            <a:r>
              <a:rPr lang="en-GB" dirty="0">
                <a:latin typeface="Calibri" pitchFamily="34" charset="0"/>
                <a:cs typeface="Calibri" pitchFamily="34" charset="0"/>
              </a:rPr>
              <a:t>May I be happy today </a:t>
            </a:r>
          </a:p>
          <a:p>
            <a:r>
              <a:rPr lang="en-GB" dirty="0">
                <a:latin typeface="Calibri" pitchFamily="34" charset="0"/>
                <a:cs typeface="Calibri" pitchFamily="34" charset="0"/>
              </a:rPr>
              <a:t>May I be at ease today</a:t>
            </a:r>
          </a:p>
          <a:p>
            <a:endParaRPr lang="en-GB" dirty="0">
              <a:latin typeface="Calibri" pitchFamily="34" charset="0"/>
              <a:cs typeface="Calibri" pitchFamily="34" charset="0"/>
            </a:endParaRPr>
          </a:p>
          <a:p>
            <a:r>
              <a:rPr lang="en-GB" dirty="0">
                <a:latin typeface="Calibri" pitchFamily="34" charset="0"/>
                <a:cs typeface="Calibri" pitchFamily="34" charset="0"/>
              </a:rPr>
              <a:t>May you be well today</a:t>
            </a:r>
          </a:p>
          <a:p>
            <a:r>
              <a:rPr lang="en-GB" dirty="0">
                <a:latin typeface="Calibri" pitchFamily="34" charset="0"/>
                <a:cs typeface="Calibri" pitchFamily="34" charset="0"/>
              </a:rPr>
              <a:t>May you be happy today </a:t>
            </a:r>
          </a:p>
          <a:p>
            <a:r>
              <a:rPr lang="en-GB" dirty="0">
                <a:latin typeface="Calibri" pitchFamily="34" charset="0"/>
                <a:cs typeface="Calibri" pitchFamily="34" charset="0"/>
              </a:rPr>
              <a:t>May you be at ease today</a:t>
            </a:r>
          </a:p>
          <a:p>
            <a:endParaRPr lang="en-GB" dirty="0">
              <a:latin typeface="Calibri" pitchFamily="34" charset="0"/>
              <a:cs typeface="Calibri" pitchFamily="34" charset="0"/>
            </a:endParaRPr>
          </a:p>
          <a:p>
            <a:pPr algn="r">
              <a:buNone/>
            </a:pPr>
            <a:r>
              <a:rPr lang="en-GB" dirty="0">
                <a:latin typeface="Calibri" pitchFamily="34" charset="0"/>
                <a:cs typeface="Calibri" pitchFamily="34" charset="0"/>
              </a:rPr>
              <a:t>Find on Insight Timer App</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latin typeface="Calibri" pitchFamily="34" charset="0"/>
                <a:cs typeface="Calibri" pitchFamily="34" charset="0"/>
              </a:rPr>
              <a:t>Allowing yourself to be yourself</a:t>
            </a:r>
          </a:p>
        </p:txBody>
      </p:sp>
      <p:sp>
        <p:nvSpPr>
          <p:cNvPr id="3" name="Content Placeholder 2"/>
          <p:cNvSpPr>
            <a:spLocks noGrp="1"/>
          </p:cNvSpPr>
          <p:nvPr>
            <p:ph sz="half" idx="1"/>
          </p:nvPr>
        </p:nvSpPr>
        <p:spPr/>
        <p:txBody>
          <a:bodyPr>
            <a:normAutofit fontScale="92500" lnSpcReduction="20000"/>
          </a:bodyPr>
          <a:lstStyle/>
          <a:p>
            <a:pPr>
              <a:buNone/>
            </a:pPr>
            <a:endParaRPr lang="en-GB" dirty="0"/>
          </a:p>
        </p:txBody>
      </p:sp>
      <p:sp>
        <p:nvSpPr>
          <p:cNvPr id="7" name="Content Placeholder 6"/>
          <p:cNvSpPr>
            <a:spLocks noGrp="1"/>
          </p:cNvSpPr>
          <p:nvPr>
            <p:ph sz="half" idx="2"/>
          </p:nvPr>
        </p:nvSpPr>
        <p:spPr>
          <a:xfrm>
            <a:off x="5276088" y="2348880"/>
            <a:ext cx="3657600" cy="3838560"/>
          </a:xfrm>
        </p:spPr>
        <p:txBody>
          <a:bodyPr>
            <a:normAutofit fontScale="92500" lnSpcReduction="20000"/>
          </a:bodyPr>
          <a:lstStyle/>
          <a:p>
            <a:r>
              <a:rPr lang="en-GB" dirty="0">
                <a:latin typeface="Calibri" pitchFamily="34" charset="0"/>
                <a:cs typeface="Calibri" pitchFamily="34" charset="0"/>
              </a:rPr>
              <a:t>Learn</a:t>
            </a:r>
          </a:p>
          <a:p>
            <a:r>
              <a:rPr lang="en-GB" dirty="0">
                <a:latin typeface="Calibri" pitchFamily="34" charset="0"/>
                <a:cs typeface="Calibri" pitchFamily="34" charset="0"/>
              </a:rPr>
              <a:t>Connect</a:t>
            </a:r>
          </a:p>
          <a:p>
            <a:r>
              <a:rPr lang="en-GB" dirty="0">
                <a:latin typeface="Calibri" pitchFamily="34" charset="0"/>
                <a:cs typeface="Calibri" pitchFamily="34" charset="0"/>
              </a:rPr>
              <a:t>Transcend</a:t>
            </a:r>
          </a:p>
          <a:p>
            <a:r>
              <a:rPr lang="en-GB" dirty="0">
                <a:latin typeface="Calibri" pitchFamily="34" charset="0"/>
                <a:cs typeface="Calibri" pitchFamily="34" charset="0"/>
              </a:rPr>
              <a:t>Help</a:t>
            </a:r>
          </a:p>
          <a:p>
            <a:r>
              <a:rPr lang="en-GB" dirty="0">
                <a:latin typeface="Calibri" pitchFamily="34" charset="0"/>
                <a:cs typeface="Calibri" pitchFamily="34" charset="0"/>
              </a:rPr>
              <a:t>Play</a:t>
            </a:r>
          </a:p>
          <a:p>
            <a:endParaRPr lang="en-GB" dirty="0">
              <a:latin typeface="Calibri" pitchFamily="34" charset="0"/>
              <a:cs typeface="Calibri" pitchFamily="34" charset="0"/>
            </a:endParaRPr>
          </a:p>
          <a:p>
            <a:endParaRPr lang="en-GB" dirty="0">
              <a:latin typeface="Calibri" pitchFamily="34" charset="0"/>
              <a:cs typeface="Calibri" pitchFamily="34" charset="0"/>
            </a:endParaRPr>
          </a:p>
          <a:p>
            <a:endParaRPr lang="en-GB" dirty="0">
              <a:latin typeface="Calibri" pitchFamily="34" charset="0"/>
              <a:cs typeface="Calibri" pitchFamily="34" charset="0"/>
            </a:endParaRPr>
          </a:p>
          <a:p>
            <a:pPr algn="r">
              <a:buNone/>
            </a:pPr>
            <a:r>
              <a:rPr lang="en-GB" dirty="0">
                <a:latin typeface="Calibri" pitchFamily="34" charset="0"/>
                <a:cs typeface="Calibri" pitchFamily="34" charset="0"/>
              </a:rPr>
              <a:t>Corey Keyes</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alibri" pitchFamily="34" charset="0"/>
                <a:cs typeface="Calibri" pitchFamily="34" charset="0"/>
              </a:rPr>
              <a:t>Practicing Self Compassion</a:t>
            </a:r>
          </a:p>
        </p:txBody>
      </p:sp>
      <p:sp>
        <p:nvSpPr>
          <p:cNvPr id="3" name="Content Placeholder 2"/>
          <p:cNvSpPr>
            <a:spLocks noGrp="1"/>
          </p:cNvSpPr>
          <p:nvPr>
            <p:ph idx="1"/>
          </p:nvPr>
        </p:nvSpPr>
        <p:spPr>
          <a:xfrm>
            <a:off x="1115616" y="1601416"/>
            <a:ext cx="7643192" cy="5256584"/>
          </a:xfrm>
        </p:spPr>
        <p:txBody>
          <a:bodyPr>
            <a:normAutofit/>
          </a:bodyPr>
          <a:lstStyle/>
          <a:p>
            <a:pPr marL="514350" lvl="0" indent="-514350">
              <a:buFont typeface="+mj-lt"/>
              <a:buAutoNum type="arabicPeriod"/>
            </a:pPr>
            <a:r>
              <a:rPr lang="en-GB" sz="3600" dirty="0">
                <a:latin typeface="Calibri" pitchFamily="34" charset="0"/>
                <a:cs typeface="Calibri" pitchFamily="34" charset="0"/>
              </a:rPr>
              <a:t>Breathing space / body scan</a:t>
            </a:r>
          </a:p>
          <a:p>
            <a:pPr marL="514350" indent="-514350">
              <a:buFont typeface="+mj-lt"/>
              <a:buAutoNum type="arabicPeriod"/>
            </a:pPr>
            <a:r>
              <a:rPr lang="en-GB" sz="3600" dirty="0">
                <a:latin typeface="Calibri" pitchFamily="34" charset="0"/>
                <a:cs typeface="Calibri" pitchFamily="34" charset="0"/>
              </a:rPr>
              <a:t>Speak to yourself like a best friend</a:t>
            </a:r>
          </a:p>
          <a:p>
            <a:pPr marL="514350" lvl="0" indent="-514350">
              <a:buFont typeface="+mj-lt"/>
              <a:buAutoNum type="arabicPeriod"/>
            </a:pPr>
            <a:r>
              <a:rPr lang="en-GB" sz="3600" dirty="0">
                <a:latin typeface="Calibri" pitchFamily="34" charset="0"/>
                <a:cs typeface="Calibri" pitchFamily="34" charset="0"/>
              </a:rPr>
              <a:t>Soften, soothe, allow</a:t>
            </a:r>
          </a:p>
          <a:p>
            <a:pPr marL="514350" lvl="0" indent="-514350">
              <a:buFont typeface="+mj-lt"/>
              <a:buAutoNum type="arabicPeriod"/>
            </a:pPr>
            <a:r>
              <a:rPr lang="en-GB" sz="3600" dirty="0">
                <a:latin typeface="Calibri" pitchFamily="34" charset="0"/>
                <a:cs typeface="Calibri" pitchFamily="34" charset="0"/>
              </a:rPr>
              <a:t>Practice Loving Kindness </a:t>
            </a:r>
          </a:p>
          <a:p>
            <a:pPr marL="514350" lvl="0" indent="-514350">
              <a:buFont typeface="+mj-lt"/>
              <a:buAutoNum type="arabicPeriod"/>
            </a:pPr>
            <a:r>
              <a:rPr lang="en-GB" sz="3600" dirty="0">
                <a:latin typeface="Calibri" pitchFamily="34" charset="0"/>
                <a:cs typeface="Calibri" pitchFamily="34" charset="0"/>
              </a:rPr>
              <a:t>Commit to doing something that </a:t>
            </a:r>
            <a:r>
              <a:rPr lang="en-GB" sz="3600" i="1" dirty="0">
                <a:latin typeface="Calibri" pitchFamily="34" charset="0"/>
                <a:cs typeface="Calibri" pitchFamily="34" charset="0"/>
              </a:rPr>
              <a:t>you </a:t>
            </a:r>
            <a:r>
              <a:rPr lang="en-GB" sz="3600" dirty="0">
                <a:latin typeface="Calibri" pitchFamily="34" charset="0"/>
                <a:cs typeface="Calibri" pitchFamily="34" charset="0"/>
              </a:rPr>
              <a:t>truly love to do, every day</a:t>
            </a:r>
          </a:p>
          <a:p>
            <a:pPr>
              <a:buNone/>
            </a:pPr>
            <a:endParaRPr lang="en-GB" dirty="0"/>
          </a:p>
          <a:p>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Daily authentic compassion</a:t>
            </a:r>
          </a:p>
        </p:txBody>
      </p:sp>
      <p:sp>
        <p:nvSpPr>
          <p:cNvPr id="3" name="Content Placeholder 2"/>
          <p:cNvSpPr>
            <a:spLocks noGrp="1"/>
          </p:cNvSpPr>
          <p:nvPr>
            <p:ph idx="1"/>
          </p:nvPr>
        </p:nvSpPr>
        <p:spPr>
          <a:xfrm>
            <a:off x="1331640" y="1772816"/>
            <a:ext cx="7498080" cy="4800600"/>
          </a:xfrm>
        </p:spPr>
        <p:txBody>
          <a:bodyPr>
            <a:normAutofit/>
          </a:bodyPr>
          <a:lstStyle/>
          <a:p>
            <a:r>
              <a:rPr lang="en-GB" sz="3600" i="1" dirty="0"/>
              <a:t>Kind regards</a:t>
            </a:r>
          </a:p>
          <a:p>
            <a:r>
              <a:rPr lang="en-GB" sz="3600" i="1" dirty="0"/>
              <a:t>Have a wonderful day / weekend</a:t>
            </a:r>
          </a:p>
          <a:p>
            <a:r>
              <a:rPr lang="en-GB" sz="3600" i="1" dirty="0"/>
              <a:t>Have a lovely day</a:t>
            </a:r>
          </a:p>
          <a:p>
            <a:r>
              <a:rPr lang="en-GB" sz="3600" i="1" dirty="0"/>
              <a:t>Best wishes</a:t>
            </a:r>
          </a:p>
          <a:p>
            <a:r>
              <a:rPr lang="en-GB" sz="3600" i="1" dirty="0"/>
              <a:t>Take care of yourself</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GB" dirty="0">
                <a:latin typeface="Calibri" pitchFamily="34" charset="0"/>
                <a:cs typeface="Calibri" pitchFamily="34" charset="0"/>
              </a:rPr>
              <a:t>Give yourself the gift of self compassion</a:t>
            </a:r>
          </a:p>
        </p:txBody>
      </p:sp>
      <p:sp>
        <p:nvSpPr>
          <p:cNvPr id="3" name="Content Placeholder 2"/>
          <p:cNvSpPr>
            <a:spLocks noGrp="1"/>
          </p:cNvSpPr>
          <p:nvPr>
            <p:ph idx="1"/>
          </p:nvPr>
        </p:nvSpPr>
        <p:spPr/>
        <p:txBody>
          <a:bodyPr>
            <a:normAutofit fontScale="25000" lnSpcReduction="20000"/>
          </a:bodyPr>
          <a:lstStyle/>
          <a:p>
            <a:pPr>
              <a:buNone/>
            </a:pPr>
            <a:endParaRPr lang="en-GB" sz="16000" i="1" dirty="0">
              <a:latin typeface="Calibri" pitchFamily="34" charset="0"/>
              <a:cs typeface="Calibri" pitchFamily="34" charset="0"/>
            </a:endParaRPr>
          </a:p>
          <a:p>
            <a:pPr>
              <a:buNone/>
            </a:pPr>
            <a:endParaRPr lang="en-GB" sz="16000" i="1" dirty="0">
              <a:latin typeface="Calibri" pitchFamily="34" charset="0"/>
              <a:cs typeface="Calibri" pitchFamily="34" charset="0"/>
            </a:endParaRPr>
          </a:p>
          <a:p>
            <a:pPr>
              <a:buNone/>
            </a:pPr>
            <a:r>
              <a:rPr lang="en-GB" sz="16000" i="1" dirty="0">
                <a:latin typeface="Calibri" pitchFamily="34" charset="0"/>
                <a:cs typeface="Calibri" pitchFamily="34" charset="0"/>
              </a:rPr>
              <a:t>We often wait for kindness, but being kind to yourself can start now.</a:t>
            </a:r>
          </a:p>
          <a:p>
            <a:endParaRPr lang="en-GB" sz="12300" dirty="0">
              <a:latin typeface="Calibri" pitchFamily="34" charset="0"/>
              <a:cs typeface="Calibri" pitchFamily="34" charset="0"/>
            </a:endParaRPr>
          </a:p>
          <a:p>
            <a:pPr algn="r">
              <a:buNone/>
            </a:pPr>
            <a:r>
              <a:rPr lang="en-GB" sz="9600" dirty="0">
                <a:latin typeface="Calibri" pitchFamily="34" charset="0"/>
                <a:cs typeface="Calibri" pitchFamily="34" charset="0"/>
              </a:rPr>
              <a:t>Charlie </a:t>
            </a:r>
            <a:r>
              <a:rPr lang="en-GB" sz="9600" dirty="0" err="1">
                <a:latin typeface="Calibri" pitchFamily="34" charset="0"/>
                <a:cs typeface="Calibri" pitchFamily="34" charset="0"/>
              </a:rPr>
              <a:t>Mackesy</a:t>
            </a:r>
            <a:r>
              <a:rPr lang="en-GB" sz="9600" dirty="0">
                <a:latin typeface="Calibri" pitchFamily="34" charset="0"/>
                <a:cs typeface="Calibri" pitchFamily="34" charset="0"/>
              </a:rPr>
              <a:t>, The boy, the mole, the fox and the horse</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GB" dirty="0">
                <a:latin typeface="Calibri" pitchFamily="34" charset="0"/>
                <a:cs typeface="Calibri" pitchFamily="34" charset="0"/>
              </a:rPr>
            </a:br>
            <a:r>
              <a:rPr lang="en-GB" dirty="0">
                <a:latin typeface="Calibri" pitchFamily="34" charset="0"/>
                <a:cs typeface="Calibri" pitchFamily="34" charset="0"/>
              </a:rPr>
              <a:t>Calm in the Chaos</a:t>
            </a:r>
            <a:br>
              <a:rPr lang="en-GB" dirty="0">
                <a:latin typeface="Calibri" pitchFamily="34" charset="0"/>
                <a:cs typeface="Calibri" pitchFamily="34" charset="0"/>
              </a:rPr>
            </a:br>
            <a:r>
              <a:rPr lang="en-GB" sz="4400" dirty="0">
                <a:latin typeface="Calibri" pitchFamily="34" charset="0"/>
                <a:cs typeface="Calibri" pitchFamily="34" charset="0"/>
              </a:rPr>
              <a:t>Harnessing the Power of Self Compassion</a:t>
            </a:r>
            <a:endParaRPr lang="en-GB" dirty="0">
              <a:latin typeface="Calibri" pitchFamily="34" charset="0"/>
              <a:cs typeface="Calibri" pitchFamily="34" charset="0"/>
            </a:endParaRPr>
          </a:p>
        </p:txBody>
      </p:sp>
      <p:sp>
        <p:nvSpPr>
          <p:cNvPr id="3" name="Content Placeholder 2"/>
          <p:cNvSpPr>
            <a:spLocks noGrp="1"/>
          </p:cNvSpPr>
          <p:nvPr>
            <p:ph idx="1"/>
          </p:nvPr>
        </p:nvSpPr>
        <p:spPr/>
        <p:txBody>
          <a:bodyPr/>
          <a:lstStyle/>
          <a:p>
            <a:pPr>
              <a:buNone/>
            </a:pPr>
            <a:endParaRPr lang="en-GB" i="1" dirty="0">
              <a:latin typeface="Calibri" pitchFamily="34" charset="0"/>
              <a:cs typeface="Calibri" pitchFamily="34" charset="0"/>
            </a:endParaRPr>
          </a:p>
          <a:p>
            <a:pPr>
              <a:buNone/>
            </a:pPr>
            <a:endParaRPr lang="en-GB" i="1" dirty="0">
              <a:latin typeface="Calibri" pitchFamily="34" charset="0"/>
              <a:cs typeface="Calibri" pitchFamily="34" charset="0"/>
            </a:endParaRPr>
          </a:p>
          <a:p>
            <a:pPr>
              <a:buNone/>
            </a:pPr>
            <a:r>
              <a:rPr lang="en-GB" i="1" dirty="0">
                <a:latin typeface="Calibri" pitchFamily="34" charset="0"/>
                <a:cs typeface="Calibri" pitchFamily="34" charset="0"/>
              </a:rPr>
              <a:t>Everybody Hurts sometimes</a:t>
            </a:r>
          </a:p>
          <a:p>
            <a:pPr>
              <a:buNone/>
            </a:pPr>
            <a:r>
              <a:rPr lang="en-GB" i="1" dirty="0">
                <a:latin typeface="Calibri" pitchFamily="34" charset="0"/>
                <a:cs typeface="Calibri" pitchFamily="34" charset="0"/>
              </a:rPr>
              <a:t>So Hold on, hold on, hold on</a:t>
            </a:r>
          </a:p>
          <a:p>
            <a:pPr>
              <a:buNone/>
            </a:pPr>
            <a:endParaRPr lang="en-GB" dirty="0">
              <a:latin typeface="Calibri" pitchFamily="34" charset="0"/>
              <a:cs typeface="Calibri" pitchFamily="34" charset="0"/>
            </a:endParaRPr>
          </a:p>
          <a:p>
            <a:pPr algn="r">
              <a:buNone/>
            </a:pPr>
            <a:r>
              <a:rPr lang="en-GB" dirty="0">
                <a:latin typeface="Calibri" pitchFamily="34" charset="0"/>
                <a:cs typeface="Calibri" pitchFamily="34" charset="0"/>
              </a:rPr>
              <a:t>R.E.M.</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latin typeface="Calibri" pitchFamily="34" charset="0"/>
                <a:cs typeface="Calibri" pitchFamily="34" charset="0"/>
              </a:rPr>
              <a:t>Reading and Resources</a:t>
            </a:r>
          </a:p>
        </p:txBody>
      </p:sp>
      <p:sp>
        <p:nvSpPr>
          <p:cNvPr id="3" name="Content Placeholder 2"/>
          <p:cNvSpPr>
            <a:spLocks noGrp="1"/>
          </p:cNvSpPr>
          <p:nvPr>
            <p:ph idx="1"/>
          </p:nvPr>
        </p:nvSpPr>
        <p:spPr/>
        <p:txBody>
          <a:bodyPr>
            <a:normAutofit fontScale="85000" lnSpcReduction="20000"/>
          </a:bodyPr>
          <a:lstStyle/>
          <a:p>
            <a:r>
              <a:rPr lang="en-GB" b="1" dirty="0">
                <a:latin typeface="Calibri" pitchFamily="34" charset="0"/>
                <a:cs typeface="Calibri" pitchFamily="34" charset="0"/>
              </a:rPr>
              <a:t>Mindful Compassion </a:t>
            </a:r>
            <a:r>
              <a:rPr lang="en-GB" dirty="0">
                <a:latin typeface="Calibri" pitchFamily="34" charset="0"/>
                <a:cs typeface="Calibri" pitchFamily="34" charset="0"/>
              </a:rPr>
              <a:t>by Paul Gilbert and </a:t>
            </a:r>
            <a:r>
              <a:rPr lang="en-GB" dirty="0" err="1">
                <a:latin typeface="Calibri" pitchFamily="34" charset="0"/>
                <a:cs typeface="Calibri" pitchFamily="34" charset="0"/>
              </a:rPr>
              <a:t>Choden</a:t>
            </a:r>
            <a:endParaRPr lang="en-GB" dirty="0">
              <a:latin typeface="Calibri" pitchFamily="34" charset="0"/>
              <a:cs typeface="Calibri" pitchFamily="34" charset="0"/>
            </a:endParaRPr>
          </a:p>
          <a:p>
            <a:r>
              <a:rPr lang="en-GB" b="1" dirty="0">
                <a:latin typeface="Calibri" pitchFamily="34" charset="0"/>
                <a:cs typeface="Calibri" pitchFamily="34" charset="0"/>
              </a:rPr>
              <a:t>Self Compassion </a:t>
            </a:r>
            <a:r>
              <a:rPr lang="en-GB" dirty="0">
                <a:latin typeface="Calibri" pitchFamily="34" charset="0"/>
                <a:cs typeface="Calibri" pitchFamily="34" charset="0"/>
              </a:rPr>
              <a:t>by Kristin Neff</a:t>
            </a:r>
          </a:p>
          <a:p>
            <a:r>
              <a:rPr lang="en-GB" b="1" dirty="0">
                <a:latin typeface="Calibri" pitchFamily="34" charset="0"/>
                <a:cs typeface="Calibri" pitchFamily="34" charset="0"/>
              </a:rPr>
              <a:t>Radical Compassion </a:t>
            </a:r>
            <a:r>
              <a:rPr lang="en-GB" dirty="0">
                <a:latin typeface="Calibri" pitchFamily="34" charset="0"/>
                <a:cs typeface="Calibri" pitchFamily="34" charset="0"/>
              </a:rPr>
              <a:t>by Tara Brach</a:t>
            </a:r>
          </a:p>
          <a:p>
            <a:r>
              <a:rPr lang="en-GB" b="1" dirty="0">
                <a:latin typeface="Calibri" pitchFamily="34" charset="0"/>
                <a:cs typeface="Calibri" pitchFamily="34" charset="0"/>
              </a:rPr>
              <a:t>The Mindful Path to Self-Compassion </a:t>
            </a:r>
            <a:r>
              <a:rPr lang="en-GB" dirty="0">
                <a:latin typeface="Calibri" pitchFamily="34" charset="0"/>
                <a:cs typeface="Calibri" pitchFamily="34" charset="0"/>
              </a:rPr>
              <a:t>by Christopher </a:t>
            </a:r>
            <a:r>
              <a:rPr lang="en-GB" dirty="0" err="1">
                <a:latin typeface="Calibri" pitchFamily="34" charset="0"/>
                <a:cs typeface="Calibri" pitchFamily="34" charset="0"/>
              </a:rPr>
              <a:t>Germer</a:t>
            </a:r>
            <a:endParaRPr lang="en-GB" dirty="0">
              <a:latin typeface="Calibri" pitchFamily="34" charset="0"/>
              <a:cs typeface="Calibri" pitchFamily="34" charset="0"/>
            </a:endParaRPr>
          </a:p>
          <a:p>
            <a:r>
              <a:rPr lang="en-GB" b="1" dirty="0">
                <a:latin typeface="Calibri" pitchFamily="34" charset="0"/>
                <a:cs typeface="Calibri" pitchFamily="34" charset="0"/>
              </a:rPr>
              <a:t>The Mindful Self Compassion Workbook </a:t>
            </a:r>
            <a:r>
              <a:rPr lang="en-GB" dirty="0">
                <a:latin typeface="Calibri" pitchFamily="34" charset="0"/>
                <a:cs typeface="Calibri" pitchFamily="34" charset="0"/>
              </a:rPr>
              <a:t>by Kristin Neff and Chris </a:t>
            </a:r>
            <a:r>
              <a:rPr lang="en-GB" dirty="0" err="1">
                <a:latin typeface="Calibri" pitchFamily="34" charset="0"/>
                <a:cs typeface="Calibri" pitchFamily="34" charset="0"/>
              </a:rPr>
              <a:t>Germer</a:t>
            </a:r>
            <a:endParaRPr lang="en-GB" dirty="0">
              <a:latin typeface="Calibri" pitchFamily="34" charset="0"/>
              <a:cs typeface="Calibri" pitchFamily="34" charset="0"/>
            </a:endParaRPr>
          </a:p>
          <a:p>
            <a:r>
              <a:rPr lang="en-GB" b="1" dirty="0">
                <a:latin typeface="Calibri" pitchFamily="34" charset="0"/>
                <a:cs typeface="Calibri" pitchFamily="34" charset="0"/>
              </a:rPr>
              <a:t>The Compassionate Mind Workbook </a:t>
            </a:r>
            <a:r>
              <a:rPr lang="en-GB" dirty="0">
                <a:latin typeface="Calibri" pitchFamily="34" charset="0"/>
                <a:cs typeface="Calibri" pitchFamily="34" charset="0"/>
              </a:rPr>
              <a:t>by Chris Irons and Elaine Beaumont</a:t>
            </a:r>
          </a:p>
          <a:p>
            <a:r>
              <a:rPr lang="en-GB" b="1" dirty="0">
                <a:latin typeface="Calibri" pitchFamily="34" charset="0"/>
                <a:cs typeface="Calibri" pitchFamily="34" charset="0"/>
              </a:rPr>
              <a:t>Languishing</a:t>
            </a:r>
            <a:r>
              <a:rPr lang="en-GB" dirty="0">
                <a:latin typeface="Calibri" pitchFamily="34" charset="0"/>
                <a:cs typeface="Calibri" pitchFamily="34" charset="0"/>
              </a:rPr>
              <a:t> by Corey Keyes</a:t>
            </a:r>
          </a:p>
          <a:p>
            <a:r>
              <a:rPr lang="en-GB" b="1" dirty="0">
                <a:latin typeface="Calibri" pitchFamily="34" charset="0"/>
                <a:cs typeface="Calibri" pitchFamily="34" charset="0"/>
              </a:rPr>
              <a:t>Grief Works </a:t>
            </a:r>
            <a:r>
              <a:rPr lang="en-GB" dirty="0">
                <a:latin typeface="Calibri" pitchFamily="34" charset="0"/>
                <a:cs typeface="Calibri" pitchFamily="34" charset="0"/>
              </a:rPr>
              <a:t>by Julia Samuel</a:t>
            </a:r>
          </a:p>
          <a:p>
            <a:r>
              <a:rPr lang="en-GB" b="1" dirty="0">
                <a:latin typeface="Calibri" pitchFamily="34" charset="0"/>
                <a:cs typeface="Calibri" pitchFamily="34" charset="0"/>
              </a:rPr>
              <a:t>Insight Timer </a:t>
            </a:r>
            <a:r>
              <a:rPr lang="en-GB" dirty="0">
                <a:latin typeface="Calibri" pitchFamily="34" charset="0"/>
                <a:cs typeface="Calibri" pitchFamily="34" charset="0"/>
              </a:rPr>
              <a:t>App</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alibri" pitchFamily="34" charset="0"/>
                <a:cs typeface="Calibri" pitchFamily="34" charset="0"/>
              </a:rPr>
              <a:t>Outline of Talk</a:t>
            </a:r>
          </a:p>
        </p:txBody>
      </p:sp>
      <p:sp>
        <p:nvSpPr>
          <p:cNvPr id="3" name="Content Placeholder 2"/>
          <p:cNvSpPr>
            <a:spLocks noGrp="1"/>
          </p:cNvSpPr>
          <p:nvPr>
            <p:ph idx="1"/>
          </p:nvPr>
        </p:nvSpPr>
        <p:spPr>
          <a:xfrm>
            <a:off x="1403648" y="2276872"/>
            <a:ext cx="7498080" cy="2845296"/>
          </a:xfrm>
        </p:spPr>
        <p:txBody>
          <a:bodyPr>
            <a:noAutofit/>
          </a:bodyPr>
          <a:lstStyle/>
          <a:p>
            <a:r>
              <a:rPr lang="en-GB" sz="3600" dirty="0">
                <a:latin typeface="Calibri" pitchFamily="34" charset="0"/>
                <a:cs typeface="Calibri" pitchFamily="34" charset="0"/>
              </a:rPr>
              <a:t>Reflection on our response to grief</a:t>
            </a:r>
          </a:p>
          <a:p>
            <a:r>
              <a:rPr lang="en-GB" sz="3600" dirty="0">
                <a:latin typeface="Calibri" pitchFamily="34" charset="0"/>
                <a:cs typeface="Calibri" pitchFamily="34" charset="0"/>
              </a:rPr>
              <a:t>The need for self compassion</a:t>
            </a:r>
          </a:p>
          <a:p>
            <a:r>
              <a:rPr lang="en-GB" sz="3600" dirty="0">
                <a:latin typeface="Calibri" pitchFamily="34" charset="0"/>
                <a:cs typeface="Calibri" pitchFamily="34" charset="0"/>
              </a:rPr>
              <a:t>Defining self compassion</a:t>
            </a:r>
          </a:p>
          <a:p>
            <a:r>
              <a:rPr lang="en-GB" sz="3600" dirty="0">
                <a:latin typeface="Calibri" pitchFamily="34" charset="0"/>
                <a:cs typeface="Calibri" pitchFamily="34" charset="0"/>
              </a:rPr>
              <a:t>Putting self compassion into action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alibri" pitchFamily="34" charset="0"/>
                <a:cs typeface="Calibri" pitchFamily="34" charset="0"/>
              </a:rPr>
              <a:t>Grief is normal and personal</a:t>
            </a:r>
          </a:p>
        </p:txBody>
      </p:sp>
      <p:sp>
        <p:nvSpPr>
          <p:cNvPr id="3" name="Content Placeholder 2"/>
          <p:cNvSpPr>
            <a:spLocks noGrp="1"/>
          </p:cNvSpPr>
          <p:nvPr>
            <p:ph sz="half" idx="1"/>
          </p:nvPr>
        </p:nvSpPr>
        <p:spPr>
          <a:xfrm>
            <a:off x="971600" y="1628800"/>
            <a:ext cx="7056784" cy="4954880"/>
          </a:xfrm>
        </p:spPr>
        <p:txBody>
          <a:bodyPr/>
          <a:lstStyle/>
          <a:p>
            <a:r>
              <a:rPr lang="en-GB" i="1" dirty="0"/>
              <a:t>‘</a:t>
            </a:r>
            <a:r>
              <a:rPr lang="en-GB" i="1" dirty="0">
                <a:latin typeface="Calibri" pitchFamily="34" charset="0"/>
                <a:cs typeface="Calibri" pitchFamily="34" charset="0"/>
              </a:rPr>
              <a:t>Everybody hurts</a:t>
            </a:r>
            <a:r>
              <a:rPr lang="en-GB" dirty="0">
                <a:latin typeface="Calibri" pitchFamily="34" charset="0"/>
                <a:cs typeface="Calibri" pitchFamily="34" charset="0"/>
              </a:rPr>
              <a:t>’ </a:t>
            </a:r>
            <a:r>
              <a:rPr lang="en-GB" sz="2400" dirty="0">
                <a:latin typeface="Calibri" pitchFamily="34" charset="0"/>
                <a:cs typeface="Calibri" pitchFamily="34" charset="0"/>
              </a:rPr>
              <a:t>R.E.M.</a:t>
            </a:r>
            <a:endParaRPr lang="en-GB" dirty="0">
              <a:latin typeface="Calibri" pitchFamily="34" charset="0"/>
              <a:cs typeface="Calibri" pitchFamily="34" charset="0"/>
            </a:endParaRPr>
          </a:p>
          <a:p>
            <a:r>
              <a:rPr lang="en-GB" dirty="0">
                <a:latin typeface="Calibri" pitchFamily="34" charset="0"/>
                <a:cs typeface="Calibri" pitchFamily="34" charset="0"/>
              </a:rPr>
              <a:t>Personal experience of grief </a:t>
            </a:r>
          </a:p>
          <a:p>
            <a:r>
              <a:rPr lang="en-GB" dirty="0">
                <a:latin typeface="Calibri" pitchFamily="34" charset="0"/>
                <a:cs typeface="Calibri" pitchFamily="34" charset="0"/>
              </a:rPr>
              <a:t>My experience of mindful compassion</a:t>
            </a:r>
          </a:p>
          <a:p>
            <a:pPr lvl="1">
              <a:buNone/>
            </a:pPr>
            <a:endParaRPr lang="en-GB" dirty="0"/>
          </a:p>
          <a:p>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lstStyle/>
          <a:p>
            <a:pPr>
              <a:buNone/>
            </a:pPr>
            <a:r>
              <a:rPr lang="en-GB" dirty="0"/>
              <a:t>‘ </a:t>
            </a:r>
            <a:r>
              <a:rPr lang="en-GB" dirty="0">
                <a:latin typeface="Calibri" pitchFamily="34" charset="0"/>
                <a:cs typeface="Calibri" pitchFamily="34" charset="0"/>
              </a:rPr>
              <a:t>As humans we naturally try to avoid suffering, but contrary to all our instincts, to heal our grief we need to allow ourselves to feel the pain; we need to find ways to support ourselves in it, for it cannot be escaped.’  </a:t>
            </a:r>
          </a:p>
          <a:p>
            <a:pPr algn="r">
              <a:buNone/>
            </a:pPr>
            <a:endParaRPr lang="en-GB" sz="2400" dirty="0">
              <a:latin typeface="Calibri" pitchFamily="34" charset="0"/>
              <a:cs typeface="Calibri" pitchFamily="34" charset="0"/>
            </a:endParaRPr>
          </a:p>
          <a:p>
            <a:pPr algn="r">
              <a:buNone/>
            </a:pPr>
            <a:r>
              <a:rPr lang="en-GB" sz="2400" dirty="0">
                <a:latin typeface="Calibri" pitchFamily="34" charset="0"/>
                <a:cs typeface="Calibri" pitchFamily="34" charset="0"/>
              </a:rPr>
              <a:t>Julia Samuel – </a:t>
            </a:r>
            <a:r>
              <a:rPr lang="en-GB" sz="2400" i="1" dirty="0">
                <a:latin typeface="Calibri" pitchFamily="34" charset="0"/>
                <a:cs typeface="Calibri" pitchFamily="34" charset="0"/>
              </a:rPr>
              <a:t>Grief Works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alibri" pitchFamily="34" charset="0"/>
                <a:cs typeface="Calibri" pitchFamily="34" charset="0"/>
              </a:rPr>
              <a:t>Reflection</a:t>
            </a:r>
          </a:p>
        </p:txBody>
      </p:sp>
      <p:sp>
        <p:nvSpPr>
          <p:cNvPr id="3" name="Content Placeholder 2"/>
          <p:cNvSpPr>
            <a:spLocks noGrp="1"/>
          </p:cNvSpPr>
          <p:nvPr>
            <p:ph idx="1"/>
          </p:nvPr>
        </p:nvSpPr>
        <p:spPr/>
        <p:txBody>
          <a:bodyPr>
            <a:normAutofit fontScale="92500" lnSpcReduction="20000"/>
          </a:bodyPr>
          <a:lstStyle/>
          <a:p>
            <a:pPr marL="514350" indent="-514350">
              <a:buFont typeface="+mj-lt"/>
              <a:buAutoNum type="arabicPeriod"/>
            </a:pPr>
            <a:r>
              <a:rPr lang="en-GB" dirty="0">
                <a:latin typeface="Calibri" pitchFamily="34" charset="0"/>
                <a:cs typeface="Calibri" pitchFamily="34" charset="0"/>
              </a:rPr>
              <a:t>Think about a time when a close friend was grieving/feeling loss. How would you respond to your friend? </a:t>
            </a:r>
          </a:p>
          <a:p>
            <a:pPr marL="514350" indent="-514350">
              <a:buFont typeface="+mj-lt"/>
              <a:buAutoNum type="arabicPeriod"/>
            </a:pPr>
            <a:endParaRPr lang="en-GB" dirty="0">
              <a:latin typeface="Calibri" pitchFamily="34" charset="0"/>
              <a:cs typeface="Calibri" pitchFamily="34" charset="0"/>
            </a:endParaRPr>
          </a:p>
          <a:p>
            <a:pPr marL="514350" indent="-514350">
              <a:buFont typeface="+mj-lt"/>
              <a:buAutoNum type="arabicPeriod"/>
            </a:pPr>
            <a:r>
              <a:rPr lang="en-GB" dirty="0">
                <a:latin typeface="Calibri" pitchFamily="34" charset="0"/>
                <a:cs typeface="Calibri" pitchFamily="34" charset="0"/>
              </a:rPr>
              <a:t>Think about a time when you were grieving/feeling loss. How do you typically respond to yourself?</a:t>
            </a:r>
          </a:p>
          <a:p>
            <a:pPr marL="514350" indent="-514350">
              <a:buFont typeface="+mj-lt"/>
              <a:buAutoNum type="arabicPeriod"/>
            </a:pPr>
            <a:endParaRPr lang="en-GB" dirty="0">
              <a:latin typeface="Calibri" pitchFamily="34" charset="0"/>
              <a:cs typeface="Calibri" pitchFamily="34" charset="0"/>
            </a:endParaRPr>
          </a:p>
          <a:p>
            <a:pPr marL="514350" indent="-514350">
              <a:buFont typeface="+mj-lt"/>
              <a:buAutoNum type="arabicPeriod"/>
            </a:pPr>
            <a:r>
              <a:rPr lang="en-GB" dirty="0">
                <a:latin typeface="Calibri" pitchFamily="34" charset="0"/>
                <a:cs typeface="Calibri" pitchFamily="34" charset="0"/>
              </a:rPr>
              <a:t>Did you notice a difference? How might things change if you responded to yourself like a good friend?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latin typeface="Calibri" pitchFamily="34" charset="0"/>
              <a:cs typeface="Calibri" pitchFamily="34" charset="0"/>
            </a:endParaRPr>
          </a:p>
        </p:txBody>
      </p:sp>
      <p:sp>
        <p:nvSpPr>
          <p:cNvPr id="3" name="Content Placeholder 2"/>
          <p:cNvSpPr>
            <a:spLocks noGrp="1"/>
          </p:cNvSpPr>
          <p:nvPr>
            <p:ph idx="1"/>
          </p:nvPr>
        </p:nvSpPr>
        <p:spPr/>
        <p:txBody>
          <a:bodyPr/>
          <a:lstStyle/>
          <a:p>
            <a:r>
              <a:rPr lang="en-GB" i="1" dirty="0">
                <a:latin typeface="Calibri" pitchFamily="34" charset="0"/>
                <a:cs typeface="Calibri" pitchFamily="34" charset="0"/>
              </a:rPr>
              <a:t>“It isn’t what happens to us that causes us to suffer; it’s what we say to ourselves about what happens” </a:t>
            </a:r>
          </a:p>
          <a:p>
            <a:pPr algn="r">
              <a:buNone/>
            </a:pPr>
            <a:r>
              <a:rPr lang="en-GB" dirty="0" err="1">
                <a:latin typeface="Calibri" pitchFamily="34" charset="0"/>
                <a:cs typeface="Calibri" pitchFamily="34" charset="0"/>
              </a:rPr>
              <a:t>Pema</a:t>
            </a:r>
            <a:r>
              <a:rPr lang="en-GB" dirty="0">
                <a:latin typeface="Calibri" pitchFamily="34" charset="0"/>
                <a:cs typeface="Calibri" pitchFamily="34" charset="0"/>
              </a:rPr>
              <a:t> </a:t>
            </a:r>
            <a:r>
              <a:rPr lang="en-GB" dirty="0" err="1">
                <a:latin typeface="Calibri" pitchFamily="34" charset="0"/>
                <a:cs typeface="Calibri" pitchFamily="34" charset="0"/>
              </a:rPr>
              <a:t>Chodron</a:t>
            </a:r>
            <a:endParaRPr lang="en-GB" dirty="0">
              <a:latin typeface="Calibri" pitchFamily="34" charset="0"/>
              <a:cs typeface="Calibri" pitchFamily="34" charset="0"/>
            </a:endParaRPr>
          </a:p>
          <a:p>
            <a:endParaRPr lang="en-GB" dirty="0">
              <a:latin typeface="Calibri" pitchFamily="34" charset="0"/>
              <a:cs typeface="Calibri"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3648" y="260648"/>
            <a:ext cx="7498080" cy="1143000"/>
          </a:xfrm>
        </p:spPr>
        <p:txBody>
          <a:bodyPr/>
          <a:lstStyle/>
          <a:p>
            <a:r>
              <a:rPr lang="en-GB" dirty="0">
                <a:latin typeface="Calibri" pitchFamily="34" charset="0"/>
                <a:cs typeface="Calibri" pitchFamily="34" charset="0"/>
              </a:rPr>
              <a:t>The need for self-compassion</a:t>
            </a:r>
          </a:p>
        </p:txBody>
      </p:sp>
      <p:sp>
        <p:nvSpPr>
          <p:cNvPr id="3" name="Content Placeholder 2"/>
          <p:cNvSpPr>
            <a:spLocks noGrp="1"/>
          </p:cNvSpPr>
          <p:nvPr>
            <p:ph idx="1"/>
          </p:nvPr>
        </p:nvSpPr>
        <p:spPr/>
        <p:txBody>
          <a:bodyPr>
            <a:normAutofit/>
          </a:bodyPr>
          <a:lstStyle/>
          <a:p>
            <a:r>
              <a:rPr lang="en-GB" dirty="0">
                <a:latin typeface="Calibri" pitchFamily="34" charset="0"/>
                <a:cs typeface="Calibri" pitchFamily="34" charset="0"/>
              </a:rPr>
              <a:t>If there was ever a time to be kind to ourselves, it would be during the experience of our grief. </a:t>
            </a:r>
          </a:p>
          <a:p>
            <a:r>
              <a:rPr lang="en-GB" dirty="0">
                <a:latin typeface="Calibri" pitchFamily="34" charset="0"/>
                <a:cs typeface="Calibri" pitchFamily="34" charset="0"/>
              </a:rPr>
              <a:t>It is not uncommon that we become highly self-critical and particularly unforgiving to ourselves while we are grieving. </a:t>
            </a:r>
          </a:p>
          <a:p>
            <a:endParaRPr lang="en-GB" dirty="0">
              <a:latin typeface="Calibri" pitchFamily="34" charset="0"/>
              <a:cs typeface="Calibri"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alibri" pitchFamily="34" charset="0"/>
                <a:cs typeface="Calibri" pitchFamily="34" charset="0"/>
              </a:rPr>
              <a:t>Self-criticism during grief</a:t>
            </a:r>
          </a:p>
        </p:txBody>
      </p:sp>
      <p:sp>
        <p:nvSpPr>
          <p:cNvPr id="3" name="Content Placeholder 2"/>
          <p:cNvSpPr>
            <a:spLocks noGrp="1"/>
          </p:cNvSpPr>
          <p:nvPr>
            <p:ph idx="1"/>
          </p:nvPr>
        </p:nvSpPr>
        <p:spPr/>
        <p:txBody>
          <a:bodyPr>
            <a:normAutofit/>
          </a:bodyPr>
          <a:lstStyle/>
          <a:p>
            <a:r>
              <a:rPr lang="en-GB" dirty="0">
                <a:latin typeface="Calibri" pitchFamily="34" charset="0"/>
                <a:cs typeface="Calibri" pitchFamily="34" charset="0"/>
              </a:rPr>
              <a:t>that we are grieving incorrectly </a:t>
            </a:r>
          </a:p>
          <a:p>
            <a:r>
              <a:rPr lang="en-GB" dirty="0">
                <a:latin typeface="Calibri" pitchFamily="34" charset="0"/>
                <a:cs typeface="Calibri" pitchFamily="34" charset="0"/>
              </a:rPr>
              <a:t>that our grief is taking too long </a:t>
            </a:r>
          </a:p>
          <a:p>
            <a:r>
              <a:rPr lang="en-GB" dirty="0">
                <a:latin typeface="Calibri" pitchFamily="34" charset="0"/>
                <a:cs typeface="Calibri" pitchFamily="34" charset="0"/>
              </a:rPr>
              <a:t>that something is wrong with us </a:t>
            </a:r>
          </a:p>
          <a:p>
            <a:r>
              <a:rPr lang="en-GB" dirty="0">
                <a:latin typeface="Calibri" pitchFamily="34" charset="0"/>
                <a:cs typeface="Calibri" pitchFamily="34" charset="0"/>
              </a:rPr>
              <a:t>that we handled things poorly with our loved one</a:t>
            </a:r>
          </a:p>
          <a:p>
            <a:r>
              <a:rPr lang="en-GB" dirty="0">
                <a:latin typeface="Calibri" pitchFamily="34" charset="0"/>
                <a:cs typeface="Calibri" pitchFamily="34" charset="0"/>
              </a:rPr>
              <a:t>we should or shouldn’t have done certain things</a:t>
            </a:r>
          </a:p>
          <a:p>
            <a:endParaRPr lang="en-GB"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5549f3f6-b7db-40ce-a15f-c10d2fdae267" xsi:nil="true"/>
    <lcf76f155ced4ddcb4097134ff3c332f xmlns="c8b369f5-6b3b-46de-a0da-867adce44a37">
      <Terms xmlns="http://schemas.microsoft.com/office/infopath/2007/PartnerControls"/>
    </lcf76f155ced4ddcb4097134ff3c332f>
    <SharedWithUsers xmlns="5549f3f6-b7db-40ce-a15f-c10d2fdae267">
      <UserInfo>
        <DisplayName/>
        <AccountId xsi:nil="true"/>
        <AccountType/>
      </UserInfo>
    </SharedWithUser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9B0C83BF659CCB4FB66366A04BFD8010" ma:contentTypeVersion="18" ma:contentTypeDescription="Create a new document." ma:contentTypeScope="" ma:versionID="134a34f0c9a3943277de41f97ae82a90">
  <xsd:schema xmlns:xsd="http://www.w3.org/2001/XMLSchema" xmlns:xs="http://www.w3.org/2001/XMLSchema" xmlns:p="http://schemas.microsoft.com/office/2006/metadata/properties" xmlns:ns2="c8b369f5-6b3b-46de-a0da-867adce44a37" xmlns:ns3="5549f3f6-b7db-40ce-a15f-c10d2fdae267" targetNamespace="http://schemas.microsoft.com/office/2006/metadata/properties" ma:root="true" ma:fieldsID="1527f874f4a3e43cb2b8be83a3145248" ns2:_="" ns3:_="">
    <xsd:import namespace="c8b369f5-6b3b-46de-a0da-867adce44a37"/>
    <xsd:import namespace="5549f3f6-b7db-40ce-a15f-c10d2fdae267"/>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Location" minOccurs="0"/>
                <xsd:element ref="ns3:SharedWithUsers" minOccurs="0"/>
                <xsd:element ref="ns3:SharedWithDetails"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8b369f5-6b3b-46de-a0da-867adce44a3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Location" ma:index="13" nillable="true" ma:displayName="MediaServic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16ac32b6-d060-42fb-93c0-6c46742e1aee"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549f3f6-b7db-40ce-a15f-c10d2fdae267"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aa080871-0da6-4a5a-8586-c1430601b9d6}" ma:internalName="TaxCatchAll" ma:showField="CatchAllData" ma:web="5549f3f6-b7db-40ce-a15f-c10d2fdae26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A83B24A-F458-4DEB-9EFB-F9B931FD8808}">
  <ds:schemaRefs>
    <ds:schemaRef ds:uri="http://schemas.microsoft.com/office/2006/metadata/properties"/>
    <ds:schemaRef ds:uri="http://schemas.microsoft.com/office/infopath/2007/PartnerControls"/>
    <ds:schemaRef ds:uri="http://schemas.microsoft.com/office/2006/documentManagement/types"/>
    <ds:schemaRef ds:uri="http://purl.org/dc/elements/1.1/"/>
    <ds:schemaRef ds:uri="http://purl.org/dc/dcmitype/"/>
    <ds:schemaRef ds:uri="http://purl.org/dc/terms/"/>
    <ds:schemaRef ds:uri="5549f3f6-b7db-40ce-a15f-c10d2fdae267"/>
    <ds:schemaRef ds:uri="http://schemas.openxmlformats.org/package/2006/metadata/core-properties"/>
    <ds:schemaRef ds:uri="c8b369f5-6b3b-46de-a0da-867adce44a37"/>
    <ds:schemaRef ds:uri="http://www.w3.org/XML/1998/namespace"/>
  </ds:schemaRefs>
</ds:datastoreItem>
</file>

<file path=customXml/itemProps2.xml><?xml version="1.0" encoding="utf-8"?>
<ds:datastoreItem xmlns:ds="http://schemas.openxmlformats.org/officeDocument/2006/customXml" ds:itemID="{C77029F7-C2F8-489B-95A1-83BCC4E1005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8b369f5-6b3b-46de-a0da-867adce44a37"/>
    <ds:schemaRef ds:uri="5549f3f6-b7db-40ce-a15f-c10d2fdae26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D1FF2D3-2881-4523-B371-5CE4B8721F5A}">
  <ds:schemaRefs>
    <ds:schemaRef ds:uri="http://schemas.microsoft.com/sharepoint/v3/contenttype/forms"/>
  </ds:schemaRefs>
</ds:datastoreItem>
</file>

<file path=docMetadata/LabelInfo.xml><?xml version="1.0" encoding="utf-8"?>
<clbl:labelList xmlns:clbl="http://schemas.microsoft.com/office/2020/mipLabelMetadata">
  <clbl:label id="{10efe0bd-a030-4bca-809c-b5e6745e499a}" enabled="0" method="" siteId="{10efe0bd-a030-4bca-809c-b5e6745e499a}" removed="1"/>
</clbl:labelList>
</file>

<file path=docProps/app.xml><?xml version="1.0" encoding="utf-8"?>
<Properties xmlns="http://schemas.openxmlformats.org/officeDocument/2006/extended-properties" xmlns:vt="http://schemas.openxmlformats.org/officeDocument/2006/docPropsVTypes">
  <Template>Solstice</Template>
  <TotalTime>1106</TotalTime>
  <Words>833</Words>
  <Application>Microsoft Office PowerPoint</Application>
  <PresentationFormat>On-screen Show (4:3)</PresentationFormat>
  <Paragraphs>168</Paragraphs>
  <Slides>28</Slides>
  <Notes>26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28</vt:i4>
      </vt:variant>
    </vt:vector>
  </HeadingPairs>
  <TitlesOfParts>
    <vt:vector size="34" baseType="lpstr">
      <vt:lpstr>Arial</vt:lpstr>
      <vt:lpstr>Calibri</vt:lpstr>
      <vt:lpstr>Gill Sans MT</vt:lpstr>
      <vt:lpstr>Verdana</vt:lpstr>
      <vt:lpstr>Wingdings 2</vt:lpstr>
      <vt:lpstr>Solstice</vt:lpstr>
      <vt:lpstr>Calm in the Chaos Harnessing the Power of Self Compassion</vt:lpstr>
      <vt:lpstr>What made you smile today?</vt:lpstr>
      <vt:lpstr>Outline of Talk</vt:lpstr>
      <vt:lpstr>Grief is normal and personal</vt:lpstr>
      <vt:lpstr>PowerPoint Presentation</vt:lpstr>
      <vt:lpstr>Reflection</vt:lpstr>
      <vt:lpstr>PowerPoint Presentation</vt:lpstr>
      <vt:lpstr>The need for self-compassion</vt:lpstr>
      <vt:lpstr>Self-criticism during grief</vt:lpstr>
      <vt:lpstr>The work we need to do to help us grieve</vt:lpstr>
      <vt:lpstr>Compassion definition</vt:lpstr>
      <vt:lpstr>Research on Self Compassion</vt:lpstr>
      <vt:lpstr>Three elements of Self- Compassion</vt:lpstr>
      <vt:lpstr>PowerPoint Presentation</vt:lpstr>
      <vt:lpstr>What self compassion is not</vt:lpstr>
      <vt:lpstr>How can you train your mind to be more self-compassionate?</vt:lpstr>
      <vt:lpstr> Being mindful</vt:lpstr>
      <vt:lpstr>Breathing Space</vt:lpstr>
      <vt:lpstr>Developing a compassionate mind</vt:lpstr>
      <vt:lpstr>Compassionate Self Imagery</vt:lpstr>
      <vt:lpstr>Soften, soothe, allow</vt:lpstr>
      <vt:lpstr>Loving Kindness Practice</vt:lpstr>
      <vt:lpstr>Allowing yourself to be yourself</vt:lpstr>
      <vt:lpstr>Practicing Self Compassion</vt:lpstr>
      <vt:lpstr>Daily authentic compassion</vt:lpstr>
      <vt:lpstr>Give yourself the gift of self compassion</vt:lpstr>
      <vt:lpstr> Calm in the Chaos Harnessing the Power of Self Compassion</vt:lpstr>
      <vt:lpstr>Reading and Resources</vt:lpstr>
    </vt:vector>
  </TitlesOfParts>
  <Company>NHS FIFE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Calm in the Chaos Harnessing the Power of Self Compassion</dc:title>
  <dc:creator>Wendy Simpson</dc:creator>
  <cp:lastModifiedBy>Becky McCoo</cp:lastModifiedBy>
  <cp:revision>29</cp:revision>
  <dcterms:created xsi:type="dcterms:W3CDTF">2024-10-15T09:02:23Z</dcterms:created>
  <dcterms:modified xsi:type="dcterms:W3CDTF">2024-12-16T11:48:20Z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0x0101009B0C83BF659CCB4FB66366A04BFD8010</vt:lpwstr>
  </property>
  <property fmtid="{D5CDD505-2E9C-101B-9397-08002B2CF9AE}" pid="3" name="Order">
    <vt:r8>26985600</vt:r8>
  </property>
  <property fmtid="{D5CDD505-2E9C-101B-9397-08002B2CF9AE}" pid="4" name="xd_Signature">
    <vt:bool>false</vt:bool>
  </property>
  <property fmtid="{D5CDD505-2E9C-101B-9397-08002B2CF9AE}" pid="5" name="xd_ProgID">
    <vt:lpwstr/>
  </property>
  <property fmtid="{D5CDD505-2E9C-101B-9397-08002B2CF9AE}" pid="6" name="ComplianceAssetId">
    <vt:lpwstr/>
  </property>
  <property fmtid="{D5CDD505-2E9C-101B-9397-08002B2CF9AE}" pid="7" name="TemplateUrl">
    <vt:lpwstr/>
  </property>
  <property fmtid="{D5CDD505-2E9C-101B-9397-08002B2CF9AE}" pid="8" name="_ExtendedDescription">
    <vt:lpwstr/>
  </property>
  <property fmtid="{D5CDD505-2E9C-101B-9397-08002B2CF9AE}" pid="9" name="TriggerFlowInfo">
    <vt:lpwstr/>
  </property>
  <property fmtid="{D5CDD505-2E9C-101B-9397-08002B2CF9AE}" pid="10" name="MediaServiceImageTags">
    <vt:lpwstr/>
  </property>
</Properties>
</file>