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6" r:id="rId14"/>
    <p:sldId id="267" r:id="rId15"/>
    <p:sldId id="268" r:id="rId16"/>
  </p:sldIdLst>
  <p:sldSz cx="18288000" cy="10287000"/>
  <p:notesSz cx="6858000" cy="9144000"/>
  <p:embeddedFontLst>
    <p:embeddedFont>
      <p:font typeface="Canva Sans" panose="020B0604020202020204" charset="0"/>
      <p:regular r:id="rId18"/>
    </p:embeddedFont>
    <p:embeddedFont>
      <p:font typeface="Canva Sans Bold" panose="020B0604020202020204" charset="0"/>
      <p:regular r:id="rId19"/>
    </p:embeddedFont>
    <p:embeddedFont>
      <p:font typeface="Futura" panose="020B0604020202020204" charset="0"/>
      <p:regular r:id="rId20"/>
    </p:embeddedFont>
    <p:embeddedFont>
      <p:font typeface="Futura Bold" panose="020B0604020202020204" charset="0"/>
      <p:regular r:id="rId21"/>
    </p:embeddedFont>
    <p:embeddedFont>
      <p:font typeface="Gaegu Bold" panose="020B0604020202020204" charset="0"/>
      <p:regular r:id="rId22"/>
    </p:embeddedFont>
    <p:embeddedFont>
      <p:font typeface="Poppins Bold" panose="020B0604020202020204" charset="0"/>
      <p:regular r:id="rId23"/>
    </p:embeddedFont>
    <p:embeddedFont>
      <p:font typeface="Public Sans" panose="020B0604020202020204" charset="0"/>
      <p:regular r:id="rId24"/>
    </p:embeddedFont>
    <p:embeddedFont>
      <p:font typeface="Public Sans Bold" panose="020B0604020202020204" charset="0"/>
      <p:regular r:id="rId25"/>
    </p:embeddedFont>
    <p:embeddedFont>
      <p:font typeface="TT Interphases" panose="020B0604020202020204" charset="0"/>
      <p:regular r:id="rId26"/>
    </p:embeddedFont>
    <p:embeddedFont>
      <p:font typeface="TT Interphases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5546" autoAdjust="0"/>
  </p:normalViewPr>
  <p:slideViewPr>
    <p:cSldViewPr>
      <p:cViewPr varScale="1">
        <p:scale>
          <a:sx n="28" d="100"/>
          <a:sy n="28" d="100"/>
        </p:scale>
        <p:origin x="158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16.12.2024</a:t>
            </a:fld>
            <a:endParaRPr lang="cs-CZ"/>
          </a:p>
        </p:txBody>
      </p:sp>
      <p:sp>
        <p:nvSpPr>
          <p:cNvPr id="4" name="Slide Image Placeholder 3"/>
          <p:cNvSpPr>
            <a:spLocks noGrp="1" noRot="1" noChangeAspect="1"/>
          </p:cNvSpPr>
          <p:nvPr>
            <p:ph type="sldImg" idx="2"/>
          </p:nvPr>
        </p:nvSpPr>
        <p:spPr>
          <a:xfrm>
            <a:off x="2290763" y="512763"/>
            <a:ext cx="4562475" cy="2566988"/>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1"/>
            <a:ext cx="7315200" cy="30813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lang="cs-CZ" dirty="0"/>
          </a:p>
        </p:txBody>
      </p:sp>
      <p:sp>
        <p:nvSpPr>
          <p:cNvPr id="7" name="Slide Number Placeholder 6"/>
          <p:cNvSpPr>
            <a:spLocks noGrp="1"/>
          </p:cNvSpPr>
          <p:nvPr>
            <p:ph type="sldNum" sz="quarter" idx="5"/>
          </p:nvPr>
        </p:nvSpPr>
        <p:spPr>
          <a:xfrm>
            <a:off x="5180013" y="6502401"/>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34758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75101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92894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361776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1"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12/16/2024</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4"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14.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6.png"/><Relationship Id="rId22" Type="http://schemas.openxmlformats.org/officeDocument/2006/relationships/image" Target="../media/image34.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37139" y="2381943"/>
            <a:ext cx="11734791" cy="5039906"/>
          </a:xfrm>
          <a:prstGeom prst="rect">
            <a:avLst/>
          </a:prstGeom>
        </p:spPr>
        <p:txBody>
          <a:bodyPr lIns="0" tIns="0" rIns="0" bIns="0" rtlCol="0" anchor="t">
            <a:spAutoFit/>
          </a:bodyPr>
          <a:lstStyle/>
          <a:p>
            <a:pPr>
              <a:lnSpc>
                <a:spcPts val="5095"/>
              </a:lnSpc>
            </a:pPr>
            <a:r>
              <a:rPr lang="en-US" sz="5147">
                <a:solidFill>
                  <a:srgbClr val="396C72"/>
                </a:solidFill>
                <a:latin typeface="Futura"/>
                <a:ea typeface="Futura"/>
                <a:cs typeface="Futura"/>
                <a:sym typeface="Futura"/>
              </a:rPr>
              <a:t>Help researchers from the University of Glasgow develop a bereavement toolkit for care home staff</a:t>
            </a:r>
          </a:p>
          <a:p>
            <a:pPr>
              <a:lnSpc>
                <a:spcPts val="13249"/>
              </a:lnSpc>
            </a:pPr>
            <a:endParaRPr lang="en-US" sz="5147">
              <a:solidFill>
                <a:srgbClr val="396C72"/>
              </a:solidFill>
              <a:latin typeface="Futura"/>
              <a:ea typeface="Futura"/>
              <a:cs typeface="Futura"/>
              <a:sym typeface="Futura"/>
            </a:endParaRPr>
          </a:p>
          <a:p>
            <a:pPr>
              <a:lnSpc>
                <a:spcPts val="13249"/>
              </a:lnSpc>
            </a:pPr>
            <a:endParaRPr lang="en-US" sz="5147">
              <a:solidFill>
                <a:srgbClr val="396C72"/>
              </a:solidFill>
              <a:latin typeface="Futura"/>
              <a:ea typeface="Futura"/>
              <a:cs typeface="Futura"/>
              <a:sym typeface="Futura"/>
            </a:endParaRPr>
          </a:p>
        </p:txBody>
      </p:sp>
      <p:grpSp>
        <p:nvGrpSpPr>
          <p:cNvPr id="6" name="Group 6"/>
          <p:cNvGrpSpPr/>
          <p:nvPr/>
        </p:nvGrpSpPr>
        <p:grpSpPr>
          <a:xfrm>
            <a:off x="2337137" y="4666867"/>
            <a:ext cx="5152155" cy="1494961"/>
            <a:chOff x="0" y="0"/>
            <a:chExt cx="6869539" cy="1993281"/>
          </a:xfrm>
        </p:grpSpPr>
        <p:grpSp>
          <p:nvGrpSpPr>
            <p:cNvPr id="7" name="Group 7"/>
            <p:cNvGrpSpPr/>
            <p:nvPr/>
          </p:nvGrpSpPr>
          <p:grpSpPr>
            <a:xfrm>
              <a:off x="0" y="0"/>
              <a:ext cx="6869539" cy="1993281"/>
              <a:chOff x="0" y="0"/>
              <a:chExt cx="1720754" cy="499298"/>
            </a:xfrm>
          </p:grpSpPr>
          <p:sp>
            <p:nvSpPr>
              <p:cNvPr id="8" name="Freeform 8"/>
              <p:cNvSpPr/>
              <p:nvPr/>
            </p:nvSpPr>
            <p:spPr>
              <a:xfrm>
                <a:off x="0" y="0"/>
                <a:ext cx="1720754" cy="499298"/>
              </a:xfrm>
              <a:custGeom>
                <a:avLst/>
                <a:gdLst/>
                <a:ahLst/>
                <a:cxnLst/>
                <a:rect l="l" t="t" r="r" b="b"/>
                <a:pathLst>
                  <a:path w="1720754" h="499298">
                    <a:moveTo>
                      <a:pt x="16868" y="0"/>
                    </a:moveTo>
                    <a:lnTo>
                      <a:pt x="1703886" y="0"/>
                    </a:lnTo>
                    <a:cubicBezTo>
                      <a:pt x="1708359" y="0"/>
                      <a:pt x="1712650" y="1777"/>
                      <a:pt x="1715813" y="4941"/>
                    </a:cubicBezTo>
                    <a:cubicBezTo>
                      <a:pt x="1718977" y="8104"/>
                      <a:pt x="1720754" y="12395"/>
                      <a:pt x="1720754" y="16868"/>
                    </a:cubicBezTo>
                    <a:lnTo>
                      <a:pt x="1720754" y="482430"/>
                    </a:lnTo>
                    <a:cubicBezTo>
                      <a:pt x="1720754" y="486903"/>
                      <a:pt x="1718977" y="491194"/>
                      <a:pt x="1715813" y="494357"/>
                    </a:cubicBezTo>
                    <a:cubicBezTo>
                      <a:pt x="1712650" y="497521"/>
                      <a:pt x="1708359" y="499298"/>
                      <a:pt x="1703886" y="499298"/>
                    </a:cubicBezTo>
                    <a:lnTo>
                      <a:pt x="16868" y="499298"/>
                    </a:lnTo>
                    <a:cubicBezTo>
                      <a:pt x="12395" y="499298"/>
                      <a:pt x="8104" y="497521"/>
                      <a:pt x="4941" y="494357"/>
                    </a:cubicBezTo>
                    <a:cubicBezTo>
                      <a:pt x="1777" y="491194"/>
                      <a:pt x="0" y="486903"/>
                      <a:pt x="0" y="482430"/>
                    </a:cubicBezTo>
                    <a:lnTo>
                      <a:pt x="0" y="16868"/>
                    </a:lnTo>
                    <a:cubicBezTo>
                      <a:pt x="0" y="12395"/>
                      <a:pt x="1777" y="8104"/>
                      <a:pt x="4941" y="4941"/>
                    </a:cubicBezTo>
                    <a:cubicBezTo>
                      <a:pt x="8104" y="1777"/>
                      <a:pt x="12395" y="0"/>
                      <a:pt x="16868" y="0"/>
                    </a:cubicBezTo>
                    <a:close/>
                  </a:path>
                </a:pathLst>
              </a:custGeom>
              <a:solidFill>
                <a:srgbClr val="FFF3DE"/>
              </a:solidFill>
              <a:ln cap="sq">
                <a:noFill/>
                <a:prstDash val="solid"/>
                <a:miter/>
              </a:ln>
            </p:spPr>
            <p:txBody>
              <a:bodyPr/>
              <a:lstStyle/>
              <a:p>
                <a:endParaRPr lang="en-GB"/>
              </a:p>
            </p:txBody>
          </p:sp>
          <p:sp>
            <p:nvSpPr>
              <p:cNvPr id="9" name="TextBox 9"/>
              <p:cNvSpPr txBox="1"/>
              <p:nvPr/>
            </p:nvSpPr>
            <p:spPr>
              <a:xfrm>
                <a:off x="0" y="-47625"/>
                <a:ext cx="1720754" cy="546923"/>
              </a:xfrm>
              <a:prstGeom prst="rect">
                <a:avLst/>
              </a:prstGeom>
            </p:spPr>
            <p:txBody>
              <a:bodyPr lIns="51955" tIns="51955" rIns="51955" bIns="51955" rtlCol="0" anchor="ctr"/>
              <a:lstStyle/>
              <a:p>
                <a:pPr algn="ctr">
                  <a:lnSpc>
                    <a:spcPts val="1680"/>
                  </a:lnSpc>
                </a:pPr>
                <a:endParaRPr/>
              </a:p>
            </p:txBody>
          </p:sp>
        </p:grpSp>
        <p:sp>
          <p:nvSpPr>
            <p:cNvPr id="10" name="TextBox 10"/>
            <p:cNvSpPr txBox="1"/>
            <p:nvPr/>
          </p:nvSpPr>
          <p:spPr>
            <a:xfrm>
              <a:off x="242905" y="120203"/>
              <a:ext cx="6626634" cy="1507078"/>
            </a:xfrm>
            <a:prstGeom prst="rect">
              <a:avLst/>
            </a:prstGeom>
          </p:spPr>
          <p:txBody>
            <a:bodyPr lIns="0" tIns="0" rIns="0" bIns="0" rtlCol="0" anchor="t">
              <a:spAutoFit/>
            </a:bodyPr>
            <a:lstStyle/>
            <a:p>
              <a:pPr>
                <a:lnSpc>
                  <a:spcPts val="4713"/>
                </a:lnSpc>
              </a:pPr>
              <a:r>
                <a:rPr lang="en-US" sz="3367">
                  <a:solidFill>
                    <a:srgbClr val="396C72"/>
                  </a:solidFill>
                  <a:latin typeface="Futura"/>
                  <a:ea typeface="Futura"/>
                  <a:cs typeface="Futura"/>
                  <a:sym typeface="Futura"/>
                </a:rPr>
                <a:t>Professor Bridget Johnston</a:t>
              </a:r>
            </a:p>
            <a:p>
              <a:pPr>
                <a:lnSpc>
                  <a:spcPts val="4713"/>
                </a:lnSpc>
              </a:pPr>
              <a:r>
                <a:rPr lang="en-US" sz="3367">
                  <a:solidFill>
                    <a:srgbClr val="396C72"/>
                  </a:solidFill>
                  <a:latin typeface="Futura"/>
                  <a:ea typeface="Futura"/>
                  <a:cs typeface="Futura"/>
                  <a:sym typeface="Futura"/>
                </a:rPr>
                <a:t>Dr Maria Drummond</a:t>
              </a:r>
            </a:p>
          </p:txBody>
        </p:sp>
      </p:grpSp>
      <p:sp>
        <p:nvSpPr>
          <p:cNvPr id="12" name="TextBox 12"/>
          <p:cNvSpPr txBox="1"/>
          <p:nvPr/>
        </p:nvSpPr>
        <p:spPr>
          <a:xfrm>
            <a:off x="136113" y="192085"/>
            <a:ext cx="6107355" cy="1115690"/>
          </a:xfrm>
          <a:prstGeom prst="rect">
            <a:avLst/>
          </a:prstGeom>
        </p:spPr>
        <p:txBody>
          <a:bodyPr lIns="0" tIns="0" rIns="0" bIns="0" rtlCol="0" anchor="t">
            <a:spAutoFit/>
          </a:bodyPr>
          <a:lstStyle/>
          <a:p>
            <a:pPr>
              <a:lnSpc>
                <a:spcPts val="2860"/>
              </a:lnSpc>
            </a:pPr>
            <a:r>
              <a:rPr lang="en-US" sz="2600" b="1">
                <a:solidFill>
                  <a:srgbClr val="191919"/>
                </a:solidFill>
                <a:latin typeface="TT Interphases Bold"/>
                <a:ea typeface="TT Interphases Bold"/>
                <a:cs typeface="TT Interphases Bold"/>
                <a:sym typeface="TT Interphases Bold"/>
              </a:rPr>
              <a:t>International Bereavement Education Conference 2024 - Bereavement in the modern world: Kindness in the chaos</a:t>
            </a:r>
          </a:p>
        </p:txBody>
      </p:sp>
      <p:sp>
        <p:nvSpPr>
          <p:cNvPr id="13" name="Freeform 13"/>
          <p:cNvSpPr/>
          <p:nvPr/>
        </p:nvSpPr>
        <p:spPr>
          <a:xfrm>
            <a:off x="3446749" y="8554079"/>
            <a:ext cx="3663803" cy="1408447"/>
          </a:xfrm>
          <a:custGeom>
            <a:avLst/>
            <a:gdLst/>
            <a:ahLst/>
            <a:cxnLst/>
            <a:rect l="l" t="t" r="r" b="b"/>
            <a:pathLst>
              <a:path w="3663802" h="1408447">
                <a:moveTo>
                  <a:pt x="0" y="0"/>
                </a:moveTo>
                <a:lnTo>
                  <a:pt x="3663802" y="0"/>
                </a:lnTo>
                <a:lnTo>
                  <a:pt x="3663802" y="1408446"/>
                </a:lnTo>
                <a:lnTo>
                  <a:pt x="0" y="1408446"/>
                </a:lnTo>
                <a:lnTo>
                  <a:pt x="0" y="0"/>
                </a:lnTo>
                <a:close/>
              </a:path>
            </a:pathLst>
          </a:custGeom>
          <a:blipFill>
            <a:blip r:embed="rId3"/>
            <a:stretch>
              <a:fillRect/>
            </a:stretch>
          </a:blipFill>
        </p:spPr>
        <p:txBody>
          <a:bodyPr/>
          <a:lstStyle/>
          <a:p>
            <a:endParaRPr lang="en-GB"/>
          </a:p>
        </p:txBody>
      </p:sp>
      <p:sp>
        <p:nvSpPr>
          <p:cNvPr id="14" name="Freeform 14"/>
          <p:cNvSpPr/>
          <p:nvPr/>
        </p:nvSpPr>
        <p:spPr>
          <a:xfrm>
            <a:off x="7110551" y="8690859"/>
            <a:ext cx="1157479" cy="1134884"/>
          </a:xfrm>
          <a:custGeom>
            <a:avLst/>
            <a:gdLst/>
            <a:ahLst/>
            <a:cxnLst/>
            <a:rect l="l" t="t" r="r" b="b"/>
            <a:pathLst>
              <a:path w="1157478" h="1134884">
                <a:moveTo>
                  <a:pt x="0" y="0"/>
                </a:moveTo>
                <a:lnTo>
                  <a:pt x="1157478" y="0"/>
                </a:lnTo>
                <a:lnTo>
                  <a:pt x="1157478" y="1134884"/>
                </a:lnTo>
                <a:lnTo>
                  <a:pt x="0" y="1134884"/>
                </a:lnTo>
                <a:lnTo>
                  <a:pt x="0" y="0"/>
                </a:lnTo>
                <a:close/>
              </a:path>
            </a:pathLst>
          </a:custGeom>
          <a:blipFill>
            <a:blip r:embed="rId4"/>
            <a:stretch>
              <a:fillRect l="-210595"/>
            </a:stretch>
          </a:blipFill>
        </p:spPr>
        <p:txBody>
          <a:bodyPr/>
          <a:lstStyle/>
          <a:p>
            <a:endParaRPr lang="en-GB"/>
          </a:p>
        </p:txBody>
      </p:sp>
      <p:sp>
        <p:nvSpPr>
          <p:cNvPr id="15" name="Freeform 15"/>
          <p:cNvSpPr/>
          <p:nvPr/>
        </p:nvSpPr>
        <p:spPr>
          <a:xfrm>
            <a:off x="8554243" y="8554079"/>
            <a:ext cx="1477428" cy="1477428"/>
          </a:xfrm>
          <a:custGeom>
            <a:avLst/>
            <a:gdLst/>
            <a:ahLst/>
            <a:cxnLst/>
            <a:rect l="l" t="t" r="r" b="b"/>
            <a:pathLst>
              <a:path w="1477428" h="1477428">
                <a:moveTo>
                  <a:pt x="0" y="0"/>
                </a:moveTo>
                <a:lnTo>
                  <a:pt x="1477429" y="0"/>
                </a:lnTo>
                <a:lnTo>
                  <a:pt x="1477429" y="1477428"/>
                </a:lnTo>
                <a:lnTo>
                  <a:pt x="0" y="1477428"/>
                </a:lnTo>
                <a:lnTo>
                  <a:pt x="0" y="0"/>
                </a:lnTo>
                <a:close/>
              </a:path>
            </a:pathLst>
          </a:custGeom>
          <a:blipFill>
            <a:blip r:embed="rId5"/>
            <a:stretch>
              <a:fillRect/>
            </a:stretch>
          </a:blipFill>
        </p:spPr>
        <p:txBody>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2" name="TextBox 2"/>
          <p:cNvSpPr txBox="1"/>
          <p:nvPr/>
        </p:nvSpPr>
        <p:spPr>
          <a:xfrm>
            <a:off x="4242863" y="1059170"/>
            <a:ext cx="9802276" cy="833562"/>
          </a:xfrm>
          <a:prstGeom prst="rect">
            <a:avLst/>
          </a:prstGeom>
        </p:spPr>
        <p:txBody>
          <a:bodyPr lIns="0" tIns="0" rIns="0" bIns="0" rtlCol="0" anchor="t">
            <a:spAutoFit/>
          </a:bodyPr>
          <a:lstStyle/>
          <a:p>
            <a:pPr algn="ctr">
              <a:lnSpc>
                <a:spcPts val="6480"/>
              </a:lnSpc>
            </a:pPr>
            <a:r>
              <a:rPr lang="en-US" sz="7200" u="sng" spc="-72">
                <a:solidFill>
                  <a:srgbClr val="558070"/>
                </a:solidFill>
                <a:latin typeface="Futura"/>
                <a:ea typeface="Futura"/>
                <a:cs typeface="Futura"/>
                <a:sym typeface="Futura"/>
              </a:rPr>
              <a:t>Now we need your help</a:t>
            </a:r>
          </a:p>
        </p:txBody>
      </p:sp>
      <p:grpSp>
        <p:nvGrpSpPr>
          <p:cNvPr id="3" name="Group 3"/>
          <p:cNvGrpSpPr/>
          <p:nvPr/>
        </p:nvGrpSpPr>
        <p:grpSpPr>
          <a:xfrm>
            <a:off x="1207771" y="3983137"/>
            <a:ext cx="869732" cy="921571"/>
            <a:chOff x="0" y="0"/>
            <a:chExt cx="1159642" cy="1228760"/>
          </a:xfrm>
        </p:grpSpPr>
        <p:sp>
          <p:nvSpPr>
            <p:cNvPr id="4" name="Freeform 4"/>
            <p:cNvSpPr/>
            <p:nvPr/>
          </p:nvSpPr>
          <p:spPr>
            <a:xfrm>
              <a:off x="0" y="0"/>
              <a:ext cx="1159642" cy="1228760"/>
            </a:xfrm>
            <a:custGeom>
              <a:avLst/>
              <a:gdLst/>
              <a:ahLst/>
              <a:cxnLst/>
              <a:rect l="l" t="t" r="r" b="b"/>
              <a:pathLst>
                <a:path w="1159642" h="1228760">
                  <a:moveTo>
                    <a:pt x="0" y="0"/>
                  </a:moveTo>
                  <a:lnTo>
                    <a:pt x="1159642" y="0"/>
                  </a:lnTo>
                  <a:lnTo>
                    <a:pt x="1159642" y="1228760"/>
                  </a:lnTo>
                  <a:lnTo>
                    <a:pt x="0" y="1228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217939" y="371108"/>
              <a:ext cx="723768" cy="392414"/>
            </a:xfrm>
            <a:prstGeom prst="rect">
              <a:avLst/>
            </a:prstGeom>
          </p:spPr>
          <p:txBody>
            <a:bodyPr lIns="0" tIns="0" rIns="0" bIns="0" rtlCol="0" anchor="t">
              <a:spAutoFit/>
            </a:bodyPr>
            <a:lstStyle/>
            <a:p>
              <a:pPr algn="ctr">
                <a:lnSpc>
                  <a:spcPts val="2240"/>
                </a:lnSpc>
              </a:pPr>
              <a:r>
                <a:rPr lang="en-US" sz="2800" b="1">
                  <a:solidFill>
                    <a:srgbClr val="FFF8F4"/>
                  </a:solidFill>
                  <a:latin typeface="Gaegu Bold"/>
                  <a:ea typeface="Gaegu Bold"/>
                  <a:cs typeface="Gaegu Bold"/>
                  <a:sym typeface="Gaegu Bold"/>
                </a:rPr>
                <a:t>1</a:t>
              </a:r>
            </a:p>
          </p:txBody>
        </p:sp>
      </p:grpSp>
      <p:grpSp>
        <p:nvGrpSpPr>
          <p:cNvPr id="6" name="Group 6"/>
          <p:cNvGrpSpPr/>
          <p:nvPr/>
        </p:nvGrpSpPr>
        <p:grpSpPr>
          <a:xfrm>
            <a:off x="1207771" y="5278045"/>
            <a:ext cx="869732" cy="921571"/>
            <a:chOff x="0" y="0"/>
            <a:chExt cx="1159642" cy="1228760"/>
          </a:xfrm>
        </p:grpSpPr>
        <p:sp>
          <p:nvSpPr>
            <p:cNvPr id="7" name="Freeform 7"/>
            <p:cNvSpPr/>
            <p:nvPr/>
          </p:nvSpPr>
          <p:spPr>
            <a:xfrm>
              <a:off x="0" y="0"/>
              <a:ext cx="1159642" cy="1228760"/>
            </a:xfrm>
            <a:custGeom>
              <a:avLst/>
              <a:gdLst/>
              <a:ahLst/>
              <a:cxnLst/>
              <a:rect l="l" t="t" r="r" b="b"/>
              <a:pathLst>
                <a:path w="1159642" h="1228760">
                  <a:moveTo>
                    <a:pt x="0" y="0"/>
                  </a:moveTo>
                  <a:lnTo>
                    <a:pt x="1159642" y="0"/>
                  </a:lnTo>
                  <a:lnTo>
                    <a:pt x="1159642" y="1228760"/>
                  </a:lnTo>
                  <a:lnTo>
                    <a:pt x="0" y="1228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TextBox 8"/>
            <p:cNvSpPr txBox="1"/>
            <p:nvPr/>
          </p:nvSpPr>
          <p:spPr>
            <a:xfrm>
              <a:off x="217939" y="371108"/>
              <a:ext cx="723768" cy="392414"/>
            </a:xfrm>
            <a:prstGeom prst="rect">
              <a:avLst/>
            </a:prstGeom>
          </p:spPr>
          <p:txBody>
            <a:bodyPr lIns="0" tIns="0" rIns="0" bIns="0" rtlCol="0" anchor="t">
              <a:spAutoFit/>
            </a:bodyPr>
            <a:lstStyle/>
            <a:p>
              <a:pPr algn="ctr">
                <a:lnSpc>
                  <a:spcPts val="2240"/>
                </a:lnSpc>
              </a:pPr>
              <a:r>
                <a:rPr lang="en-US" sz="2800" b="1">
                  <a:solidFill>
                    <a:srgbClr val="FFF8F4"/>
                  </a:solidFill>
                  <a:latin typeface="Gaegu Bold"/>
                  <a:ea typeface="Gaegu Bold"/>
                  <a:cs typeface="Gaegu Bold"/>
                  <a:sym typeface="Gaegu Bold"/>
                </a:rPr>
                <a:t>2</a:t>
              </a:r>
            </a:p>
          </p:txBody>
        </p:sp>
      </p:grpSp>
      <p:grpSp>
        <p:nvGrpSpPr>
          <p:cNvPr id="9" name="Group 9"/>
          <p:cNvGrpSpPr/>
          <p:nvPr/>
        </p:nvGrpSpPr>
        <p:grpSpPr>
          <a:xfrm>
            <a:off x="1207771" y="6571089"/>
            <a:ext cx="869732" cy="921571"/>
            <a:chOff x="0" y="0"/>
            <a:chExt cx="1159642" cy="1228760"/>
          </a:xfrm>
        </p:grpSpPr>
        <p:sp>
          <p:nvSpPr>
            <p:cNvPr id="10" name="Freeform 10"/>
            <p:cNvSpPr/>
            <p:nvPr/>
          </p:nvSpPr>
          <p:spPr>
            <a:xfrm>
              <a:off x="0" y="0"/>
              <a:ext cx="1159642" cy="1228760"/>
            </a:xfrm>
            <a:custGeom>
              <a:avLst/>
              <a:gdLst/>
              <a:ahLst/>
              <a:cxnLst/>
              <a:rect l="l" t="t" r="r" b="b"/>
              <a:pathLst>
                <a:path w="1159642" h="1228760">
                  <a:moveTo>
                    <a:pt x="0" y="0"/>
                  </a:moveTo>
                  <a:lnTo>
                    <a:pt x="1159642" y="0"/>
                  </a:lnTo>
                  <a:lnTo>
                    <a:pt x="1159642" y="1228760"/>
                  </a:lnTo>
                  <a:lnTo>
                    <a:pt x="0" y="12287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a:off x="217939" y="371108"/>
              <a:ext cx="723768" cy="392414"/>
            </a:xfrm>
            <a:prstGeom prst="rect">
              <a:avLst/>
            </a:prstGeom>
          </p:spPr>
          <p:txBody>
            <a:bodyPr lIns="0" tIns="0" rIns="0" bIns="0" rtlCol="0" anchor="t">
              <a:spAutoFit/>
            </a:bodyPr>
            <a:lstStyle/>
            <a:p>
              <a:pPr algn="ctr">
                <a:lnSpc>
                  <a:spcPts val="2240"/>
                </a:lnSpc>
              </a:pPr>
              <a:r>
                <a:rPr lang="en-US" sz="2800" b="1">
                  <a:solidFill>
                    <a:srgbClr val="FFF8F4"/>
                  </a:solidFill>
                  <a:latin typeface="Gaegu Bold"/>
                  <a:ea typeface="Gaegu Bold"/>
                  <a:cs typeface="Gaegu Bold"/>
                  <a:sym typeface="Gaegu Bold"/>
                </a:rPr>
                <a:t>3</a:t>
              </a:r>
            </a:p>
          </p:txBody>
        </p:sp>
      </p:grpSp>
      <p:sp>
        <p:nvSpPr>
          <p:cNvPr id="13" name="Freeform 13"/>
          <p:cNvSpPr/>
          <p:nvPr/>
        </p:nvSpPr>
        <p:spPr>
          <a:xfrm>
            <a:off x="15304961" y="7432957"/>
            <a:ext cx="2411195" cy="2411195"/>
          </a:xfrm>
          <a:custGeom>
            <a:avLst/>
            <a:gdLst/>
            <a:ahLst/>
            <a:cxnLst/>
            <a:rect l="l" t="t" r="r" b="b"/>
            <a:pathLst>
              <a:path w="2411194" h="2411194">
                <a:moveTo>
                  <a:pt x="0" y="0"/>
                </a:moveTo>
                <a:lnTo>
                  <a:pt x="2411194" y="0"/>
                </a:lnTo>
                <a:lnTo>
                  <a:pt x="2411194" y="2411194"/>
                </a:lnTo>
                <a:lnTo>
                  <a:pt x="0" y="2411194"/>
                </a:lnTo>
                <a:lnTo>
                  <a:pt x="0" y="0"/>
                </a:lnTo>
                <a:close/>
              </a:path>
            </a:pathLst>
          </a:custGeom>
          <a:blipFill>
            <a:blip r:embed="rId5"/>
            <a:stretch>
              <a:fillRect/>
            </a:stretch>
          </a:blipFill>
        </p:spPr>
        <p:txBody>
          <a:bodyPr/>
          <a:lstStyle/>
          <a:p>
            <a:endParaRPr lang="en-GB"/>
          </a:p>
        </p:txBody>
      </p:sp>
      <p:sp>
        <p:nvSpPr>
          <p:cNvPr id="14" name="TextBox 14"/>
          <p:cNvSpPr txBox="1"/>
          <p:nvPr/>
        </p:nvSpPr>
        <p:spPr>
          <a:xfrm>
            <a:off x="2457312" y="3973612"/>
            <a:ext cx="12102635" cy="846386"/>
          </a:xfrm>
          <a:prstGeom prst="rect">
            <a:avLst/>
          </a:prstGeom>
        </p:spPr>
        <p:txBody>
          <a:bodyPr lIns="0" tIns="0" rIns="0" bIns="0" rtlCol="0" anchor="t">
            <a:spAutoFit/>
          </a:bodyPr>
          <a:lstStyle/>
          <a:p>
            <a:pPr>
              <a:lnSpc>
                <a:spcPts val="3300"/>
              </a:lnSpc>
            </a:pPr>
            <a:r>
              <a:rPr lang="en-US" sz="3300">
                <a:solidFill>
                  <a:srgbClr val="000000"/>
                </a:solidFill>
                <a:latin typeface="Futura"/>
                <a:ea typeface="Futura"/>
                <a:cs typeface="Futura"/>
                <a:sym typeface="Futura"/>
              </a:rPr>
              <a:t>What should care home staff know to support bereaved families, residents and other staff effectively?</a:t>
            </a:r>
          </a:p>
        </p:txBody>
      </p:sp>
      <p:sp>
        <p:nvSpPr>
          <p:cNvPr id="15" name="TextBox 15"/>
          <p:cNvSpPr txBox="1"/>
          <p:nvPr/>
        </p:nvSpPr>
        <p:spPr>
          <a:xfrm>
            <a:off x="2457312" y="5477844"/>
            <a:ext cx="12102635" cy="423193"/>
          </a:xfrm>
          <a:prstGeom prst="rect">
            <a:avLst/>
          </a:prstGeom>
        </p:spPr>
        <p:txBody>
          <a:bodyPr lIns="0" tIns="0" rIns="0" bIns="0" rtlCol="0" anchor="t">
            <a:spAutoFit/>
          </a:bodyPr>
          <a:lstStyle/>
          <a:p>
            <a:pPr>
              <a:lnSpc>
                <a:spcPts val="3300"/>
              </a:lnSpc>
            </a:pPr>
            <a:r>
              <a:rPr lang="en-US" sz="3300">
                <a:solidFill>
                  <a:srgbClr val="000000"/>
                </a:solidFill>
                <a:latin typeface="Futura"/>
                <a:ea typeface="Futura"/>
                <a:cs typeface="Futura"/>
                <a:sym typeface="Futura"/>
              </a:rPr>
              <a:t>Which formats would be most practical for care home staff?</a:t>
            </a:r>
          </a:p>
        </p:txBody>
      </p:sp>
      <p:sp>
        <p:nvSpPr>
          <p:cNvPr id="16" name="TextBox 16"/>
          <p:cNvSpPr txBox="1"/>
          <p:nvPr/>
        </p:nvSpPr>
        <p:spPr>
          <a:xfrm>
            <a:off x="2457313" y="6770888"/>
            <a:ext cx="10041377" cy="423193"/>
          </a:xfrm>
          <a:prstGeom prst="rect">
            <a:avLst/>
          </a:prstGeom>
        </p:spPr>
        <p:txBody>
          <a:bodyPr lIns="0" tIns="0" rIns="0" bIns="0" rtlCol="0" anchor="t">
            <a:spAutoFit/>
          </a:bodyPr>
          <a:lstStyle/>
          <a:p>
            <a:pPr>
              <a:lnSpc>
                <a:spcPts val="3300"/>
              </a:lnSpc>
            </a:pPr>
            <a:r>
              <a:rPr lang="en-US" sz="3300">
                <a:solidFill>
                  <a:srgbClr val="000000"/>
                </a:solidFill>
                <a:latin typeface="Futura"/>
                <a:ea typeface="Futura"/>
                <a:cs typeface="Futura"/>
                <a:sym typeface="Futura"/>
              </a:rPr>
              <a:t>What tools or technologies could make it engaging?</a:t>
            </a:r>
          </a:p>
        </p:txBody>
      </p:sp>
      <p:sp>
        <p:nvSpPr>
          <p:cNvPr id="17" name="TextBox 17"/>
          <p:cNvSpPr txBox="1"/>
          <p:nvPr/>
        </p:nvSpPr>
        <p:spPr>
          <a:xfrm>
            <a:off x="4174351" y="2380474"/>
            <a:ext cx="9939303" cy="692497"/>
          </a:xfrm>
          <a:prstGeom prst="rect">
            <a:avLst/>
          </a:prstGeom>
        </p:spPr>
        <p:txBody>
          <a:bodyPr lIns="0" tIns="0" rIns="0" bIns="0" rtlCol="0" anchor="t">
            <a:spAutoFit/>
          </a:bodyPr>
          <a:lstStyle/>
          <a:p>
            <a:pPr algn="ctr">
              <a:lnSpc>
                <a:spcPts val="5400"/>
              </a:lnSpc>
            </a:pPr>
            <a:r>
              <a:rPr lang="en-US" sz="6000" spc="-60">
                <a:solidFill>
                  <a:srgbClr val="84B2A1"/>
                </a:solidFill>
                <a:latin typeface="Futura"/>
                <a:ea typeface="Futura"/>
                <a:cs typeface="Futura"/>
                <a:sym typeface="Futura"/>
              </a:rPr>
              <a:t>What should be in the toolkit?</a:t>
            </a:r>
          </a:p>
        </p:txBody>
      </p:sp>
      <p:sp>
        <p:nvSpPr>
          <p:cNvPr id="18" name="TextBox 18"/>
          <p:cNvSpPr txBox="1"/>
          <p:nvPr/>
        </p:nvSpPr>
        <p:spPr>
          <a:xfrm>
            <a:off x="3475615" y="8552831"/>
            <a:ext cx="11336775" cy="674415"/>
          </a:xfrm>
          <a:prstGeom prst="rect">
            <a:avLst/>
          </a:prstGeom>
        </p:spPr>
        <p:txBody>
          <a:bodyPr lIns="0" tIns="0" rIns="0" bIns="0" rtlCol="0" anchor="t">
            <a:spAutoFit/>
          </a:bodyPr>
          <a:lstStyle/>
          <a:p>
            <a:pPr algn="ctr">
              <a:lnSpc>
                <a:spcPts val="5740"/>
              </a:lnSpc>
            </a:pPr>
            <a:r>
              <a:rPr lang="en-US" sz="4100" b="1">
                <a:solidFill>
                  <a:srgbClr val="000000"/>
                </a:solidFill>
                <a:latin typeface="TT Interphases Bold"/>
                <a:ea typeface="TT Interphases Bold"/>
                <a:cs typeface="TT Interphases Bold"/>
                <a:sym typeface="TT Interphases Bold"/>
              </a:rPr>
              <a:t>https://padlet.com/mariadrummond2/031224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F4"/>
        </a:solidFill>
        <a:effectLst/>
      </p:bgPr>
    </p:bg>
    <p:spTree>
      <p:nvGrpSpPr>
        <p:cNvPr id="1" name=""/>
        <p:cNvGrpSpPr/>
        <p:nvPr/>
      </p:nvGrpSpPr>
      <p:grpSpPr>
        <a:xfrm>
          <a:off x="0" y="0"/>
          <a:ext cx="0" cy="0"/>
          <a:chOff x="0" y="0"/>
          <a:chExt cx="0" cy="0"/>
        </a:xfrm>
      </p:grpSpPr>
      <p:sp>
        <p:nvSpPr>
          <p:cNvPr id="2" name="Freeform 2"/>
          <p:cNvSpPr/>
          <p:nvPr/>
        </p:nvSpPr>
        <p:spPr>
          <a:xfrm rot="3182525">
            <a:off x="10485771" y="7553725"/>
            <a:ext cx="1646040" cy="1436171"/>
          </a:xfrm>
          <a:custGeom>
            <a:avLst/>
            <a:gdLst/>
            <a:ahLst/>
            <a:cxnLst/>
            <a:rect l="l" t="t" r="r" b="b"/>
            <a:pathLst>
              <a:path w="1646040" h="1436170">
                <a:moveTo>
                  <a:pt x="0" y="0"/>
                </a:moveTo>
                <a:lnTo>
                  <a:pt x="1646040" y="0"/>
                </a:lnTo>
                <a:lnTo>
                  <a:pt x="1646040" y="1436170"/>
                </a:lnTo>
                <a:lnTo>
                  <a:pt x="0" y="1436170"/>
                </a:lnTo>
                <a:lnTo>
                  <a:pt x="0" y="0"/>
                </a:lnTo>
                <a:close/>
              </a:path>
            </a:pathLst>
          </a:custGeom>
          <a:blipFill>
            <a:blip r:embed="rId3"/>
            <a:stretch>
              <a:fillRect/>
            </a:stretch>
          </a:blipFill>
        </p:spPr>
        <p:txBody>
          <a:bodyPr/>
          <a:lstStyle/>
          <a:p>
            <a:endParaRPr lang="en-GB"/>
          </a:p>
        </p:txBody>
      </p:sp>
      <p:sp>
        <p:nvSpPr>
          <p:cNvPr id="3" name="Freeform 3"/>
          <p:cNvSpPr/>
          <p:nvPr/>
        </p:nvSpPr>
        <p:spPr>
          <a:xfrm rot="3747209">
            <a:off x="15408736" y="2360303"/>
            <a:ext cx="2084056" cy="1771448"/>
          </a:xfrm>
          <a:custGeom>
            <a:avLst/>
            <a:gdLst/>
            <a:ahLst/>
            <a:cxnLst/>
            <a:rect l="l" t="t" r="r" b="b"/>
            <a:pathLst>
              <a:path w="2084056" h="1771448">
                <a:moveTo>
                  <a:pt x="0" y="0"/>
                </a:moveTo>
                <a:lnTo>
                  <a:pt x="2084056" y="0"/>
                </a:lnTo>
                <a:lnTo>
                  <a:pt x="2084056" y="1771448"/>
                </a:lnTo>
                <a:lnTo>
                  <a:pt x="0" y="1771448"/>
                </a:lnTo>
                <a:lnTo>
                  <a:pt x="0" y="0"/>
                </a:lnTo>
                <a:close/>
              </a:path>
            </a:pathLst>
          </a:custGeom>
          <a:blipFill>
            <a:blip r:embed="rId4"/>
            <a:stretch>
              <a:fillRect/>
            </a:stretch>
          </a:blipFill>
        </p:spPr>
        <p:txBody>
          <a:bodyPr/>
          <a:lstStyle/>
          <a:p>
            <a:endParaRPr lang="en-GB"/>
          </a:p>
        </p:txBody>
      </p:sp>
      <p:sp>
        <p:nvSpPr>
          <p:cNvPr id="4" name="Freeform 4"/>
          <p:cNvSpPr/>
          <p:nvPr/>
        </p:nvSpPr>
        <p:spPr>
          <a:xfrm rot="1264175">
            <a:off x="13184603" y="1206763"/>
            <a:ext cx="2240612" cy="2064164"/>
          </a:xfrm>
          <a:custGeom>
            <a:avLst/>
            <a:gdLst/>
            <a:ahLst/>
            <a:cxnLst/>
            <a:rect l="l" t="t" r="r" b="b"/>
            <a:pathLst>
              <a:path w="2240612" h="2064164">
                <a:moveTo>
                  <a:pt x="0" y="0"/>
                </a:moveTo>
                <a:lnTo>
                  <a:pt x="2240612" y="0"/>
                </a:lnTo>
                <a:lnTo>
                  <a:pt x="2240612" y="2064164"/>
                </a:lnTo>
                <a:lnTo>
                  <a:pt x="0" y="2064164"/>
                </a:lnTo>
                <a:lnTo>
                  <a:pt x="0" y="0"/>
                </a:lnTo>
                <a:close/>
              </a:path>
            </a:pathLst>
          </a:custGeom>
          <a:blipFill>
            <a:blip r:embed="rId5"/>
            <a:stretch>
              <a:fillRect/>
            </a:stretch>
          </a:blipFill>
        </p:spPr>
        <p:txBody>
          <a:bodyPr/>
          <a:lstStyle/>
          <a:p>
            <a:endParaRPr lang="en-GB"/>
          </a:p>
        </p:txBody>
      </p:sp>
      <p:sp>
        <p:nvSpPr>
          <p:cNvPr id="5" name="Freeform 5"/>
          <p:cNvSpPr/>
          <p:nvPr/>
        </p:nvSpPr>
        <p:spPr>
          <a:xfrm rot="-917317">
            <a:off x="10905764" y="1281303"/>
            <a:ext cx="1587712" cy="1725775"/>
          </a:xfrm>
          <a:custGeom>
            <a:avLst/>
            <a:gdLst/>
            <a:ahLst/>
            <a:cxnLst/>
            <a:rect l="l" t="t" r="r" b="b"/>
            <a:pathLst>
              <a:path w="1587712" h="1725774">
                <a:moveTo>
                  <a:pt x="0" y="0"/>
                </a:moveTo>
                <a:lnTo>
                  <a:pt x="1587712" y="0"/>
                </a:lnTo>
                <a:lnTo>
                  <a:pt x="1587712" y="1725774"/>
                </a:lnTo>
                <a:lnTo>
                  <a:pt x="0" y="17257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rot="6434795">
            <a:off x="15404005" y="6116796"/>
            <a:ext cx="1587712" cy="1208163"/>
          </a:xfrm>
          <a:custGeom>
            <a:avLst/>
            <a:gdLst/>
            <a:ahLst/>
            <a:cxnLst/>
            <a:rect l="l" t="t" r="r" b="b"/>
            <a:pathLst>
              <a:path w="1587712" h="1208163">
                <a:moveTo>
                  <a:pt x="0" y="0"/>
                </a:moveTo>
                <a:lnTo>
                  <a:pt x="1587712" y="0"/>
                </a:lnTo>
                <a:lnTo>
                  <a:pt x="1587712" y="1208163"/>
                </a:lnTo>
                <a:lnTo>
                  <a:pt x="0" y="1208163"/>
                </a:lnTo>
                <a:lnTo>
                  <a:pt x="0" y="0"/>
                </a:lnTo>
                <a:close/>
              </a:path>
            </a:pathLst>
          </a:custGeom>
          <a:blipFill>
            <a:blip r:embed="rId8">
              <a:extLst>
                <a:ext uri="{96DAC541-7B7A-43D3-8B79-37D633B846F1}">
                  <asvg:svgBlip xmlns:asvg="http://schemas.microsoft.com/office/drawing/2016/SVG/main" r:embed="rId9"/>
                </a:ext>
              </a:extLst>
            </a:blip>
            <a:stretch>
              <a:fillRect b="-42842"/>
            </a:stretch>
          </a:blipFill>
        </p:spPr>
        <p:txBody>
          <a:bodyPr/>
          <a:lstStyle/>
          <a:p>
            <a:endParaRPr lang="en-GB"/>
          </a:p>
        </p:txBody>
      </p:sp>
      <p:sp>
        <p:nvSpPr>
          <p:cNvPr id="7" name="Freeform 7"/>
          <p:cNvSpPr/>
          <p:nvPr/>
        </p:nvSpPr>
        <p:spPr>
          <a:xfrm rot="7803948">
            <a:off x="14522905" y="7527609"/>
            <a:ext cx="1725345" cy="939627"/>
          </a:xfrm>
          <a:custGeom>
            <a:avLst/>
            <a:gdLst/>
            <a:ahLst/>
            <a:cxnLst/>
            <a:rect l="l" t="t" r="r" b="b"/>
            <a:pathLst>
              <a:path w="1725345" h="939627">
                <a:moveTo>
                  <a:pt x="0" y="0"/>
                </a:moveTo>
                <a:lnTo>
                  <a:pt x="1725345" y="0"/>
                </a:lnTo>
                <a:lnTo>
                  <a:pt x="1725345" y="939627"/>
                </a:lnTo>
                <a:lnTo>
                  <a:pt x="0" y="939627"/>
                </a:lnTo>
                <a:lnTo>
                  <a:pt x="0" y="0"/>
                </a:lnTo>
                <a:close/>
              </a:path>
            </a:pathLst>
          </a:custGeom>
          <a:blipFill>
            <a:blip r:embed="rId10">
              <a:extLst>
                <a:ext uri="{96DAC541-7B7A-43D3-8B79-37D633B846F1}">
                  <asvg:svgBlip xmlns:asvg="http://schemas.microsoft.com/office/drawing/2016/SVG/main" r:embed="rId11"/>
                </a:ext>
              </a:extLst>
            </a:blip>
            <a:stretch>
              <a:fillRect b="-75941"/>
            </a:stretch>
          </a:blipFill>
        </p:spPr>
        <p:txBody>
          <a:bodyPr/>
          <a:lstStyle/>
          <a:p>
            <a:endParaRPr lang="en-GB"/>
          </a:p>
        </p:txBody>
      </p:sp>
      <p:sp>
        <p:nvSpPr>
          <p:cNvPr id="8" name="Freeform 8"/>
          <p:cNvSpPr/>
          <p:nvPr/>
        </p:nvSpPr>
        <p:spPr>
          <a:xfrm rot="7479981">
            <a:off x="9150244" y="2685833"/>
            <a:ext cx="1608800" cy="1570775"/>
          </a:xfrm>
          <a:custGeom>
            <a:avLst/>
            <a:gdLst/>
            <a:ahLst/>
            <a:cxnLst/>
            <a:rect l="l" t="t" r="r" b="b"/>
            <a:pathLst>
              <a:path w="1608800" h="1570774">
                <a:moveTo>
                  <a:pt x="0" y="0"/>
                </a:moveTo>
                <a:lnTo>
                  <a:pt x="1608799" y="0"/>
                </a:lnTo>
                <a:lnTo>
                  <a:pt x="1608799" y="1570773"/>
                </a:lnTo>
                <a:lnTo>
                  <a:pt x="0" y="157077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Freeform 9"/>
          <p:cNvSpPr/>
          <p:nvPr/>
        </p:nvSpPr>
        <p:spPr>
          <a:xfrm rot="10499563">
            <a:off x="12444024" y="7948707"/>
            <a:ext cx="1982173" cy="1098676"/>
          </a:xfrm>
          <a:custGeom>
            <a:avLst/>
            <a:gdLst/>
            <a:ahLst/>
            <a:cxnLst/>
            <a:rect l="l" t="t" r="r" b="b"/>
            <a:pathLst>
              <a:path w="1982173" h="1098676">
                <a:moveTo>
                  <a:pt x="0" y="0"/>
                </a:moveTo>
                <a:lnTo>
                  <a:pt x="1982173" y="0"/>
                </a:lnTo>
                <a:lnTo>
                  <a:pt x="1982173" y="1098676"/>
                </a:lnTo>
                <a:lnTo>
                  <a:pt x="0" y="1098676"/>
                </a:lnTo>
                <a:lnTo>
                  <a:pt x="0" y="0"/>
                </a:lnTo>
                <a:close/>
              </a:path>
            </a:pathLst>
          </a:custGeom>
          <a:blipFill>
            <a:blip r:embed="rId14"/>
            <a:stretch>
              <a:fillRect b="-87687"/>
            </a:stretch>
          </a:blipFill>
        </p:spPr>
        <p:txBody>
          <a:bodyPr/>
          <a:lstStyle/>
          <a:p>
            <a:endParaRPr lang="en-GB"/>
          </a:p>
        </p:txBody>
      </p:sp>
      <p:sp>
        <p:nvSpPr>
          <p:cNvPr id="10" name="Freeform 10"/>
          <p:cNvSpPr/>
          <p:nvPr/>
        </p:nvSpPr>
        <p:spPr>
          <a:xfrm rot="3224319">
            <a:off x="8831719" y="6869745"/>
            <a:ext cx="1638424" cy="1216168"/>
          </a:xfrm>
          <a:custGeom>
            <a:avLst/>
            <a:gdLst/>
            <a:ahLst/>
            <a:cxnLst/>
            <a:rect l="l" t="t" r="r" b="b"/>
            <a:pathLst>
              <a:path w="1638424" h="1216168">
                <a:moveTo>
                  <a:pt x="0" y="0"/>
                </a:moveTo>
                <a:lnTo>
                  <a:pt x="1638423" y="0"/>
                </a:lnTo>
                <a:lnTo>
                  <a:pt x="1638423" y="1216168"/>
                </a:lnTo>
                <a:lnTo>
                  <a:pt x="0" y="1216168"/>
                </a:lnTo>
                <a:lnTo>
                  <a:pt x="0" y="0"/>
                </a:lnTo>
                <a:close/>
              </a:path>
            </a:pathLst>
          </a:custGeom>
          <a:blipFill>
            <a:blip r:embed="rId15"/>
            <a:stretch>
              <a:fillRect t="-122218"/>
            </a:stretch>
          </a:blipFill>
        </p:spPr>
        <p:txBody>
          <a:bodyPr/>
          <a:lstStyle/>
          <a:p>
            <a:endParaRPr lang="en-GB"/>
          </a:p>
        </p:txBody>
      </p:sp>
      <p:sp>
        <p:nvSpPr>
          <p:cNvPr id="11" name="Freeform 11"/>
          <p:cNvSpPr/>
          <p:nvPr/>
        </p:nvSpPr>
        <p:spPr>
          <a:xfrm rot="-6880763">
            <a:off x="8571237" y="5118252"/>
            <a:ext cx="2159387" cy="1330723"/>
          </a:xfrm>
          <a:custGeom>
            <a:avLst/>
            <a:gdLst/>
            <a:ahLst/>
            <a:cxnLst/>
            <a:rect l="l" t="t" r="r" b="b"/>
            <a:pathLst>
              <a:path w="2159387" h="1330722">
                <a:moveTo>
                  <a:pt x="0" y="0"/>
                </a:moveTo>
                <a:lnTo>
                  <a:pt x="2159387" y="0"/>
                </a:lnTo>
                <a:lnTo>
                  <a:pt x="2159387" y="1330723"/>
                </a:lnTo>
                <a:lnTo>
                  <a:pt x="0" y="1330723"/>
                </a:lnTo>
                <a:lnTo>
                  <a:pt x="0" y="0"/>
                </a:lnTo>
                <a:close/>
              </a:path>
            </a:pathLst>
          </a:custGeom>
          <a:blipFill>
            <a:blip r:embed="rId16"/>
            <a:stretch>
              <a:fillRect/>
            </a:stretch>
          </a:blipFill>
        </p:spPr>
        <p:txBody>
          <a:bodyPr/>
          <a:lstStyle/>
          <a:p>
            <a:endParaRPr lang="en-GB"/>
          </a:p>
        </p:txBody>
      </p:sp>
      <p:sp>
        <p:nvSpPr>
          <p:cNvPr id="12" name="Freeform 12"/>
          <p:cNvSpPr/>
          <p:nvPr/>
        </p:nvSpPr>
        <p:spPr>
          <a:xfrm rot="5264281">
            <a:off x="15839537" y="4445624"/>
            <a:ext cx="1306027" cy="1492019"/>
          </a:xfrm>
          <a:custGeom>
            <a:avLst/>
            <a:gdLst/>
            <a:ahLst/>
            <a:cxnLst/>
            <a:rect l="l" t="t" r="r" b="b"/>
            <a:pathLst>
              <a:path w="1306027" h="1492019">
                <a:moveTo>
                  <a:pt x="0" y="0"/>
                </a:moveTo>
                <a:lnTo>
                  <a:pt x="1306028" y="0"/>
                </a:lnTo>
                <a:lnTo>
                  <a:pt x="1306028" y="1492019"/>
                </a:lnTo>
                <a:lnTo>
                  <a:pt x="0" y="1492019"/>
                </a:lnTo>
                <a:lnTo>
                  <a:pt x="0" y="0"/>
                </a:lnTo>
                <a:close/>
              </a:path>
            </a:pathLst>
          </a:custGeom>
          <a:blipFill>
            <a:blip r:embed="rId17"/>
            <a:stretch>
              <a:fillRect l="-24657" r="-103254"/>
            </a:stretch>
          </a:blipFill>
        </p:spPr>
        <p:txBody>
          <a:bodyPr/>
          <a:lstStyle/>
          <a:p>
            <a:endParaRPr lang="en-GB"/>
          </a:p>
        </p:txBody>
      </p:sp>
      <p:sp>
        <p:nvSpPr>
          <p:cNvPr id="13" name="Freeform 13"/>
          <p:cNvSpPr/>
          <p:nvPr/>
        </p:nvSpPr>
        <p:spPr>
          <a:xfrm>
            <a:off x="14304907" y="3869977"/>
            <a:ext cx="1229188" cy="1115488"/>
          </a:xfrm>
          <a:custGeom>
            <a:avLst/>
            <a:gdLst/>
            <a:ahLst/>
            <a:cxnLst/>
            <a:rect l="l" t="t" r="r" b="b"/>
            <a:pathLst>
              <a:path w="1229188" h="1115488">
                <a:moveTo>
                  <a:pt x="0" y="0"/>
                </a:moveTo>
                <a:lnTo>
                  <a:pt x="1229187" y="0"/>
                </a:lnTo>
                <a:lnTo>
                  <a:pt x="1229187" y="1115488"/>
                </a:lnTo>
                <a:lnTo>
                  <a:pt x="0" y="1115488"/>
                </a:lnTo>
                <a:lnTo>
                  <a:pt x="0" y="0"/>
                </a:lnTo>
                <a:close/>
              </a:path>
            </a:pathLst>
          </a:custGeom>
          <a:blipFill>
            <a:blip r:embed="rId18"/>
            <a:stretch>
              <a:fillRect/>
            </a:stretch>
          </a:blipFill>
        </p:spPr>
        <p:txBody>
          <a:bodyPr/>
          <a:lstStyle/>
          <a:p>
            <a:endParaRPr lang="en-GB"/>
          </a:p>
        </p:txBody>
      </p:sp>
      <p:sp>
        <p:nvSpPr>
          <p:cNvPr id="14" name="Freeform 14"/>
          <p:cNvSpPr/>
          <p:nvPr/>
        </p:nvSpPr>
        <p:spPr>
          <a:xfrm>
            <a:off x="11210692" y="6457613"/>
            <a:ext cx="977859" cy="986491"/>
          </a:xfrm>
          <a:custGeom>
            <a:avLst/>
            <a:gdLst/>
            <a:ahLst/>
            <a:cxnLst/>
            <a:rect l="l" t="t" r="r" b="b"/>
            <a:pathLst>
              <a:path w="977859" h="986491">
                <a:moveTo>
                  <a:pt x="0" y="0"/>
                </a:moveTo>
                <a:lnTo>
                  <a:pt x="977859" y="0"/>
                </a:lnTo>
                <a:lnTo>
                  <a:pt x="977859" y="986490"/>
                </a:lnTo>
                <a:lnTo>
                  <a:pt x="0" y="986490"/>
                </a:lnTo>
                <a:lnTo>
                  <a:pt x="0" y="0"/>
                </a:lnTo>
                <a:close/>
              </a:path>
            </a:pathLst>
          </a:custGeom>
          <a:blipFill>
            <a:blip r:embed="rId19"/>
            <a:stretch>
              <a:fillRect/>
            </a:stretch>
          </a:blipFill>
        </p:spPr>
        <p:txBody>
          <a:bodyPr/>
          <a:lstStyle/>
          <a:p>
            <a:endParaRPr lang="en-GB"/>
          </a:p>
        </p:txBody>
      </p:sp>
      <p:sp>
        <p:nvSpPr>
          <p:cNvPr id="15" name="Freeform 15"/>
          <p:cNvSpPr/>
          <p:nvPr/>
        </p:nvSpPr>
        <p:spPr>
          <a:xfrm>
            <a:off x="11494313" y="3185863"/>
            <a:ext cx="905544" cy="836496"/>
          </a:xfrm>
          <a:custGeom>
            <a:avLst/>
            <a:gdLst/>
            <a:ahLst/>
            <a:cxnLst/>
            <a:rect l="l" t="t" r="r" b="b"/>
            <a:pathLst>
              <a:path w="905544" h="836496">
                <a:moveTo>
                  <a:pt x="0" y="0"/>
                </a:moveTo>
                <a:lnTo>
                  <a:pt x="905544" y="0"/>
                </a:lnTo>
                <a:lnTo>
                  <a:pt x="905544" y="836496"/>
                </a:lnTo>
                <a:lnTo>
                  <a:pt x="0" y="836496"/>
                </a:lnTo>
                <a:lnTo>
                  <a:pt x="0" y="0"/>
                </a:lnTo>
                <a:close/>
              </a:path>
            </a:pathLst>
          </a:custGeom>
          <a:blipFill>
            <a:blip r:embed="rId20"/>
            <a:stretch>
              <a:fillRect/>
            </a:stretch>
          </a:blipFill>
        </p:spPr>
        <p:txBody>
          <a:bodyPr/>
          <a:lstStyle/>
          <a:p>
            <a:endParaRPr lang="en-GB"/>
          </a:p>
        </p:txBody>
      </p:sp>
      <p:sp>
        <p:nvSpPr>
          <p:cNvPr id="16" name="Freeform 16"/>
          <p:cNvSpPr/>
          <p:nvPr/>
        </p:nvSpPr>
        <p:spPr>
          <a:xfrm>
            <a:off x="1609727" y="6809558"/>
            <a:ext cx="652175" cy="745729"/>
          </a:xfrm>
          <a:custGeom>
            <a:avLst/>
            <a:gdLst/>
            <a:ahLst/>
            <a:cxnLst/>
            <a:rect l="l" t="t" r="r" b="b"/>
            <a:pathLst>
              <a:path w="652174" h="745729">
                <a:moveTo>
                  <a:pt x="0" y="0"/>
                </a:moveTo>
                <a:lnTo>
                  <a:pt x="652174" y="0"/>
                </a:lnTo>
                <a:lnTo>
                  <a:pt x="652174" y="745729"/>
                </a:lnTo>
                <a:lnTo>
                  <a:pt x="0" y="745729"/>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GB"/>
          </a:p>
        </p:txBody>
      </p:sp>
      <p:sp>
        <p:nvSpPr>
          <p:cNvPr id="17" name="TextBox 17"/>
          <p:cNvSpPr txBox="1"/>
          <p:nvPr/>
        </p:nvSpPr>
        <p:spPr>
          <a:xfrm>
            <a:off x="2349433" y="6850285"/>
            <a:ext cx="5072423" cy="440505"/>
          </a:xfrm>
          <a:prstGeom prst="rect">
            <a:avLst/>
          </a:prstGeom>
        </p:spPr>
        <p:txBody>
          <a:bodyPr lIns="0" tIns="0" rIns="0" bIns="0" rtlCol="0" anchor="t">
            <a:spAutoFit/>
          </a:bodyPr>
          <a:lstStyle/>
          <a:p>
            <a:pPr>
              <a:lnSpc>
                <a:spcPts val="3979"/>
              </a:lnSpc>
              <a:spcBef>
                <a:spcPct val="0"/>
              </a:spcBef>
            </a:pPr>
            <a:r>
              <a:rPr lang="en-US" sz="2487" b="1" spc="259">
                <a:solidFill>
                  <a:srgbClr val="000000"/>
                </a:solidFill>
                <a:latin typeface="Futura Bold"/>
                <a:ea typeface="Futura Bold"/>
                <a:cs typeface="Futura Bold"/>
                <a:sym typeface="Futura Bold"/>
              </a:rPr>
              <a:t>APPROXIMATELY 30 MINUTES</a:t>
            </a:r>
          </a:p>
        </p:txBody>
      </p:sp>
      <p:sp>
        <p:nvSpPr>
          <p:cNvPr id="18" name="TextBox 18"/>
          <p:cNvSpPr txBox="1"/>
          <p:nvPr/>
        </p:nvSpPr>
        <p:spPr>
          <a:xfrm>
            <a:off x="745081" y="1511842"/>
            <a:ext cx="8106059" cy="909223"/>
          </a:xfrm>
          <a:prstGeom prst="rect">
            <a:avLst/>
          </a:prstGeom>
        </p:spPr>
        <p:txBody>
          <a:bodyPr lIns="0" tIns="0" rIns="0" bIns="0" rtlCol="0" anchor="t">
            <a:spAutoFit/>
          </a:bodyPr>
          <a:lstStyle/>
          <a:p>
            <a:pPr>
              <a:lnSpc>
                <a:spcPts val="6977"/>
              </a:lnSpc>
            </a:pPr>
            <a:r>
              <a:rPr lang="en-US" sz="7666" spc="-215" dirty="0">
                <a:solidFill>
                  <a:srgbClr val="056A4C"/>
                </a:solidFill>
                <a:latin typeface="TT Interphases"/>
                <a:ea typeface="TT Interphases"/>
                <a:cs typeface="TT Interphases"/>
                <a:sym typeface="TT Interphases"/>
              </a:rPr>
              <a:t>Breakout Session</a:t>
            </a:r>
          </a:p>
        </p:txBody>
      </p:sp>
      <p:sp>
        <p:nvSpPr>
          <p:cNvPr id="19" name="TextBox 19"/>
          <p:cNvSpPr txBox="1"/>
          <p:nvPr/>
        </p:nvSpPr>
        <p:spPr>
          <a:xfrm>
            <a:off x="745081" y="2632874"/>
            <a:ext cx="8281123" cy="3489738"/>
          </a:xfrm>
          <a:prstGeom prst="rect">
            <a:avLst/>
          </a:prstGeom>
        </p:spPr>
        <p:txBody>
          <a:bodyPr lIns="0" tIns="0" rIns="0" bIns="0" rtlCol="0" anchor="t">
            <a:spAutoFit/>
          </a:bodyPr>
          <a:lstStyle/>
          <a:p>
            <a:pPr marL="755609" lvl="1" indent="-377804">
              <a:lnSpc>
                <a:spcPts val="5599"/>
              </a:lnSpc>
              <a:buFont typeface="Arial"/>
              <a:buChar char="•"/>
            </a:pPr>
            <a:r>
              <a:rPr lang="en-US" sz="3499" spc="-97" dirty="0">
                <a:solidFill>
                  <a:srgbClr val="000000"/>
                </a:solidFill>
                <a:latin typeface="Futura"/>
                <a:ea typeface="Futura"/>
                <a:cs typeface="Futura"/>
                <a:sym typeface="Futura"/>
              </a:rPr>
              <a:t>One person to be scribe</a:t>
            </a:r>
          </a:p>
          <a:p>
            <a:pPr marL="755609" lvl="1" indent="-377804">
              <a:lnSpc>
                <a:spcPts val="5599"/>
              </a:lnSpc>
              <a:buFont typeface="Arial"/>
              <a:buChar char="•"/>
            </a:pPr>
            <a:r>
              <a:rPr lang="en-US" sz="3499" spc="-97" dirty="0">
                <a:solidFill>
                  <a:srgbClr val="000000"/>
                </a:solidFill>
                <a:latin typeface="Futura"/>
                <a:ea typeface="Futura"/>
                <a:cs typeface="Futura"/>
                <a:sym typeface="Futura"/>
              </a:rPr>
              <a:t>Start with introductions</a:t>
            </a:r>
          </a:p>
          <a:p>
            <a:pPr marL="755609" lvl="1" indent="-377804">
              <a:lnSpc>
                <a:spcPts val="5599"/>
              </a:lnSpc>
              <a:buFont typeface="Arial"/>
              <a:buChar char="•"/>
            </a:pPr>
            <a:r>
              <a:rPr lang="en-US" sz="3499" spc="-97" dirty="0">
                <a:solidFill>
                  <a:srgbClr val="000000"/>
                </a:solidFill>
                <a:latin typeface="Futura"/>
                <a:ea typeface="Futura"/>
                <a:cs typeface="Futura"/>
                <a:sym typeface="Futura"/>
              </a:rPr>
              <a:t>Answer each question through discussion</a:t>
            </a:r>
          </a:p>
          <a:p>
            <a:pPr marL="755609" lvl="1" indent="-377804">
              <a:lnSpc>
                <a:spcPts val="5599"/>
              </a:lnSpc>
              <a:buFont typeface="Arial"/>
              <a:buChar char="•"/>
            </a:pPr>
            <a:r>
              <a:rPr lang="en-US" sz="3499" spc="-97" dirty="0">
                <a:solidFill>
                  <a:srgbClr val="000000"/>
                </a:solidFill>
                <a:latin typeface="Futura"/>
                <a:ea typeface="Futura"/>
                <a:cs typeface="Futura"/>
                <a:sym typeface="Futura"/>
              </a:rPr>
              <a:t>Scribe then inputs answers onto Padlet</a:t>
            </a:r>
          </a:p>
          <a:p>
            <a:pPr marL="755609" lvl="1" indent="-377804">
              <a:lnSpc>
                <a:spcPts val="5599"/>
              </a:lnSpc>
              <a:buFont typeface="Arial"/>
              <a:buChar char="•"/>
            </a:pPr>
            <a:r>
              <a:rPr lang="en-US" sz="3499" spc="-97" dirty="0">
                <a:solidFill>
                  <a:srgbClr val="000000"/>
                </a:solidFill>
                <a:latin typeface="Futura"/>
                <a:ea typeface="Futura"/>
                <a:cs typeface="Futura"/>
                <a:sym typeface="Futura"/>
              </a:rPr>
              <a:t>Then return for feedback</a:t>
            </a:r>
          </a:p>
        </p:txBody>
      </p:sp>
      <p:sp>
        <p:nvSpPr>
          <p:cNvPr id="20" name="Freeform 20"/>
          <p:cNvSpPr/>
          <p:nvPr/>
        </p:nvSpPr>
        <p:spPr>
          <a:xfrm>
            <a:off x="6439945" y="7754437"/>
            <a:ext cx="2411195" cy="2411195"/>
          </a:xfrm>
          <a:custGeom>
            <a:avLst/>
            <a:gdLst/>
            <a:ahLst/>
            <a:cxnLst/>
            <a:rect l="l" t="t" r="r" b="b"/>
            <a:pathLst>
              <a:path w="2411194" h="2411194">
                <a:moveTo>
                  <a:pt x="0" y="0"/>
                </a:moveTo>
                <a:lnTo>
                  <a:pt x="2411194" y="0"/>
                </a:lnTo>
                <a:lnTo>
                  <a:pt x="2411194" y="2411194"/>
                </a:lnTo>
                <a:lnTo>
                  <a:pt x="0" y="2411194"/>
                </a:lnTo>
                <a:lnTo>
                  <a:pt x="0" y="0"/>
                </a:lnTo>
                <a:close/>
              </a:path>
            </a:pathLst>
          </a:custGeom>
          <a:blipFill>
            <a:blip r:embed="rId23"/>
            <a:stretch>
              <a:fillRect/>
            </a:stretch>
          </a:blipFill>
        </p:spPr>
        <p:txBody>
          <a:bodyPr/>
          <a:lstStyle/>
          <a:p>
            <a:endParaRPr lang="en-GB"/>
          </a:p>
        </p:txBody>
      </p:sp>
      <p:sp>
        <p:nvSpPr>
          <p:cNvPr id="21" name="TextBox 21"/>
          <p:cNvSpPr txBox="1"/>
          <p:nvPr/>
        </p:nvSpPr>
        <p:spPr>
          <a:xfrm>
            <a:off x="587797" y="8933363"/>
            <a:ext cx="5530691" cy="689932"/>
          </a:xfrm>
          <a:prstGeom prst="rect">
            <a:avLst/>
          </a:prstGeom>
        </p:spPr>
        <p:txBody>
          <a:bodyPr lIns="0" tIns="0" rIns="0" bIns="0" rtlCol="0" anchor="t">
            <a:spAutoFit/>
          </a:bodyPr>
          <a:lstStyle/>
          <a:p>
            <a:pPr algn="ctr">
              <a:lnSpc>
                <a:spcPts val="2800"/>
              </a:lnSpc>
            </a:pPr>
            <a:r>
              <a:rPr lang="en-US" sz="2000" b="1">
                <a:solidFill>
                  <a:srgbClr val="000000"/>
                </a:solidFill>
                <a:latin typeface="TT Interphases Bold"/>
                <a:ea typeface="TT Interphases Bold"/>
                <a:cs typeface="TT Interphases Bold"/>
                <a:sym typeface="TT Interphases Bold"/>
              </a:rPr>
              <a:t>https://padlet.com/mariadrummond2/031224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37137" y="2381942"/>
            <a:ext cx="3589931" cy="3731855"/>
          </a:xfrm>
          <a:prstGeom prst="rect">
            <a:avLst/>
          </a:prstGeom>
        </p:spPr>
        <p:txBody>
          <a:bodyPr lIns="0" tIns="0" rIns="0" bIns="0" rtlCol="0" anchor="t">
            <a:spAutoFit/>
          </a:bodyPr>
          <a:lstStyle/>
          <a:p>
            <a:pPr>
              <a:lnSpc>
                <a:spcPts val="5095"/>
              </a:lnSpc>
            </a:pPr>
            <a:r>
              <a:rPr lang="en-US" sz="5147">
                <a:solidFill>
                  <a:srgbClr val="396C72"/>
                </a:solidFill>
                <a:latin typeface="Futura"/>
                <a:ea typeface="Futura"/>
                <a:cs typeface="Futura"/>
                <a:sym typeface="Futura"/>
              </a:rPr>
              <a:t>Contact Us</a:t>
            </a:r>
          </a:p>
          <a:p>
            <a:pPr>
              <a:lnSpc>
                <a:spcPts val="13249"/>
              </a:lnSpc>
            </a:pPr>
            <a:endParaRPr lang="en-US" sz="5147">
              <a:solidFill>
                <a:srgbClr val="396C72"/>
              </a:solidFill>
              <a:latin typeface="Futura"/>
              <a:ea typeface="Futura"/>
              <a:cs typeface="Futura"/>
              <a:sym typeface="Futura"/>
            </a:endParaRPr>
          </a:p>
          <a:p>
            <a:pPr>
              <a:lnSpc>
                <a:spcPts val="13249"/>
              </a:lnSpc>
            </a:pPr>
            <a:endParaRPr lang="en-US" sz="5147">
              <a:solidFill>
                <a:srgbClr val="396C72"/>
              </a:solidFill>
              <a:latin typeface="Futura"/>
              <a:ea typeface="Futura"/>
              <a:cs typeface="Futura"/>
              <a:sym typeface="Futura"/>
            </a:endParaRPr>
          </a:p>
        </p:txBody>
      </p:sp>
      <p:grpSp>
        <p:nvGrpSpPr>
          <p:cNvPr id="6" name="Group 6"/>
          <p:cNvGrpSpPr/>
          <p:nvPr/>
        </p:nvGrpSpPr>
        <p:grpSpPr>
          <a:xfrm>
            <a:off x="2337136" y="3283099"/>
            <a:ext cx="6357552" cy="3846151"/>
            <a:chOff x="0" y="0"/>
            <a:chExt cx="2123342" cy="1284566"/>
          </a:xfrm>
        </p:grpSpPr>
        <p:sp>
          <p:nvSpPr>
            <p:cNvPr id="7" name="Freeform 7"/>
            <p:cNvSpPr/>
            <p:nvPr/>
          </p:nvSpPr>
          <p:spPr>
            <a:xfrm>
              <a:off x="0" y="0"/>
              <a:ext cx="2123342" cy="1284566"/>
            </a:xfrm>
            <a:custGeom>
              <a:avLst/>
              <a:gdLst/>
              <a:ahLst/>
              <a:cxnLst/>
              <a:rect l="l" t="t" r="r" b="b"/>
              <a:pathLst>
                <a:path w="2123342" h="1284566">
                  <a:moveTo>
                    <a:pt x="13395" y="0"/>
                  </a:moveTo>
                  <a:lnTo>
                    <a:pt x="2109946" y="0"/>
                  </a:lnTo>
                  <a:cubicBezTo>
                    <a:pt x="2113499" y="0"/>
                    <a:pt x="2116906" y="1411"/>
                    <a:pt x="2119418" y="3923"/>
                  </a:cubicBezTo>
                  <a:cubicBezTo>
                    <a:pt x="2121930" y="6435"/>
                    <a:pt x="2123342" y="9843"/>
                    <a:pt x="2123342" y="13395"/>
                  </a:cubicBezTo>
                  <a:lnTo>
                    <a:pt x="2123342" y="1271170"/>
                  </a:lnTo>
                  <a:cubicBezTo>
                    <a:pt x="2123342" y="1274723"/>
                    <a:pt x="2121930" y="1278130"/>
                    <a:pt x="2119418" y="1280642"/>
                  </a:cubicBezTo>
                  <a:cubicBezTo>
                    <a:pt x="2116906" y="1283154"/>
                    <a:pt x="2113499" y="1284566"/>
                    <a:pt x="2109946" y="1284566"/>
                  </a:cubicBezTo>
                  <a:lnTo>
                    <a:pt x="13395" y="1284566"/>
                  </a:lnTo>
                  <a:cubicBezTo>
                    <a:pt x="9843" y="1284566"/>
                    <a:pt x="6435" y="1283154"/>
                    <a:pt x="3923" y="1280642"/>
                  </a:cubicBezTo>
                  <a:cubicBezTo>
                    <a:pt x="1411" y="1278130"/>
                    <a:pt x="0" y="1274723"/>
                    <a:pt x="0" y="1271170"/>
                  </a:cubicBezTo>
                  <a:lnTo>
                    <a:pt x="0" y="13395"/>
                  </a:lnTo>
                  <a:cubicBezTo>
                    <a:pt x="0" y="9843"/>
                    <a:pt x="1411" y="6435"/>
                    <a:pt x="3923" y="3923"/>
                  </a:cubicBezTo>
                  <a:cubicBezTo>
                    <a:pt x="6435" y="1411"/>
                    <a:pt x="9843" y="0"/>
                    <a:pt x="13395" y="0"/>
                  </a:cubicBezTo>
                  <a:close/>
                </a:path>
              </a:pathLst>
            </a:custGeom>
            <a:solidFill>
              <a:srgbClr val="FFF3DE"/>
            </a:solidFill>
            <a:ln cap="sq">
              <a:noFill/>
              <a:prstDash val="solid"/>
              <a:miter/>
            </a:ln>
          </p:spPr>
          <p:txBody>
            <a:bodyPr/>
            <a:lstStyle/>
            <a:p>
              <a:endParaRPr lang="en-GB"/>
            </a:p>
          </p:txBody>
        </p:sp>
        <p:sp>
          <p:nvSpPr>
            <p:cNvPr id="8" name="TextBox 8"/>
            <p:cNvSpPr txBox="1"/>
            <p:nvPr/>
          </p:nvSpPr>
          <p:spPr>
            <a:xfrm>
              <a:off x="0" y="-47625"/>
              <a:ext cx="2123342" cy="1332191"/>
            </a:xfrm>
            <a:prstGeom prst="rect">
              <a:avLst/>
            </a:prstGeom>
          </p:spPr>
          <p:txBody>
            <a:bodyPr lIns="53020" tIns="53020" rIns="53020" bIns="53020" rtlCol="0" anchor="ctr"/>
            <a:lstStyle/>
            <a:p>
              <a:pPr algn="ctr">
                <a:lnSpc>
                  <a:spcPts val="1680"/>
                </a:lnSpc>
              </a:pPr>
              <a:endParaRPr/>
            </a:p>
          </p:txBody>
        </p:sp>
      </p:grpSp>
      <p:sp>
        <p:nvSpPr>
          <p:cNvPr id="9" name="TextBox 9"/>
          <p:cNvSpPr txBox="1"/>
          <p:nvPr/>
        </p:nvSpPr>
        <p:spPr>
          <a:xfrm>
            <a:off x="2506497" y="3334419"/>
            <a:ext cx="6188192" cy="3541226"/>
          </a:xfrm>
          <a:prstGeom prst="rect">
            <a:avLst/>
          </a:prstGeom>
        </p:spPr>
        <p:txBody>
          <a:bodyPr lIns="0" tIns="0" rIns="0" bIns="0" rtlCol="0" anchor="t">
            <a:spAutoFit/>
          </a:bodyPr>
          <a:lstStyle/>
          <a:p>
            <a:pPr>
              <a:lnSpc>
                <a:spcPts val="4713"/>
              </a:lnSpc>
            </a:pPr>
            <a:r>
              <a:rPr lang="en-US" sz="3367">
                <a:solidFill>
                  <a:srgbClr val="396C72"/>
                </a:solidFill>
                <a:latin typeface="Futura"/>
                <a:ea typeface="Futura"/>
                <a:cs typeface="Futura"/>
                <a:sym typeface="Futura"/>
              </a:rPr>
              <a:t>Professor Bridget Johnston</a:t>
            </a:r>
          </a:p>
          <a:p>
            <a:pPr>
              <a:lnSpc>
                <a:spcPts val="4713"/>
              </a:lnSpc>
            </a:pPr>
            <a:r>
              <a:rPr lang="en-US" sz="3367">
                <a:solidFill>
                  <a:srgbClr val="405282"/>
                </a:solidFill>
                <a:latin typeface="Futura"/>
                <a:ea typeface="Futura"/>
                <a:cs typeface="Futura"/>
                <a:sym typeface="Futura"/>
              </a:rPr>
              <a:t>bridget.johnston@glasgow.ac.uk</a:t>
            </a:r>
          </a:p>
          <a:p>
            <a:pPr>
              <a:lnSpc>
                <a:spcPts val="4713"/>
              </a:lnSpc>
            </a:pPr>
            <a:endParaRPr lang="en-US" sz="3367">
              <a:solidFill>
                <a:srgbClr val="405282"/>
              </a:solidFill>
              <a:latin typeface="Futura"/>
              <a:ea typeface="Futura"/>
              <a:cs typeface="Futura"/>
              <a:sym typeface="Futura"/>
            </a:endParaRPr>
          </a:p>
          <a:p>
            <a:pPr>
              <a:lnSpc>
                <a:spcPts val="4713"/>
              </a:lnSpc>
            </a:pPr>
            <a:r>
              <a:rPr lang="en-US" sz="3367">
                <a:solidFill>
                  <a:srgbClr val="396C72"/>
                </a:solidFill>
                <a:latin typeface="Futura"/>
                <a:ea typeface="Futura"/>
                <a:cs typeface="Futura"/>
                <a:sym typeface="Futura"/>
              </a:rPr>
              <a:t>Dr Maria Drummond</a:t>
            </a:r>
          </a:p>
          <a:p>
            <a:pPr>
              <a:lnSpc>
                <a:spcPts val="4713"/>
              </a:lnSpc>
            </a:pPr>
            <a:r>
              <a:rPr lang="en-US" sz="3367">
                <a:solidFill>
                  <a:srgbClr val="405282"/>
                </a:solidFill>
                <a:latin typeface="Futura"/>
                <a:ea typeface="Futura"/>
                <a:cs typeface="Futura"/>
                <a:sym typeface="Futura"/>
              </a:rPr>
              <a:t>maria.drummond2@nhs.scot</a:t>
            </a:r>
          </a:p>
          <a:p>
            <a:pPr>
              <a:lnSpc>
                <a:spcPts val="4713"/>
              </a:lnSpc>
            </a:pPr>
            <a:r>
              <a:rPr lang="en-US" sz="3367">
                <a:solidFill>
                  <a:srgbClr val="405282"/>
                </a:solidFill>
                <a:latin typeface="Futura"/>
                <a:ea typeface="Futura"/>
                <a:cs typeface="Futura"/>
                <a:sym typeface="Futura"/>
              </a:rPr>
              <a:t>tay.enrichscotland@nhs.scot</a:t>
            </a:r>
          </a:p>
        </p:txBody>
      </p:sp>
      <p:sp>
        <p:nvSpPr>
          <p:cNvPr id="11" name="TextBox 11"/>
          <p:cNvSpPr txBox="1"/>
          <p:nvPr/>
        </p:nvSpPr>
        <p:spPr>
          <a:xfrm>
            <a:off x="4132105" y="7972161"/>
            <a:ext cx="5731185" cy="1434111"/>
          </a:xfrm>
          <a:prstGeom prst="rect">
            <a:avLst/>
          </a:prstGeom>
        </p:spPr>
        <p:txBody>
          <a:bodyPr lIns="0" tIns="0" rIns="0" bIns="0" rtlCol="0" anchor="t">
            <a:spAutoFit/>
          </a:bodyPr>
          <a:lstStyle/>
          <a:p>
            <a:pPr>
              <a:lnSpc>
                <a:spcPts val="10622"/>
              </a:lnSpc>
            </a:pPr>
            <a:r>
              <a:rPr lang="en-US" sz="11546" b="1">
                <a:solidFill>
                  <a:srgbClr val="707070"/>
                </a:solidFill>
                <a:latin typeface="Poppins Bold"/>
                <a:ea typeface="Poppins Bold"/>
                <a:cs typeface="Poppins Bold"/>
                <a:sym typeface="Poppins Bold"/>
              </a:rPr>
              <a:t>Thank</a:t>
            </a:r>
          </a:p>
        </p:txBody>
      </p:sp>
      <p:sp>
        <p:nvSpPr>
          <p:cNvPr id="12" name="TextBox 12"/>
          <p:cNvSpPr txBox="1"/>
          <p:nvPr/>
        </p:nvSpPr>
        <p:spPr>
          <a:xfrm>
            <a:off x="9144000" y="7972159"/>
            <a:ext cx="4088880" cy="1434111"/>
          </a:xfrm>
          <a:prstGeom prst="rect">
            <a:avLst/>
          </a:prstGeom>
        </p:spPr>
        <p:txBody>
          <a:bodyPr lIns="0" tIns="0" rIns="0" bIns="0" rtlCol="0" anchor="t">
            <a:spAutoFit/>
          </a:bodyPr>
          <a:lstStyle/>
          <a:p>
            <a:pPr>
              <a:lnSpc>
                <a:spcPts val="10622"/>
              </a:lnSpc>
            </a:pPr>
            <a:r>
              <a:rPr lang="en-US" sz="11546" b="1">
                <a:solidFill>
                  <a:srgbClr val="259D84"/>
                </a:solidFill>
                <a:latin typeface="Poppins Bold"/>
                <a:ea typeface="Poppins Bold"/>
                <a:cs typeface="Poppins Bold"/>
                <a:sym typeface="Poppins Bold"/>
              </a:rPr>
              <a:t>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5715879"/>
            <a:ext cx="16230600" cy="3743255"/>
            <a:chOff x="0" y="0"/>
            <a:chExt cx="5531998" cy="1275842"/>
          </a:xfrm>
        </p:grpSpPr>
        <p:sp>
          <p:nvSpPr>
            <p:cNvPr id="3" name="Freeform 3"/>
            <p:cNvSpPr/>
            <p:nvPr/>
          </p:nvSpPr>
          <p:spPr>
            <a:xfrm>
              <a:off x="0" y="0"/>
              <a:ext cx="5531998" cy="1275842"/>
            </a:xfrm>
            <a:custGeom>
              <a:avLst/>
              <a:gdLst/>
              <a:ahLst/>
              <a:cxnLst/>
              <a:rect l="l" t="t" r="r" b="b"/>
              <a:pathLst>
                <a:path w="5531998" h="1275842">
                  <a:moveTo>
                    <a:pt x="5247" y="0"/>
                  </a:moveTo>
                  <a:lnTo>
                    <a:pt x="5526751" y="0"/>
                  </a:lnTo>
                  <a:cubicBezTo>
                    <a:pt x="5529649" y="0"/>
                    <a:pt x="5531998" y="2349"/>
                    <a:pt x="5531998" y="5247"/>
                  </a:cubicBezTo>
                  <a:lnTo>
                    <a:pt x="5531998" y="1270595"/>
                  </a:lnTo>
                  <a:cubicBezTo>
                    <a:pt x="5531998" y="1271986"/>
                    <a:pt x="5531446" y="1273321"/>
                    <a:pt x="5530462" y="1274305"/>
                  </a:cubicBezTo>
                  <a:cubicBezTo>
                    <a:pt x="5529478" y="1275289"/>
                    <a:pt x="5528143" y="1275842"/>
                    <a:pt x="5526751" y="1275842"/>
                  </a:cubicBezTo>
                  <a:lnTo>
                    <a:pt x="5247" y="1275842"/>
                  </a:lnTo>
                  <a:cubicBezTo>
                    <a:pt x="2349" y="1275842"/>
                    <a:pt x="0" y="1273493"/>
                    <a:pt x="0" y="1270595"/>
                  </a:cubicBezTo>
                  <a:lnTo>
                    <a:pt x="0" y="5247"/>
                  </a:lnTo>
                  <a:cubicBezTo>
                    <a:pt x="0" y="2349"/>
                    <a:pt x="2349" y="0"/>
                    <a:pt x="5247" y="0"/>
                  </a:cubicBezTo>
                  <a:close/>
                </a:path>
              </a:pathLst>
            </a:custGeom>
            <a:solidFill>
              <a:srgbClr val="E9EFED"/>
            </a:solidFill>
            <a:ln cap="sq">
              <a:noFill/>
              <a:prstDash val="solid"/>
              <a:miter/>
            </a:ln>
          </p:spPr>
          <p:txBody>
            <a:bodyPr/>
            <a:lstStyle/>
            <a:p>
              <a:endParaRPr lang="en-GB"/>
            </a:p>
          </p:txBody>
        </p:sp>
        <p:sp>
          <p:nvSpPr>
            <p:cNvPr id="4" name="TextBox 4"/>
            <p:cNvSpPr txBox="1"/>
            <p:nvPr/>
          </p:nvSpPr>
          <p:spPr>
            <a:xfrm>
              <a:off x="0" y="-47625"/>
              <a:ext cx="5531998" cy="1323467"/>
            </a:xfrm>
            <a:prstGeom prst="rect">
              <a:avLst/>
            </a:prstGeom>
          </p:spPr>
          <p:txBody>
            <a:bodyPr lIns="51955" tIns="51955" rIns="51955" bIns="51955" rtlCol="0" anchor="ctr"/>
            <a:lstStyle/>
            <a:p>
              <a:pPr algn="ctr">
                <a:lnSpc>
                  <a:spcPts val="1457"/>
                </a:lnSpc>
              </a:pPr>
              <a:endParaRPr/>
            </a:p>
          </p:txBody>
        </p:sp>
      </p:grpSp>
      <p:grpSp>
        <p:nvGrpSpPr>
          <p:cNvPr id="5" name="Group 5"/>
          <p:cNvGrpSpPr/>
          <p:nvPr/>
        </p:nvGrpSpPr>
        <p:grpSpPr>
          <a:xfrm>
            <a:off x="1028700" y="4632965"/>
            <a:ext cx="16230600" cy="1007275"/>
            <a:chOff x="0" y="0"/>
            <a:chExt cx="5531998" cy="343317"/>
          </a:xfrm>
        </p:grpSpPr>
        <p:sp>
          <p:nvSpPr>
            <p:cNvPr id="6" name="Freeform 6"/>
            <p:cNvSpPr/>
            <p:nvPr/>
          </p:nvSpPr>
          <p:spPr>
            <a:xfrm>
              <a:off x="0" y="0"/>
              <a:ext cx="5531998" cy="343317"/>
            </a:xfrm>
            <a:custGeom>
              <a:avLst/>
              <a:gdLst/>
              <a:ahLst/>
              <a:cxnLst/>
              <a:rect l="l" t="t" r="r" b="b"/>
              <a:pathLst>
                <a:path w="5531998" h="343317">
                  <a:moveTo>
                    <a:pt x="5247" y="0"/>
                  </a:moveTo>
                  <a:lnTo>
                    <a:pt x="5526751" y="0"/>
                  </a:lnTo>
                  <a:cubicBezTo>
                    <a:pt x="5529649" y="0"/>
                    <a:pt x="5531998" y="2349"/>
                    <a:pt x="5531998" y="5247"/>
                  </a:cubicBezTo>
                  <a:lnTo>
                    <a:pt x="5531998" y="338070"/>
                  </a:lnTo>
                  <a:cubicBezTo>
                    <a:pt x="5531998" y="339462"/>
                    <a:pt x="5531446" y="340796"/>
                    <a:pt x="5530462" y="341780"/>
                  </a:cubicBezTo>
                  <a:cubicBezTo>
                    <a:pt x="5529478" y="342764"/>
                    <a:pt x="5528143" y="343317"/>
                    <a:pt x="5526751" y="343317"/>
                  </a:cubicBezTo>
                  <a:lnTo>
                    <a:pt x="5247" y="343317"/>
                  </a:lnTo>
                  <a:cubicBezTo>
                    <a:pt x="3855" y="343317"/>
                    <a:pt x="2521" y="342764"/>
                    <a:pt x="1537" y="341780"/>
                  </a:cubicBezTo>
                  <a:cubicBezTo>
                    <a:pt x="553" y="340796"/>
                    <a:pt x="0" y="339462"/>
                    <a:pt x="0" y="338070"/>
                  </a:cubicBezTo>
                  <a:lnTo>
                    <a:pt x="0" y="5247"/>
                  </a:lnTo>
                  <a:cubicBezTo>
                    <a:pt x="0" y="2349"/>
                    <a:pt x="2349" y="0"/>
                    <a:pt x="5247" y="0"/>
                  </a:cubicBezTo>
                  <a:close/>
                </a:path>
              </a:pathLst>
            </a:custGeom>
            <a:solidFill>
              <a:srgbClr val="4B848B"/>
            </a:solidFill>
            <a:ln cap="sq">
              <a:noFill/>
              <a:prstDash val="solid"/>
              <a:miter/>
            </a:ln>
          </p:spPr>
          <p:txBody>
            <a:bodyPr/>
            <a:lstStyle/>
            <a:p>
              <a:endParaRPr lang="en-GB"/>
            </a:p>
          </p:txBody>
        </p:sp>
        <p:sp>
          <p:nvSpPr>
            <p:cNvPr id="7" name="TextBox 7"/>
            <p:cNvSpPr txBox="1"/>
            <p:nvPr/>
          </p:nvSpPr>
          <p:spPr>
            <a:xfrm>
              <a:off x="0" y="-47625"/>
              <a:ext cx="5531998" cy="390942"/>
            </a:xfrm>
            <a:prstGeom prst="rect">
              <a:avLst/>
            </a:prstGeom>
          </p:spPr>
          <p:txBody>
            <a:bodyPr lIns="51955" tIns="51955" rIns="51955" bIns="51955" rtlCol="0" anchor="ctr"/>
            <a:lstStyle/>
            <a:p>
              <a:pPr algn="ctr">
                <a:lnSpc>
                  <a:spcPts val="1457"/>
                </a:lnSpc>
              </a:pPr>
              <a:endParaRPr/>
            </a:p>
          </p:txBody>
        </p:sp>
      </p:grpSp>
      <p:grpSp>
        <p:nvGrpSpPr>
          <p:cNvPr id="13" name="Group 13"/>
          <p:cNvGrpSpPr/>
          <p:nvPr/>
        </p:nvGrpSpPr>
        <p:grpSpPr>
          <a:xfrm>
            <a:off x="2117548" y="6034340"/>
            <a:ext cx="502145" cy="505161"/>
            <a:chOff x="0" y="0"/>
            <a:chExt cx="812800" cy="817682"/>
          </a:xfrm>
        </p:grpSpPr>
        <p:sp>
          <p:nvSpPr>
            <p:cNvPr id="14" name="Freeform 14"/>
            <p:cNvSpPr/>
            <p:nvPr/>
          </p:nvSpPr>
          <p:spPr>
            <a:xfrm>
              <a:off x="0" y="0"/>
              <a:ext cx="812800" cy="817682"/>
            </a:xfrm>
            <a:custGeom>
              <a:avLst/>
              <a:gdLst/>
              <a:ahLst/>
              <a:cxnLst/>
              <a:rect l="l" t="t" r="r" b="b"/>
              <a:pathLst>
                <a:path w="812800" h="817682">
                  <a:moveTo>
                    <a:pt x="406400" y="0"/>
                  </a:moveTo>
                  <a:cubicBezTo>
                    <a:pt x="181951" y="0"/>
                    <a:pt x="0" y="183044"/>
                    <a:pt x="0" y="408841"/>
                  </a:cubicBezTo>
                  <a:cubicBezTo>
                    <a:pt x="0" y="634638"/>
                    <a:pt x="181951" y="817682"/>
                    <a:pt x="406400" y="817682"/>
                  </a:cubicBezTo>
                  <a:cubicBezTo>
                    <a:pt x="630849" y="817682"/>
                    <a:pt x="812800" y="634638"/>
                    <a:pt x="812800" y="408841"/>
                  </a:cubicBezTo>
                  <a:cubicBezTo>
                    <a:pt x="812800" y="183044"/>
                    <a:pt x="630849" y="0"/>
                    <a:pt x="406400" y="0"/>
                  </a:cubicBezTo>
                  <a:close/>
                </a:path>
              </a:pathLst>
            </a:custGeom>
            <a:solidFill>
              <a:srgbClr val="396C72"/>
            </a:solidFill>
          </p:spPr>
          <p:txBody>
            <a:bodyPr/>
            <a:lstStyle/>
            <a:p>
              <a:endParaRPr lang="en-GB"/>
            </a:p>
          </p:txBody>
        </p:sp>
        <p:sp>
          <p:nvSpPr>
            <p:cNvPr id="15" name="TextBox 15"/>
            <p:cNvSpPr txBox="1"/>
            <p:nvPr/>
          </p:nvSpPr>
          <p:spPr>
            <a:xfrm>
              <a:off x="76200" y="9983"/>
              <a:ext cx="660400" cy="731042"/>
            </a:xfrm>
            <a:prstGeom prst="rect">
              <a:avLst/>
            </a:prstGeom>
          </p:spPr>
          <p:txBody>
            <a:bodyPr lIns="51955" tIns="51955" rIns="51955" bIns="51955" rtlCol="0" anchor="ctr"/>
            <a:lstStyle/>
            <a:p>
              <a:pPr algn="ctr">
                <a:lnSpc>
                  <a:spcPts val="2239"/>
                </a:lnSpc>
              </a:pPr>
              <a:r>
                <a:rPr lang="en-US" sz="1599" b="1">
                  <a:solidFill>
                    <a:srgbClr val="FFFDF5"/>
                  </a:solidFill>
                  <a:latin typeface="Futura Bold"/>
                  <a:ea typeface="Futura Bold"/>
                  <a:cs typeface="Futura Bold"/>
                  <a:sym typeface="Futura Bold"/>
                </a:rPr>
                <a:t>01</a:t>
              </a:r>
            </a:p>
          </p:txBody>
        </p:sp>
      </p:grpSp>
      <p:grpSp>
        <p:nvGrpSpPr>
          <p:cNvPr id="16" name="Group 16"/>
          <p:cNvGrpSpPr/>
          <p:nvPr/>
        </p:nvGrpSpPr>
        <p:grpSpPr>
          <a:xfrm>
            <a:off x="2117548" y="6806814"/>
            <a:ext cx="502145" cy="505161"/>
            <a:chOff x="0" y="0"/>
            <a:chExt cx="812800" cy="817682"/>
          </a:xfrm>
        </p:grpSpPr>
        <p:sp>
          <p:nvSpPr>
            <p:cNvPr id="17" name="Freeform 17"/>
            <p:cNvSpPr/>
            <p:nvPr/>
          </p:nvSpPr>
          <p:spPr>
            <a:xfrm>
              <a:off x="0" y="0"/>
              <a:ext cx="812800" cy="817682"/>
            </a:xfrm>
            <a:custGeom>
              <a:avLst/>
              <a:gdLst/>
              <a:ahLst/>
              <a:cxnLst/>
              <a:rect l="l" t="t" r="r" b="b"/>
              <a:pathLst>
                <a:path w="812800" h="817682">
                  <a:moveTo>
                    <a:pt x="406400" y="0"/>
                  </a:moveTo>
                  <a:cubicBezTo>
                    <a:pt x="181951" y="0"/>
                    <a:pt x="0" y="183044"/>
                    <a:pt x="0" y="408841"/>
                  </a:cubicBezTo>
                  <a:cubicBezTo>
                    <a:pt x="0" y="634638"/>
                    <a:pt x="181951" y="817682"/>
                    <a:pt x="406400" y="817682"/>
                  </a:cubicBezTo>
                  <a:cubicBezTo>
                    <a:pt x="630849" y="817682"/>
                    <a:pt x="812800" y="634638"/>
                    <a:pt x="812800" y="408841"/>
                  </a:cubicBezTo>
                  <a:cubicBezTo>
                    <a:pt x="812800" y="183044"/>
                    <a:pt x="630849" y="0"/>
                    <a:pt x="406400" y="0"/>
                  </a:cubicBezTo>
                  <a:close/>
                </a:path>
              </a:pathLst>
            </a:custGeom>
            <a:solidFill>
              <a:srgbClr val="396C72"/>
            </a:solidFill>
          </p:spPr>
          <p:txBody>
            <a:bodyPr/>
            <a:lstStyle/>
            <a:p>
              <a:endParaRPr lang="en-GB"/>
            </a:p>
          </p:txBody>
        </p:sp>
        <p:sp>
          <p:nvSpPr>
            <p:cNvPr id="18" name="TextBox 18"/>
            <p:cNvSpPr txBox="1"/>
            <p:nvPr/>
          </p:nvSpPr>
          <p:spPr>
            <a:xfrm>
              <a:off x="76200" y="9983"/>
              <a:ext cx="660400" cy="731042"/>
            </a:xfrm>
            <a:prstGeom prst="rect">
              <a:avLst/>
            </a:prstGeom>
          </p:spPr>
          <p:txBody>
            <a:bodyPr lIns="51955" tIns="51955" rIns="51955" bIns="51955" rtlCol="0" anchor="ctr"/>
            <a:lstStyle/>
            <a:p>
              <a:pPr algn="ctr">
                <a:lnSpc>
                  <a:spcPts val="2239"/>
                </a:lnSpc>
              </a:pPr>
              <a:r>
                <a:rPr lang="en-US" sz="1599" b="1">
                  <a:solidFill>
                    <a:srgbClr val="FFFDF5"/>
                  </a:solidFill>
                  <a:latin typeface="Futura Bold"/>
                  <a:ea typeface="Futura Bold"/>
                  <a:cs typeface="Futura Bold"/>
                  <a:sym typeface="Futura Bold"/>
                </a:rPr>
                <a:t>02</a:t>
              </a:r>
            </a:p>
          </p:txBody>
        </p:sp>
      </p:grpSp>
      <p:grpSp>
        <p:nvGrpSpPr>
          <p:cNvPr id="19" name="Group 19"/>
          <p:cNvGrpSpPr/>
          <p:nvPr/>
        </p:nvGrpSpPr>
        <p:grpSpPr>
          <a:xfrm>
            <a:off x="2117548" y="8474025"/>
            <a:ext cx="502145" cy="505161"/>
            <a:chOff x="0" y="0"/>
            <a:chExt cx="812800" cy="817682"/>
          </a:xfrm>
        </p:grpSpPr>
        <p:sp>
          <p:nvSpPr>
            <p:cNvPr id="20" name="Freeform 20"/>
            <p:cNvSpPr/>
            <p:nvPr/>
          </p:nvSpPr>
          <p:spPr>
            <a:xfrm>
              <a:off x="0" y="0"/>
              <a:ext cx="812800" cy="817682"/>
            </a:xfrm>
            <a:custGeom>
              <a:avLst/>
              <a:gdLst/>
              <a:ahLst/>
              <a:cxnLst/>
              <a:rect l="l" t="t" r="r" b="b"/>
              <a:pathLst>
                <a:path w="812800" h="817682">
                  <a:moveTo>
                    <a:pt x="406400" y="0"/>
                  </a:moveTo>
                  <a:cubicBezTo>
                    <a:pt x="181951" y="0"/>
                    <a:pt x="0" y="183044"/>
                    <a:pt x="0" y="408841"/>
                  </a:cubicBezTo>
                  <a:cubicBezTo>
                    <a:pt x="0" y="634638"/>
                    <a:pt x="181951" y="817682"/>
                    <a:pt x="406400" y="817682"/>
                  </a:cubicBezTo>
                  <a:cubicBezTo>
                    <a:pt x="630849" y="817682"/>
                    <a:pt x="812800" y="634638"/>
                    <a:pt x="812800" y="408841"/>
                  </a:cubicBezTo>
                  <a:cubicBezTo>
                    <a:pt x="812800" y="183044"/>
                    <a:pt x="630849" y="0"/>
                    <a:pt x="406400" y="0"/>
                  </a:cubicBezTo>
                  <a:close/>
                </a:path>
              </a:pathLst>
            </a:custGeom>
            <a:solidFill>
              <a:srgbClr val="396C72"/>
            </a:solidFill>
          </p:spPr>
          <p:txBody>
            <a:bodyPr/>
            <a:lstStyle/>
            <a:p>
              <a:endParaRPr lang="en-GB"/>
            </a:p>
          </p:txBody>
        </p:sp>
        <p:sp>
          <p:nvSpPr>
            <p:cNvPr id="21" name="TextBox 21"/>
            <p:cNvSpPr txBox="1"/>
            <p:nvPr/>
          </p:nvSpPr>
          <p:spPr>
            <a:xfrm>
              <a:off x="76200" y="9983"/>
              <a:ext cx="660400" cy="731042"/>
            </a:xfrm>
            <a:prstGeom prst="rect">
              <a:avLst/>
            </a:prstGeom>
          </p:spPr>
          <p:txBody>
            <a:bodyPr lIns="51955" tIns="51955" rIns="51955" bIns="51955" rtlCol="0" anchor="ctr"/>
            <a:lstStyle/>
            <a:p>
              <a:pPr algn="ctr">
                <a:lnSpc>
                  <a:spcPts val="2239"/>
                </a:lnSpc>
              </a:pPr>
              <a:r>
                <a:rPr lang="en-US" sz="1599" b="1">
                  <a:solidFill>
                    <a:srgbClr val="FFFDF5"/>
                  </a:solidFill>
                  <a:latin typeface="Futura Bold"/>
                  <a:ea typeface="Futura Bold"/>
                  <a:cs typeface="Futura Bold"/>
                  <a:sym typeface="Futura Bold"/>
                </a:rPr>
                <a:t>03</a:t>
              </a:r>
            </a:p>
          </p:txBody>
        </p:sp>
      </p:grpSp>
      <p:sp>
        <p:nvSpPr>
          <p:cNvPr id="22" name="TextBox 22"/>
          <p:cNvSpPr txBox="1"/>
          <p:nvPr/>
        </p:nvSpPr>
        <p:spPr>
          <a:xfrm>
            <a:off x="1028703" y="2209800"/>
            <a:ext cx="9211335" cy="1654299"/>
          </a:xfrm>
          <a:prstGeom prst="rect">
            <a:avLst/>
          </a:prstGeom>
        </p:spPr>
        <p:txBody>
          <a:bodyPr lIns="0" tIns="0" rIns="0" bIns="0" rtlCol="0" anchor="t">
            <a:spAutoFit/>
          </a:bodyPr>
          <a:lstStyle/>
          <a:p>
            <a:pPr>
              <a:lnSpc>
                <a:spcPts val="12870"/>
              </a:lnSpc>
            </a:pPr>
            <a:r>
              <a:rPr lang="en-US" sz="13000">
                <a:solidFill>
                  <a:srgbClr val="396C72"/>
                </a:solidFill>
                <a:latin typeface="Futura"/>
                <a:ea typeface="Futura"/>
                <a:cs typeface="Futura"/>
                <a:sym typeface="Futura"/>
              </a:rPr>
              <a:t>AGENDA</a:t>
            </a:r>
          </a:p>
        </p:txBody>
      </p:sp>
      <p:sp>
        <p:nvSpPr>
          <p:cNvPr id="23" name="TextBox 23"/>
          <p:cNvSpPr txBox="1"/>
          <p:nvPr/>
        </p:nvSpPr>
        <p:spPr>
          <a:xfrm>
            <a:off x="4826017" y="4753294"/>
            <a:ext cx="8635971" cy="549831"/>
          </a:xfrm>
          <a:prstGeom prst="rect">
            <a:avLst/>
          </a:prstGeom>
        </p:spPr>
        <p:txBody>
          <a:bodyPr lIns="0" tIns="0" rIns="0" bIns="0" rtlCol="0" anchor="t">
            <a:spAutoFit/>
          </a:bodyPr>
          <a:lstStyle/>
          <a:p>
            <a:pPr algn="ctr">
              <a:lnSpc>
                <a:spcPts val="4899"/>
              </a:lnSpc>
            </a:pPr>
            <a:r>
              <a:rPr lang="en-US" sz="3499">
                <a:solidFill>
                  <a:srgbClr val="FFFDF5"/>
                </a:solidFill>
                <a:latin typeface="Futura"/>
                <a:ea typeface="Futura"/>
                <a:cs typeface="Futura"/>
                <a:sym typeface="Futura"/>
              </a:rPr>
              <a:t>This workshop will cover:</a:t>
            </a:r>
          </a:p>
        </p:txBody>
      </p:sp>
      <p:sp>
        <p:nvSpPr>
          <p:cNvPr id="24" name="TextBox 24"/>
          <p:cNvSpPr txBox="1"/>
          <p:nvPr/>
        </p:nvSpPr>
        <p:spPr>
          <a:xfrm>
            <a:off x="2909648" y="5994819"/>
            <a:ext cx="5458747" cy="392736"/>
          </a:xfrm>
          <a:prstGeom prst="rect">
            <a:avLst/>
          </a:prstGeom>
        </p:spPr>
        <p:txBody>
          <a:bodyPr lIns="0" tIns="0" rIns="0" bIns="0" rtlCol="0" anchor="t">
            <a:spAutoFit/>
          </a:bodyPr>
          <a:lstStyle/>
          <a:p>
            <a:pPr>
              <a:lnSpc>
                <a:spcPts val="3500"/>
              </a:lnSpc>
            </a:pPr>
            <a:r>
              <a:rPr lang="en-US" sz="2500">
                <a:solidFill>
                  <a:srgbClr val="000000"/>
                </a:solidFill>
                <a:latin typeface="Futura"/>
                <a:ea typeface="Futura"/>
                <a:cs typeface="Futura"/>
                <a:sym typeface="Futura"/>
              </a:rPr>
              <a:t>What Patient and Public Involvement is</a:t>
            </a:r>
          </a:p>
        </p:txBody>
      </p:sp>
      <p:sp>
        <p:nvSpPr>
          <p:cNvPr id="25" name="TextBox 25"/>
          <p:cNvSpPr txBox="1"/>
          <p:nvPr/>
        </p:nvSpPr>
        <p:spPr>
          <a:xfrm>
            <a:off x="2909645" y="7574342"/>
            <a:ext cx="4253755" cy="392736"/>
          </a:xfrm>
          <a:prstGeom prst="rect">
            <a:avLst/>
          </a:prstGeom>
        </p:spPr>
        <p:txBody>
          <a:bodyPr lIns="0" tIns="0" rIns="0" bIns="0" rtlCol="0" anchor="t">
            <a:spAutoFit/>
          </a:bodyPr>
          <a:lstStyle/>
          <a:p>
            <a:pPr>
              <a:lnSpc>
                <a:spcPts val="3500"/>
              </a:lnSpc>
            </a:pPr>
            <a:r>
              <a:rPr lang="en-US" sz="2500">
                <a:solidFill>
                  <a:srgbClr val="000000"/>
                </a:solidFill>
                <a:latin typeface="Futura"/>
                <a:ea typeface="Futura"/>
                <a:cs typeface="Futura"/>
                <a:sym typeface="Futura"/>
              </a:rPr>
              <a:t>Case studies from care homes</a:t>
            </a:r>
          </a:p>
        </p:txBody>
      </p:sp>
      <p:sp>
        <p:nvSpPr>
          <p:cNvPr id="26" name="TextBox 26"/>
          <p:cNvSpPr txBox="1"/>
          <p:nvPr/>
        </p:nvSpPr>
        <p:spPr>
          <a:xfrm>
            <a:off x="2909647" y="8434505"/>
            <a:ext cx="7330391" cy="392736"/>
          </a:xfrm>
          <a:prstGeom prst="rect">
            <a:avLst/>
          </a:prstGeom>
        </p:spPr>
        <p:txBody>
          <a:bodyPr lIns="0" tIns="0" rIns="0" bIns="0" rtlCol="0" anchor="t">
            <a:spAutoFit/>
          </a:bodyPr>
          <a:lstStyle/>
          <a:p>
            <a:pPr>
              <a:lnSpc>
                <a:spcPts val="3500"/>
              </a:lnSpc>
            </a:pPr>
            <a:r>
              <a:rPr lang="en-US" sz="2500">
                <a:solidFill>
                  <a:srgbClr val="000000"/>
                </a:solidFill>
                <a:latin typeface="Futura"/>
                <a:ea typeface="Futura"/>
                <a:cs typeface="Futura"/>
                <a:sym typeface="Futura"/>
              </a:rPr>
              <a:t>Overview of our research and how you can help us</a:t>
            </a:r>
          </a:p>
        </p:txBody>
      </p:sp>
      <p:grpSp>
        <p:nvGrpSpPr>
          <p:cNvPr id="27" name="Group 27"/>
          <p:cNvGrpSpPr/>
          <p:nvPr/>
        </p:nvGrpSpPr>
        <p:grpSpPr>
          <a:xfrm>
            <a:off x="2117548" y="7640418"/>
            <a:ext cx="502145" cy="505161"/>
            <a:chOff x="0" y="0"/>
            <a:chExt cx="812800" cy="817682"/>
          </a:xfrm>
        </p:grpSpPr>
        <p:sp>
          <p:nvSpPr>
            <p:cNvPr id="28" name="Freeform 28"/>
            <p:cNvSpPr/>
            <p:nvPr/>
          </p:nvSpPr>
          <p:spPr>
            <a:xfrm>
              <a:off x="0" y="0"/>
              <a:ext cx="812800" cy="817682"/>
            </a:xfrm>
            <a:custGeom>
              <a:avLst/>
              <a:gdLst/>
              <a:ahLst/>
              <a:cxnLst/>
              <a:rect l="l" t="t" r="r" b="b"/>
              <a:pathLst>
                <a:path w="812800" h="817682">
                  <a:moveTo>
                    <a:pt x="406400" y="0"/>
                  </a:moveTo>
                  <a:cubicBezTo>
                    <a:pt x="181951" y="0"/>
                    <a:pt x="0" y="183044"/>
                    <a:pt x="0" y="408841"/>
                  </a:cubicBezTo>
                  <a:cubicBezTo>
                    <a:pt x="0" y="634638"/>
                    <a:pt x="181951" y="817682"/>
                    <a:pt x="406400" y="817682"/>
                  </a:cubicBezTo>
                  <a:cubicBezTo>
                    <a:pt x="630849" y="817682"/>
                    <a:pt x="812800" y="634638"/>
                    <a:pt x="812800" y="408841"/>
                  </a:cubicBezTo>
                  <a:cubicBezTo>
                    <a:pt x="812800" y="183044"/>
                    <a:pt x="630849" y="0"/>
                    <a:pt x="406400" y="0"/>
                  </a:cubicBezTo>
                  <a:close/>
                </a:path>
              </a:pathLst>
            </a:custGeom>
            <a:solidFill>
              <a:srgbClr val="396C72"/>
            </a:solidFill>
          </p:spPr>
          <p:txBody>
            <a:bodyPr/>
            <a:lstStyle/>
            <a:p>
              <a:endParaRPr lang="en-GB"/>
            </a:p>
          </p:txBody>
        </p:sp>
        <p:sp>
          <p:nvSpPr>
            <p:cNvPr id="29" name="TextBox 29"/>
            <p:cNvSpPr txBox="1"/>
            <p:nvPr/>
          </p:nvSpPr>
          <p:spPr>
            <a:xfrm>
              <a:off x="76200" y="9983"/>
              <a:ext cx="660400" cy="731042"/>
            </a:xfrm>
            <a:prstGeom prst="rect">
              <a:avLst/>
            </a:prstGeom>
          </p:spPr>
          <p:txBody>
            <a:bodyPr lIns="51955" tIns="51955" rIns="51955" bIns="51955" rtlCol="0" anchor="ctr"/>
            <a:lstStyle/>
            <a:p>
              <a:pPr algn="ctr">
                <a:lnSpc>
                  <a:spcPts val="2239"/>
                </a:lnSpc>
              </a:pPr>
              <a:r>
                <a:rPr lang="en-US" sz="1599" b="1">
                  <a:solidFill>
                    <a:srgbClr val="FFFDF5"/>
                  </a:solidFill>
                  <a:latin typeface="Futura Bold"/>
                  <a:ea typeface="Futura Bold"/>
                  <a:cs typeface="Futura Bold"/>
                  <a:sym typeface="Futura Bold"/>
                </a:rPr>
                <a:t>03</a:t>
              </a:r>
            </a:p>
          </p:txBody>
        </p:sp>
      </p:grpSp>
      <p:sp>
        <p:nvSpPr>
          <p:cNvPr id="30" name="TextBox 30"/>
          <p:cNvSpPr txBox="1"/>
          <p:nvPr/>
        </p:nvSpPr>
        <p:spPr>
          <a:xfrm>
            <a:off x="2909647" y="6767295"/>
            <a:ext cx="8114636" cy="392736"/>
          </a:xfrm>
          <a:prstGeom prst="rect">
            <a:avLst/>
          </a:prstGeom>
        </p:spPr>
        <p:txBody>
          <a:bodyPr lIns="0" tIns="0" rIns="0" bIns="0" rtlCol="0" anchor="t">
            <a:spAutoFit/>
          </a:bodyPr>
          <a:lstStyle/>
          <a:p>
            <a:pPr>
              <a:lnSpc>
                <a:spcPts val="3500"/>
              </a:lnSpc>
            </a:pPr>
            <a:r>
              <a:rPr lang="en-US" sz="2500">
                <a:solidFill>
                  <a:srgbClr val="000000"/>
                </a:solidFill>
                <a:latin typeface="Futura"/>
                <a:ea typeface="Futura"/>
                <a:cs typeface="Futura"/>
                <a:sym typeface="Futura"/>
              </a:rPr>
              <a:t>Why bereavement support is important for care home staff</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grpSp>
        <p:nvGrpSpPr>
          <p:cNvPr id="2" name="Group 2"/>
          <p:cNvGrpSpPr/>
          <p:nvPr/>
        </p:nvGrpSpPr>
        <p:grpSpPr>
          <a:xfrm>
            <a:off x="805553" y="2498606"/>
            <a:ext cx="11507387" cy="3657299"/>
            <a:chOff x="0" y="0"/>
            <a:chExt cx="15343182" cy="4876396"/>
          </a:xfrm>
        </p:grpSpPr>
        <p:grpSp>
          <p:nvGrpSpPr>
            <p:cNvPr id="3" name="Group 3"/>
            <p:cNvGrpSpPr/>
            <p:nvPr/>
          </p:nvGrpSpPr>
          <p:grpSpPr>
            <a:xfrm>
              <a:off x="0" y="0"/>
              <a:ext cx="15343182" cy="4876396"/>
              <a:chOff x="0" y="0"/>
              <a:chExt cx="3614830" cy="1148871"/>
            </a:xfrm>
          </p:grpSpPr>
          <p:sp>
            <p:nvSpPr>
              <p:cNvPr id="4" name="Freeform 4"/>
              <p:cNvSpPr/>
              <p:nvPr/>
            </p:nvSpPr>
            <p:spPr>
              <a:xfrm>
                <a:off x="0" y="0"/>
                <a:ext cx="3614830" cy="1148871"/>
              </a:xfrm>
              <a:custGeom>
                <a:avLst/>
                <a:gdLst/>
                <a:ahLst/>
                <a:cxnLst/>
                <a:rect l="l" t="t" r="r" b="b"/>
                <a:pathLst>
                  <a:path w="3614830" h="1148871">
                    <a:moveTo>
                      <a:pt x="8030" y="0"/>
                    </a:moveTo>
                    <a:lnTo>
                      <a:pt x="3606800" y="0"/>
                    </a:lnTo>
                    <a:cubicBezTo>
                      <a:pt x="3611235" y="0"/>
                      <a:pt x="3614830" y="3595"/>
                      <a:pt x="3614830" y="8030"/>
                    </a:cubicBezTo>
                    <a:lnTo>
                      <a:pt x="3614830" y="1140842"/>
                    </a:lnTo>
                    <a:cubicBezTo>
                      <a:pt x="3614830" y="1142971"/>
                      <a:pt x="3613984" y="1145014"/>
                      <a:pt x="3612478" y="1146519"/>
                    </a:cubicBezTo>
                    <a:cubicBezTo>
                      <a:pt x="3610972" y="1148025"/>
                      <a:pt x="3608930" y="1148871"/>
                      <a:pt x="3606800" y="1148871"/>
                    </a:cubicBezTo>
                    <a:lnTo>
                      <a:pt x="8030" y="1148871"/>
                    </a:lnTo>
                    <a:cubicBezTo>
                      <a:pt x="5900" y="1148871"/>
                      <a:pt x="3858" y="1148025"/>
                      <a:pt x="2352" y="1146519"/>
                    </a:cubicBezTo>
                    <a:cubicBezTo>
                      <a:pt x="846" y="1145014"/>
                      <a:pt x="0" y="1142971"/>
                      <a:pt x="0" y="1140842"/>
                    </a:cubicBezTo>
                    <a:lnTo>
                      <a:pt x="0" y="8030"/>
                    </a:lnTo>
                    <a:cubicBezTo>
                      <a:pt x="0" y="5900"/>
                      <a:pt x="846" y="3858"/>
                      <a:pt x="2352" y="2352"/>
                    </a:cubicBezTo>
                    <a:cubicBezTo>
                      <a:pt x="3858" y="846"/>
                      <a:pt x="5900" y="0"/>
                      <a:pt x="8030" y="0"/>
                    </a:cubicBezTo>
                    <a:close/>
                  </a:path>
                </a:pathLst>
              </a:custGeom>
              <a:solidFill>
                <a:srgbClr val="FFF3DE"/>
              </a:solidFill>
              <a:ln cap="sq">
                <a:noFill/>
                <a:prstDash val="solid"/>
                <a:miter/>
              </a:ln>
            </p:spPr>
            <p:txBody>
              <a:bodyPr/>
              <a:lstStyle/>
              <a:p>
                <a:endParaRPr lang="en-GB"/>
              </a:p>
            </p:txBody>
          </p:sp>
          <p:sp>
            <p:nvSpPr>
              <p:cNvPr id="5" name="TextBox 5"/>
              <p:cNvSpPr txBox="1"/>
              <p:nvPr/>
            </p:nvSpPr>
            <p:spPr>
              <a:xfrm>
                <a:off x="0" y="-47625"/>
                <a:ext cx="3614830" cy="1196496"/>
              </a:xfrm>
              <a:prstGeom prst="rect">
                <a:avLst/>
              </a:prstGeom>
            </p:spPr>
            <p:txBody>
              <a:bodyPr lIns="51955" tIns="51955" rIns="51955" bIns="51955" rtlCol="0" anchor="ctr"/>
              <a:lstStyle/>
              <a:p>
                <a:pPr algn="ctr">
                  <a:lnSpc>
                    <a:spcPts val="1457"/>
                  </a:lnSpc>
                </a:pPr>
                <a:endParaRPr/>
              </a:p>
            </p:txBody>
          </p:sp>
        </p:grpSp>
        <p:sp>
          <p:nvSpPr>
            <p:cNvPr id="6" name="TextBox 6"/>
            <p:cNvSpPr txBox="1"/>
            <p:nvPr/>
          </p:nvSpPr>
          <p:spPr>
            <a:xfrm>
              <a:off x="702112" y="220447"/>
              <a:ext cx="13938958" cy="3833441"/>
            </a:xfrm>
            <a:prstGeom prst="rect">
              <a:avLst/>
            </a:prstGeom>
          </p:spPr>
          <p:txBody>
            <a:bodyPr lIns="0" tIns="0" rIns="0" bIns="0" rtlCol="0" anchor="t">
              <a:spAutoFit/>
            </a:bodyPr>
            <a:lstStyle/>
            <a:p>
              <a:pPr marL="702732" lvl="1" indent="-351366">
                <a:lnSpc>
                  <a:spcPts val="4557"/>
                </a:lnSpc>
                <a:buFont typeface="Arial"/>
                <a:buChar char="•"/>
              </a:pPr>
              <a:r>
                <a:rPr lang="en-US" sz="3255">
                  <a:solidFill>
                    <a:srgbClr val="396C72"/>
                  </a:solidFill>
                  <a:latin typeface="Futura"/>
                  <a:ea typeface="Futura"/>
                  <a:cs typeface="Futura"/>
                  <a:sym typeface="Futura"/>
                </a:rPr>
                <a:t>Research that involves members of the public, rather to ensure the public influences and shapes research. </a:t>
              </a:r>
            </a:p>
            <a:p>
              <a:pPr marL="702732" lvl="1" indent="-351366">
                <a:lnSpc>
                  <a:spcPts val="4557"/>
                </a:lnSpc>
                <a:buFont typeface="Arial"/>
                <a:buChar char="•"/>
              </a:pPr>
              <a:r>
                <a:rPr lang="en-US" sz="3255">
                  <a:solidFill>
                    <a:srgbClr val="396C72"/>
                  </a:solidFill>
                  <a:latin typeface="Futura"/>
                  <a:ea typeface="Futura"/>
                  <a:cs typeface="Futura"/>
                  <a:sym typeface="Futura"/>
                </a:rPr>
                <a:t>PPI Improves relevance, usability, and outcomes.</a:t>
              </a:r>
            </a:p>
            <a:p>
              <a:pPr marL="702732" lvl="1" indent="-351366">
                <a:lnSpc>
                  <a:spcPts val="4557"/>
                </a:lnSpc>
                <a:buFont typeface="Arial"/>
                <a:buChar char="•"/>
              </a:pPr>
              <a:r>
                <a:rPr lang="en-US" sz="3255">
                  <a:solidFill>
                    <a:srgbClr val="396C72"/>
                  </a:solidFill>
                  <a:latin typeface="Futura"/>
                  <a:ea typeface="Futura"/>
                  <a:cs typeface="Futura"/>
                  <a:sym typeface="Futura"/>
                </a:rPr>
                <a:t>Why it matters in bereavement care: Making support practical and empathetic.</a:t>
              </a:r>
            </a:p>
          </p:txBody>
        </p:sp>
      </p:grpSp>
      <p:sp>
        <p:nvSpPr>
          <p:cNvPr id="8" name="TextBox 8"/>
          <p:cNvSpPr txBox="1"/>
          <p:nvPr/>
        </p:nvSpPr>
        <p:spPr>
          <a:xfrm>
            <a:off x="805555" y="1028702"/>
            <a:ext cx="16676895" cy="936154"/>
          </a:xfrm>
          <a:prstGeom prst="rect">
            <a:avLst/>
          </a:prstGeom>
        </p:spPr>
        <p:txBody>
          <a:bodyPr lIns="0" tIns="0" rIns="0" bIns="0" rtlCol="0" anchor="t">
            <a:spAutoFit/>
          </a:bodyPr>
          <a:lstStyle/>
          <a:p>
            <a:pPr>
              <a:lnSpc>
                <a:spcPts val="7326"/>
              </a:lnSpc>
            </a:pPr>
            <a:r>
              <a:rPr lang="en-US" sz="7401">
                <a:solidFill>
                  <a:srgbClr val="396C72"/>
                </a:solidFill>
                <a:latin typeface="Futura"/>
                <a:ea typeface="Futura"/>
                <a:cs typeface="Futura"/>
                <a:sym typeface="Futura"/>
              </a:rPr>
              <a:t>What is Patient and Public Involvement?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grpSp>
        <p:nvGrpSpPr>
          <p:cNvPr id="2" name="Group 2"/>
          <p:cNvGrpSpPr/>
          <p:nvPr/>
        </p:nvGrpSpPr>
        <p:grpSpPr>
          <a:xfrm>
            <a:off x="805555" y="3193735"/>
            <a:ext cx="13760359" cy="6511124"/>
            <a:chOff x="0" y="0"/>
            <a:chExt cx="4322559" cy="2045347"/>
          </a:xfrm>
        </p:grpSpPr>
        <p:sp>
          <p:nvSpPr>
            <p:cNvPr id="3" name="Freeform 3"/>
            <p:cNvSpPr/>
            <p:nvPr/>
          </p:nvSpPr>
          <p:spPr>
            <a:xfrm>
              <a:off x="0" y="0"/>
              <a:ext cx="4322559" cy="2045347"/>
            </a:xfrm>
            <a:custGeom>
              <a:avLst/>
              <a:gdLst/>
              <a:ahLst/>
              <a:cxnLst/>
              <a:rect l="l" t="t" r="r" b="b"/>
              <a:pathLst>
                <a:path w="4322559" h="2045347">
                  <a:moveTo>
                    <a:pt x="6189" y="0"/>
                  </a:moveTo>
                  <a:lnTo>
                    <a:pt x="4316370" y="0"/>
                  </a:lnTo>
                  <a:cubicBezTo>
                    <a:pt x="4319788" y="0"/>
                    <a:pt x="4322559" y="2771"/>
                    <a:pt x="4322559" y="6189"/>
                  </a:cubicBezTo>
                  <a:lnTo>
                    <a:pt x="4322559" y="2039158"/>
                  </a:lnTo>
                  <a:cubicBezTo>
                    <a:pt x="4322559" y="2042577"/>
                    <a:pt x="4319788" y="2045347"/>
                    <a:pt x="4316370" y="2045347"/>
                  </a:cubicBezTo>
                  <a:lnTo>
                    <a:pt x="6189" y="2045347"/>
                  </a:lnTo>
                  <a:cubicBezTo>
                    <a:pt x="2771" y="2045347"/>
                    <a:pt x="0" y="2042577"/>
                    <a:pt x="0" y="2039158"/>
                  </a:cubicBezTo>
                  <a:lnTo>
                    <a:pt x="0" y="6189"/>
                  </a:lnTo>
                  <a:cubicBezTo>
                    <a:pt x="0" y="2771"/>
                    <a:pt x="2771" y="0"/>
                    <a:pt x="6189" y="0"/>
                  </a:cubicBezTo>
                  <a:close/>
                </a:path>
              </a:pathLst>
            </a:custGeom>
            <a:solidFill>
              <a:srgbClr val="FFF3DE"/>
            </a:solidFill>
            <a:ln cap="sq">
              <a:noFill/>
              <a:prstDash val="solid"/>
              <a:miter/>
            </a:ln>
          </p:spPr>
          <p:txBody>
            <a:bodyPr/>
            <a:lstStyle/>
            <a:p>
              <a:endParaRPr lang="en-GB"/>
            </a:p>
          </p:txBody>
        </p:sp>
        <p:sp>
          <p:nvSpPr>
            <p:cNvPr id="4" name="TextBox 4"/>
            <p:cNvSpPr txBox="1"/>
            <p:nvPr/>
          </p:nvSpPr>
          <p:spPr>
            <a:xfrm>
              <a:off x="0" y="-47625"/>
              <a:ext cx="4322559" cy="2092972"/>
            </a:xfrm>
            <a:prstGeom prst="rect">
              <a:avLst/>
            </a:prstGeom>
          </p:spPr>
          <p:txBody>
            <a:bodyPr lIns="56372" tIns="56372" rIns="56372" bIns="56372" rtlCol="0" anchor="ctr"/>
            <a:lstStyle/>
            <a:p>
              <a:pPr algn="ctr">
                <a:lnSpc>
                  <a:spcPts val="1457"/>
                </a:lnSpc>
              </a:pPr>
              <a:endParaRPr/>
            </a:p>
          </p:txBody>
        </p:sp>
      </p:grpSp>
      <p:sp>
        <p:nvSpPr>
          <p:cNvPr id="5" name="TextBox 5"/>
          <p:cNvSpPr txBox="1"/>
          <p:nvPr/>
        </p:nvSpPr>
        <p:spPr>
          <a:xfrm>
            <a:off x="805555" y="482815"/>
            <a:ext cx="13528775" cy="1872307"/>
          </a:xfrm>
          <a:prstGeom prst="rect">
            <a:avLst/>
          </a:prstGeom>
        </p:spPr>
        <p:txBody>
          <a:bodyPr lIns="0" tIns="0" rIns="0" bIns="0" rtlCol="0" anchor="t">
            <a:spAutoFit/>
          </a:bodyPr>
          <a:lstStyle/>
          <a:p>
            <a:pPr>
              <a:lnSpc>
                <a:spcPts val="7326"/>
              </a:lnSpc>
            </a:pPr>
            <a:r>
              <a:rPr lang="en-US" sz="7401">
                <a:solidFill>
                  <a:srgbClr val="396C72"/>
                </a:solidFill>
                <a:latin typeface="Futura"/>
                <a:ea typeface="Futura"/>
                <a:cs typeface="Futura"/>
                <a:sym typeface="Futura"/>
              </a:rPr>
              <a:t>Why bereavement support is important for care home staff</a:t>
            </a:r>
          </a:p>
        </p:txBody>
      </p:sp>
      <p:sp>
        <p:nvSpPr>
          <p:cNvPr id="6" name="TextBox 6"/>
          <p:cNvSpPr txBox="1"/>
          <p:nvPr/>
        </p:nvSpPr>
        <p:spPr>
          <a:xfrm>
            <a:off x="1028702" y="3346117"/>
            <a:ext cx="13305628" cy="6114174"/>
          </a:xfrm>
          <a:prstGeom prst="rect">
            <a:avLst/>
          </a:prstGeom>
        </p:spPr>
        <p:txBody>
          <a:bodyPr lIns="0" tIns="0" rIns="0" bIns="0" rtlCol="0" anchor="t">
            <a:spAutoFit/>
          </a:bodyPr>
          <a:lstStyle/>
          <a:p>
            <a:pPr marL="734022" lvl="1" indent="-367012">
              <a:lnSpc>
                <a:spcPts val="4759"/>
              </a:lnSpc>
              <a:buFont typeface="Arial"/>
              <a:buChar char="•"/>
            </a:pPr>
            <a:r>
              <a:rPr lang="en-US" sz="3399">
                <a:solidFill>
                  <a:srgbClr val="396C72"/>
                </a:solidFill>
                <a:latin typeface="Canva Sans"/>
                <a:ea typeface="Canva Sans"/>
                <a:cs typeface="Canva Sans"/>
                <a:sym typeface="Canva Sans"/>
              </a:rPr>
              <a:t>Factors like age, health, cultural background, and personal coping mechanisms require nuanced support tailored to individual needs.</a:t>
            </a:r>
          </a:p>
          <a:p>
            <a:pPr marL="734022" lvl="1" indent="-367012">
              <a:lnSpc>
                <a:spcPts val="4759"/>
              </a:lnSpc>
              <a:buFont typeface="Arial"/>
              <a:buChar char="•"/>
            </a:pPr>
            <a:r>
              <a:rPr lang="en-US" sz="3399">
                <a:solidFill>
                  <a:srgbClr val="396C72"/>
                </a:solidFill>
                <a:latin typeface="Canva Sans"/>
                <a:ea typeface="Canva Sans"/>
                <a:cs typeface="Canva Sans"/>
                <a:sym typeface="Canva Sans"/>
              </a:rPr>
              <a:t>Helps care home team identify people who may need additional support.</a:t>
            </a:r>
          </a:p>
          <a:p>
            <a:pPr marL="734022" lvl="1" indent="-367012" algn="just">
              <a:lnSpc>
                <a:spcPts val="4759"/>
              </a:lnSpc>
              <a:buFont typeface="Arial"/>
              <a:buChar char="•"/>
            </a:pPr>
            <a:r>
              <a:rPr lang="en-US" sz="3399">
                <a:solidFill>
                  <a:srgbClr val="396C72"/>
                </a:solidFill>
                <a:latin typeface="Canva Sans"/>
                <a:ea typeface="Canva Sans"/>
                <a:cs typeface="Canva Sans"/>
                <a:sym typeface="Canva Sans"/>
              </a:rPr>
              <a:t>Ensures care home teams have the skills to process their own grief and continue to provide compassionate care</a:t>
            </a:r>
          </a:p>
          <a:p>
            <a:pPr marL="734022" lvl="1" indent="-367012">
              <a:lnSpc>
                <a:spcPts val="4759"/>
              </a:lnSpc>
              <a:buFont typeface="Arial"/>
              <a:buChar char="•"/>
            </a:pPr>
            <a:r>
              <a:rPr lang="en-US" sz="3399">
                <a:solidFill>
                  <a:srgbClr val="396C72"/>
                </a:solidFill>
                <a:latin typeface="Canva Sans"/>
                <a:ea typeface="Canva Sans"/>
                <a:cs typeface="Canva Sans"/>
                <a:sym typeface="Canva Sans"/>
              </a:rPr>
              <a:t>Unadressed grief can lead to emotional burnout.</a:t>
            </a:r>
          </a:p>
          <a:p>
            <a:pPr algn="ctr">
              <a:lnSpc>
                <a:spcPts val="4759"/>
              </a:lnSpc>
            </a:pPr>
            <a:r>
              <a:rPr lang="en-US" sz="3399" b="1">
                <a:solidFill>
                  <a:srgbClr val="396C72"/>
                </a:solidFill>
                <a:latin typeface="Canva Sans Bold"/>
                <a:ea typeface="Canva Sans Bold"/>
                <a:cs typeface="Canva Sans Bold"/>
                <a:sym typeface="Canva Sans Bold"/>
              </a:rPr>
              <a:t>Bereavement support ensures a compassionate and emotionally healthy environment for all.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4" name="TextBox 4"/>
          <p:cNvSpPr txBox="1"/>
          <p:nvPr/>
        </p:nvSpPr>
        <p:spPr>
          <a:xfrm>
            <a:off x="3406636" y="679350"/>
            <a:ext cx="11474728" cy="1646989"/>
          </a:xfrm>
          <a:prstGeom prst="rect">
            <a:avLst/>
          </a:prstGeom>
        </p:spPr>
        <p:txBody>
          <a:bodyPr lIns="0" tIns="0" rIns="0" bIns="0" rtlCol="0" anchor="t">
            <a:spAutoFit/>
          </a:bodyPr>
          <a:lstStyle/>
          <a:p>
            <a:pPr algn="ctr">
              <a:lnSpc>
                <a:spcPts val="6842"/>
              </a:lnSpc>
            </a:pPr>
            <a:r>
              <a:rPr lang="en-US" sz="5388">
                <a:solidFill>
                  <a:srgbClr val="618B94"/>
                </a:solidFill>
                <a:latin typeface="Futura"/>
                <a:ea typeface="Futura"/>
                <a:cs typeface="Futura"/>
                <a:sym typeface="Futura"/>
              </a:rPr>
              <a:t>A co-production study of bereavement support interventions in care homes</a:t>
            </a:r>
          </a:p>
        </p:txBody>
      </p:sp>
      <p:grpSp>
        <p:nvGrpSpPr>
          <p:cNvPr id="5" name="Group 5"/>
          <p:cNvGrpSpPr/>
          <p:nvPr/>
        </p:nvGrpSpPr>
        <p:grpSpPr>
          <a:xfrm>
            <a:off x="1318793" y="3037533"/>
            <a:ext cx="8739555" cy="6667327"/>
            <a:chOff x="0" y="0"/>
            <a:chExt cx="2745367" cy="2094416"/>
          </a:xfrm>
        </p:grpSpPr>
        <p:sp>
          <p:nvSpPr>
            <p:cNvPr id="6" name="Freeform 6"/>
            <p:cNvSpPr/>
            <p:nvPr/>
          </p:nvSpPr>
          <p:spPr>
            <a:xfrm>
              <a:off x="0" y="0"/>
              <a:ext cx="2745367" cy="2094416"/>
            </a:xfrm>
            <a:custGeom>
              <a:avLst/>
              <a:gdLst/>
              <a:ahLst/>
              <a:cxnLst/>
              <a:rect l="l" t="t" r="r" b="b"/>
              <a:pathLst>
                <a:path w="2745367" h="2094416">
                  <a:moveTo>
                    <a:pt x="9744" y="0"/>
                  </a:moveTo>
                  <a:lnTo>
                    <a:pt x="2735623" y="0"/>
                  </a:lnTo>
                  <a:cubicBezTo>
                    <a:pt x="2738207" y="0"/>
                    <a:pt x="2740686" y="1027"/>
                    <a:pt x="2742513" y="2854"/>
                  </a:cubicBezTo>
                  <a:cubicBezTo>
                    <a:pt x="2744341" y="4681"/>
                    <a:pt x="2745367" y="7160"/>
                    <a:pt x="2745367" y="9744"/>
                  </a:cubicBezTo>
                  <a:lnTo>
                    <a:pt x="2745367" y="2084671"/>
                  </a:lnTo>
                  <a:cubicBezTo>
                    <a:pt x="2745367" y="2087256"/>
                    <a:pt x="2744341" y="2089734"/>
                    <a:pt x="2742513" y="2091561"/>
                  </a:cubicBezTo>
                  <a:cubicBezTo>
                    <a:pt x="2740686" y="2093389"/>
                    <a:pt x="2738207" y="2094416"/>
                    <a:pt x="2735623" y="2094416"/>
                  </a:cubicBezTo>
                  <a:lnTo>
                    <a:pt x="9744" y="2094416"/>
                  </a:lnTo>
                  <a:cubicBezTo>
                    <a:pt x="7160" y="2094416"/>
                    <a:pt x="4681" y="2093389"/>
                    <a:pt x="2854" y="2091561"/>
                  </a:cubicBezTo>
                  <a:cubicBezTo>
                    <a:pt x="1027" y="2089734"/>
                    <a:pt x="0" y="2087256"/>
                    <a:pt x="0" y="2084671"/>
                  </a:cubicBezTo>
                  <a:lnTo>
                    <a:pt x="0" y="9744"/>
                  </a:lnTo>
                  <a:cubicBezTo>
                    <a:pt x="0" y="7160"/>
                    <a:pt x="1027" y="4681"/>
                    <a:pt x="2854" y="2854"/>
                  </a:cubicBezTo>
                  <a:cubicBezTo>
                    <a:pt x="4681" y="1027"/>
                    <a:pt x="7160" y="0"/>
                    <a:pt x="9744" y="0"/>
                  </a:cubicBezTo>
                  <a:close/>
                </a:path>
              </a:pathLst>
            </a:custGeom>
            <a:solidFill>
              <a:srgbClr val="FFF3DE"/>
            </a:solidFill>
            <a:ln cap="sq">
              <a:noFill/>
              <a:prstDash val="solid"/>
              <a:miter/>
            </a:ln>
          </p:spPr>
          <p:txBody>
            <a:bodyPr/>
            <a:lstStyle/>
            <a:p>
              <a:endParaRPr lang="en-GB"/>
            </a:p>
          </p:txBody>
        </p:sp>
        <p:sp>
          <p:nvSpPr>
            <p:cNvPr id="7" name="TextBox 7"/>
            <p:cNvSpPr txBox="1"/>
            <p:nvPr/>
          </p:nvSpPr>
          <p:spPr>
            <a:xfrm>
              <a:off x="0" y="-47625"/>
              <a:ext cx="2745367" cy="2142041"/>
            </a:xfrm>
            <a:prstGeom prst="rect">
              <a:avLst/>
            </a:prstGeom>
          </p:spPr>
          <p:txBody>
            <a:bodyPr lIns="56372" tIns="56372" rIns="56372" bIns="56372" rtlCol="0" anchor="ctr"/>
            <a:lstStyle/>
            <a:p>
              <a:pPr algn="ctr">
                <a:lnSpc>
                  <a:spcPts val="1457"/>
                </a:lnSpc>
              </a:pPr>
              <a:endParaRPr/>
            </a:p>
          </p:txBody>
        </p:sp>
      </p:grpSp>
      <p:sp>
        <p:nvSpPr>
          <p:cNvPr id="8" name="TextBox 8"/>
          <p:cNvSpPr txBox="1"/>
          <p:nvPr/>
        </p:nvSpPr>
        <p:spPr>
          <a:xfrm>
            <a:off x="1318792" y="3201547"/>
            <a:ext cx="8543627" cy="6157583"/>
          </a:xfrm>
          <a:prstGeom prst="rect">
            <a:avLst/>
          </a:prstGeom>
        </p:spPr>
        <p:txBody>
          <a:bodyPr lIns="0" tIns="0" rIns="0" bIns="0" rtlCol="0" anchor="t">
            <a:spAutoFit/>
          </a:bodyPr>
          <a:lstStyle/>
          <a:p>
            <a:pPr marL="672522" lvl="1" indent="-336261">
              <a:lnSpc>
                <a:spcPts val="4361"/>
              </a:lnSpc>
              <a:buFont typeface="Arial"/>
              <a:buChar char="•"/>
            </a:pPr>
            <a:r>
              <a:rPr lang="en-US" sz="3115" b="1">
                <a:solidFill>
                  <a:srgbClr val="396C72"/>
                </a:solidFill>
                <a:latin typeface="Public Sans Bold"/>
                <a:ea typeface="Public Sans Bold"/>
                <a:cs typeface="Public Sans Bold"/>
                <a:sym typeface="Public Sans Bold"/>
              </a:rPr>
              <a:t>Aim</a:t>
            </a:r>
            <a:r>
              <a:rPr lang="en-US" sz="3115">
                <a:solidFill>
                  <a:srgbClr val="396C72"/>
                </a:solidFill>
                <a:latin typeface="Public Sans"/>
                <a:ea typeface="Public Sans"/>
                <a:cs typeface="Public Sans"/>
                <a:sym typeface="Public Sans"/>
              </a:rPr>
              <a:t>: To develop and evaluate a toolkit of bereavement support interventions to help bereaved family members, staff and residents. </a:t>
            </a:r>
          </a:p>
          <a:p>
            <a:pPr marL="672522" lvl="1" indent="-336261">
              <a:lnSpc>
                <a:spcPts val="4361"/>
              </a:lnSpc>
              <a:buFont typeface="Arial"/>
              <a:buChar char="•"/>
            </a:pPr>
            <a:r>
              <a:rPr lang="en-US" sz="3115" b="1">
                <a:solidFill>
                  <a:srgbClr val="396C72"/>
                </a:solidFill>
                <a:latin typeface="Public Sans Bold"/>
                <a:ea typeface="Public Sans Bold"/>
                <a:cs typeface="Public Sans Bold"/>
                <a:sym typeface="Public Sans Bold"/>
              </a:rPr>
              <a:t>Participants</a:t>
            </a:r>
            <a:r>
              <a:rPr lang="en-US" sz="3115">
                <a:solidFill>
                  <a:srgbClr val="396C72"/>
                </a:solidFill>
                <a:latin typeface="Public Sans"/>
                <a:ea typeface="Public Sans"/>
                <a:cs typeface="Public Sans"/>
                <a:sym typeface="Public Sans"/>
              </a:rPr>
              <a:t>: Care home staff.</a:t>
            </a:r>
          </a:p>
          <a:p>
            <a:pPr marL="672522" lvl="1" indent="-336261">
              <a:lnSpc>
                <a:spcPts val="4361"/>
              </a:lnSpc>
              <a:buFont typeface="Arial"/>
              <a:buChar char="•"/>
            </a:pPr>
            <a:r>
              <a:rPr lang="en-US" sz="3115" b="1">
                <a:solidFill>
                  <a:srgbClr val="396C72"/>
                </a:solidFill>
                <a:latin typeface="Public Sans Bold"/>
                <a:ea typeface="Public Sans Bold"/>
                <a:cs typeface="Public Sans Bold"/>
                <a:sym typeface="Public Sans Bold"/>
              </a:rPr>
              <a:t>Process</a:t>
            </a:r>
            <a:r>
              <a:rPr lang="en-US" sz="3115">
                <a:solidFill>
                  <a:srgbClr val="396C72"/>
                </a:solidFill>
                <a:latin typeface="Public Sans"/>
                <a:ea typeface="Public Sans"/>
                <a:cs typeface="Public Sans"/>
                <a:sym typeface="Public Sans"/>
              </a:rPr>
              <a:t>: One focus group in each care home followed by workshops to refine toolkit draft and then testing toolkit in a selection of care homes.</a:t>
            </a:r>
          </a:p>
          <a:p>
            <a:pPr marL="672522" lvl="1" indent="-336261">
              <a:lnSpc>
                <a:spcPts val="4361"/>
              </a:lnSpc>
              <a:buFont typeface="Arial"/>
              <a:buChar char="•"/>
            </a:pPr>
            <a:r>
              <a:rPr lang="en-US" sz="3115" b="1">
                <a:solidFill>
                  <a:srgbClr val="396C72"/>
                </a:solidFill>
                <a:latin typeface="Public Sans Bold"/>
                <a:ea typeface="Public Sans Bold"/>
                <a:cs typeface="Public Sans Bold"/>
                <a:sym typeface="Public Sans Bold"/>
              </a:rPr>
              <a:t>Outcome goal</a:t>
            </a:r>
            <a:r>
              <a:rPr lang="en-US" sz="3115">
                <a:solidFill>
                  <a:srgbClr val="396C72"/>
                </a:solidFill>
                <a:latin typeface="Public Sans"/>
                <a:ea typeface="Public Sans"/>
                <a:cs typeface="Public Sans"/>
                <a:sym typeface="Public Sans"/>
              </a:rPr>
              <a:t>: Share best practice and close common gaps in practice.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2" name="Freeform 2"/>
          <p:cNvSpPr/>
          <p:nvPr/>
        </p:nvSpPr>
        <p:spPr>
          <a:xfrm>
            <a:off x="8566081" y="603594"/>
            <a:ext cx="9079817" cy="9079817"/>
          </a:xfrm>
          <a:custGeom>
            <a:avLst/>
            <a:gdLst/>
            <a:ahLst/>
            <a:cxnLst/>
            <a:rect l="l" t="t" r="r" b="b"/>
            <a:pathLst>
              <a:path w="9079817" h="9079817">
                <a:moveTo>
                  <a:pt x="0" y="0"/>
                </a:moveTo>
                <a:lnTo>
                  <a:pt x="9079817" y="0"/>
                </a:lnTo>
                <a:lnTo>
                  <a:pt x="9079817" y="9079818"/>
                </a:lnTo>
                <a:lnTo>
                  <a:pt x="0" y="90798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9164379" y="1124002"/>
            <a:ext cx="7526847" cy="7821372"/>
          </a:xfrm>
          <a:prstGeom prst="rect">
            <a:avLst/>
          </a:prstGeom>
        </p:spPr>
        <p:txBody>
          <a:bodyPr lIns="0" tIns="0" rIns="0" bIns="0" rtlCol="0" anchor="t">
            <a:spAutoFit/>
          </a:bodyPr>
          <a:lstStyle/>
          <a:p>
            <a:pPr algn="just">
              <a:lnSpc>
                <a:spcPts val="4119"/>
              </a:lnSpc>
            </a:pPr>
            <a:r>
              <a:rPr lang="en-US" sz="2943">
                <a:solidFill>
                  <a:srgbClr val="191919"/>
                </a:solidFill>
                <a:latin typeface="Futura"/>
                <a:ea typeface="Futura"/>
                <a:cs typeface="Futura"/>
                <a:sym typeface="Futura"/>
              </a:rPr>
              <a:t>Betty and Joan had become inseparable friends during their time as residents at the care home. They spent most of their days together, sharing meals, attending activities, and reminiscing about their lives. Joan’s health declined following a chest infection. She received end of life care and died with family in attendance. The family expressed their gratitude to staff at the care Joan received. However, Betty was inconsolable. She refused to leave her room, skipped meals, and stopped participating in activities. The care team noticed a significant decline in her physical and emotional well-being.</a:t>
            </a:r>
          </a:p>
          <a:p>
            <a:pPr algn="just">
              <a:lnSpc>
                <a:spcPts val="4119"/>
              </a:lnSpc>
            </a:pPr>
            <a:endParaRPr lang="en-US" sz="2943">
              <a:solidFill>
                <a:srgbClr val="191919"/>
              </a:solidFill>
              <a:latin typeface="Futura"/>
              <a:ea typeface="Futura"/>
              <a:cs typeface="Futura"/>
              <a:sym typeface="Futura"/>
            </a:endParaRPr>
          </a:p>
        </p:txBody>
      </p:sp>
      <p:sp>
        <p:nvSpPr>
          <p:cNvPr id="8" name="TextBox 8"/>
          <p:cNvSpPr txBox="1"/>
          <p:nvPr/>
        </p:nvSpPr>
        <p:spPr>
          <a:xfrm>
            <a:off x="668219" y="1232797"/>
            <a:ext cx="6946956" cy="1025922"/>
          </a:xfrm>
          <a:prstGeom prst="rect">
            <a:avLst/>
          </a:prstGeom>
        </p:spPr>
        <p:txBody>
          <a:bodyPr lIns="0" tIns="0" rIns="0" bIns="0" rtlCol="0" anchor="t">
            <a:spAutoFit/>
          </a:bodyPr>
          <a:lstStyle/>
          <a:p>
            <a:pPr>
              <a:lnSpc>
                <a:spcPts val="8000"/>
              </a:lnSpc>
            </a:pPr>
            <a:r>
              <a:rPr lang="en-US" sz="8000">
                <a:solidFill>
                  <a:srgbClr val="396C72"/>
                </a:solidFill>
                <a:latin typeface="Futura"/>
                <a:ea typeface="Futura"/>
                <a:cs typeface="Futura"/>
                <a:sym typeface="Futura"/>
              </a:rPr>
              <a:t>Case study 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grpSp>
        <p:nvGrpSpPr>
          <p:cNvPr id="2" name="Group 2"/>
          <p:cNvGrpSpPr/>
          <p:nvPr/>
        </p:nvGrpSpPr>
        <p:grpSpPr>
          <a:xfrm>
            <a:off x="588280" y="415928"/>
            <a:ext cx="9530323" cy="9455147"/>
            <a:chOff x="0" y="0"/>
            <a:chExt cx="12707097" cy="12606862"/>
          </a:xfrm>
        </p:grpSpPr>
        <p:sp>
          <p:nvSpPr>
            <p:cNvPr id="3" name="Freeform 3"/>
            <p:cNvSpPr/>
            <p:nvPr/>
          </p:nvSpPr>
          <p:spPr>
            <a:xfrm>
              <a:off x="0" y="0"/>
              <a:ext cx="12707097" cy="12606862"/>
            </a:xfrm>
            <a:custGeom>
              <a:avLst/>
              <a:gdLst/>
              <a:ahLst/>
              <a:cxnLst/>
              <a:rect l="l" t="t" r="r" b="b"/>
              <a:pathLst>
                <a:path w="12707097" h="12606862">
                  <a:moveTo>
                    <a:pt x="0" y="0"/>
                  </a:moveTo>
                  <a:lnTo>
                    <a:pt x="12707097" y="0"/>
                  </a:lnTo>
                  <a:lnTo>
                    <a:pt x="12707097" y="12606862"/>
                  </a:lnTo>
                  <a:lnTo>
                    <a:pt x="0" y="12606862"/>
                  </a:lnTo>
                  <a:lnTo>
                    <a:pt x="0" y="0"/>
                  </a:lnTo>
                  <a:close/>
                </a:path>
              </a:pathLst>
            </a:custGeom>
            <a:blipFill>
              <a:blip r:embed="rId3">
                <a:extLst>
                  <a:ext uri="{96DAC541-7B7A-43D3-8B79-37D633B846F1}">
                    <asvg:svgBlip xmlns:asvg="http://schemas.microsoft.com/office/drawing/2016/SVG/main" r:embed="rId4"/>
                  </a:ext>
                </a:extLst>
              </a:blip>
              <a:stretch>
                <a:fillRect t="-397" b="-397"/>
              </a:stretch>
            </a:blipFill>
          </p:spPr>
          <p:txBody>
            <a:bodyPr/>
            <a:lstStyle/>
            <a:p>
              <a:endParaRPr lang="en-GB"/>
            </a:p>
          </p:txBody>
        </p:sp>
        <p:sp>
          <p:nvSpPr>
            <p:cNvPr id="4" name="TextBox 4"/>
            <p:cNvSpPr txBox="1"/>
            <p:nvPr/>
          </p:nvSpPr>
          <p:spPr>
            <a:xfrm>
              <a:off x="1055163" y="607948"/>
              <a:ext cx="10060766" cy="10202024"/>
            </a:xfrm>
            <a:prstGeom prst="rect">
              <a:avLst/>
            </a:prstGeom>
          </p:spPr>
          <p:txBody>
            <a:bodyPr lIns="0" tIns="0" rIns="0" bIns="0" rtlCol="0" anchor="t">
              <a:spAutoFit/>
            </a:bodyPr>
            <a:lstStyle/>
            <a:p>
              <a:pPr algn="just">
                <a:lnSpc>
                  <a:spcPts val="4323"/>
                </a:lnSpc>
              </a:pPr>
              <a:r>
                <a:rPr lang="en-US" sz="3088">
                  <a:solidFill>
                    <a:srgbClr val="191919"/>
                  </a:solidFill>
                  <a:latin typeface="Futura"/>
                  <a:ea typeface="Futura"/>
                  <a:cs typeface="Futura"/>
                  <a:sym typeface="Futura"/>
                </a:rPr>
                <a:t>John lives in Australia. His mother, Mrs. Clark, has lived in the care home for 9 months. He was her only child and had taken on the responsibility of managing her care but from a distance. When Mrs. Clark died following a brief illness, John was devastated. He felt an overwhelming sense of loss, coupled with concerns about whether he had made the right decisions regarding her care. He returned to Scotland for her funeral and during this time, contacted the care home regularly to discuss care decisions and the contents of care records.</a:t>
              </a:r>
            </a:p>
          </p:txBody>
        </p:sp>
      </p:grpSp>
      <p:sp>
        <p:nvSpPr>
          <p:cNvPr id="9" name="TextBox 9"/>
          <p:cNvSpPr txBox="1"/>
          <p:nvPr/>
        </p:nvSpPr>
        <p:spPr>
          <a:xfrm>
            <a:off x="10471115" y="1188168"/>
            <a:ext cx="6946956" cy="1025922"/>
          </a:xfrm>
          <a:prstGeom prst="rect">
            <a:avLst/>
          </a:prstGeom>
        </p:spPr>
        <p:txBody>
          <a:bodyPr lIns="0" tIns="0" rIns="0" bIns="0" rtlCol="0" anchor="t">
            <a:spAutoFit/>
          </a:bodyPr>
          <a:lstStyle/>
          <a:p>
            <a:pPr>
              <a:lnSpc>
                <a:spcPts val="8000"/>
              </a:lnSpc>
            </a:pPr>
            <a:r>
              <a:rPr lang="en-US" sz="8000">
                <a:solidFill>
                  <a:srgbClr val="558070"/>
                </a:solidFill>
                <a:latin typeface="Futura"/>
                <a:ea typeface="Futura"/>
                <a:cs typeface="Futura"/>
                <a:sym typeface="Futura"/>
              </a:rPr>
              <a:t>Case study two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sp>
        <p:nvSpPr>
          <p:cNvPr id="2" name="TextBox 2"/>
          <p:cNvSpPr txBox="1"/>
          <p:nvPr/>
        </p:nvSpPr>
        <p:spPr>
          <a:xfrm>
            <a:off x="1379651" y="1689820"/>
            <a:ext cx="7545575" cy="7100085"/>
          </a:xfrm>
          <a:prstGeom prst="rect">
            <a:avLst/>
          </a:prstGeom>
        </p:spPr>
        <p:txBody>
          <a:bodyPr lIns="0" tIns="0" rIns="0" bIns="0" rtlCol="0" anchor="t">
            <a:spAutoFit/>
          </a:bodyPr>
          <a:lstStyle/>
          <a:p>
            <a:pPr algn="just">
              <a:lnSpc>
                <a:spcPts val="4323"/>
              </a:lnSpc>
            </a:pPr>
            <a:r>
              <a:rPr lang="en-US" sz="3088">
                <a:solidFill>
                  <a:srgbClr val="191919"/>
                </a:solidFill>
                <a:latin typeface="Futura"/>
                <a:ea typeface="Futura"/>
                <a:cs typeface="Futura"/>
                <a:sym typeface="Futura"/>
              </a:rPr>
              <a:t>Margaret and Harold had been married for 55 years. Harold had been a resident in the care home for two years due to his declining health, while Margaret visited him every day, often spending hours by his side. Harold died peacefully but unexpectedly in his sleep one night. He was found by night staff in the morning. Care staff phoned Margaret to ask her to visit the care home urdently. Upon hearing the news, she was visibly devastated and struggled to process the loss, remaining in Harold’s room for several hours, clutching his belongings.</a:t>
            </a:r>
          </a:p>
        </p:txBody>
      </p:sp>
      <p:sp>
        <p:nvSpPr>
          <p:cNvPr id="7" name="Freeform 7"/>
          <p:cNvSpPr/>
          <p:nvPr/>
        </p:nvSpPr>
        <p:spPr>
          <a:xfrm>
            <a:off x="588280" y="415928"/>
            <a:ext cx="9530323" cy="9455147"/>
          </a:xfrm>
          <a:custGeom>
            <a:avLst/>
            <a:gdLst/>
            <a:ahLst/>
            <a:cxnLst/>
            <a:rect l="l" t="t" r="r" b="b"/>
            <a:pathLst>
              <a:path w="9530323" h="9455146">
                <a:moveTo>
                  <a:pt x="0" y="0"/>
                </a:moveTo>
                <a:lnTo>
                  <a:pt x="9530323" y="0"/>
                </a:lnTo>
                <a:lnTo>
                  <a:pt x="9530323" y="9455146"/>
                </a:lnTo>
                <a:lnTo>
                  <a:pt x="0" y="9455146"/>
                </a:lnTo>
                <a:lnTo>
                  <a:pt x="0" y="0"/>
                </a:lnTo>
                <a:close/>
              </a:path>
            </a:pathLst>
          </a:custGeom>
          <a:blipFill>
            <a:blip r:embed="rId3">
              <a:extLst>
                <a:ext uri="{96DAC541-7B7A-43D3-8B79-37D633B846F1}">
                  <asvg:svgBlip xmlns:asvg="http://schemas.microsoft.com/office/drawing/2016/SVG/main" r:embed="rId4"/>
                </a:ext>
              </a:extLst>
            </a:blip>
            <a:stretch>
              <a:fillRect t="-397" b="-397"/>
            </a:stretch>
          </a:blipFill>
        </p:spPr>
        <p:txBody>
          <a:bodyPr/>
          <a:lstStyle/>
          <a:p>
            <a:endParaRPr lang="en-GB"/>
          </a:p>
        </p:txBody>
      </p:sp>
      <p:sp>
        <p:nvSpPr>
          <p:cNvPr id="8" name="TextBox 8"/>
          <p:cNvSpPr txBox="1"/>
          <p:nvPr/>
        </p:nvSpPr>
        <p:spPr>
          <a:xfrm>
            <a:off x="10471118" y="1188168"/>
            <a:ext cx="7437879" cy="1025922"/>
          </a:xfrm>
          <a:prstGeom prst="rect">
            <a:avLst/>
          </a:prstGeom>
        </p:spPr>
        <p:txBody>
          <a:bodyPr lIns="0" tIns="0" rIns="0" bIns="0" rtlCol="0" anchor="t">
            <a:spAutoFit/>
          </a:bodyPr>
          <a:lstStyle/>
          <a:p>
            <a:pPr>
              <a:lnSpc>
                <a:spcPts val="8000"/>
              </a:lnSpc>
            </a:pPr>
            <a:r>
              <a:rPr lang="en-US" sz="8000">
                <a:solidFill>
                  <a:srgbClr val="84B2A1"/>
                </a:solidFill>
                <a:latin typeface="Futura"/>
                <a:ea typeface="Futura"/>
                <a:cs typeface="Futura"/>
                <a:sym typeface="Futura"/>
              </a:rPr>
              <a:t>Case study three</a:t>
            </a:r>
          </a:p>
        </p:txBody>
      </p:sp>
      <p:sp>
        <p:nvSpPr>
          <p:cNvPr id="9" name="TextBox 9"/>
          <p:cNvSpPr txBox="1"/>
          <p:nvPr/>
        </p:nvSpPr>
        <p:spPr>
          <a:xfrm>
            <a:off x="1379651" y="1287228"/>
            <a:ext cx="7545575" cy="7100085"/>
          </a:xfrm>
          <a:prstGeom prst="rect">
            <a:avLst/>
          </a:prstGeom>
        </p:spPr>
        <p:txBody>
          <a:bodyPr lIns="0" tIns="0" rIns="0" bIns="0" rtlCol="0" anchor="t">
            <a:spAutoFit/>
          </a:bodyPr>
          <a:lstStyle/>
          <a:p>
            <a:pPr algn="just">
              <a:lnSpc>
                <a:spcPts val="4323"/>
              </a:lnSpc>
            </a:pPr>
            <a:r>
              <a:rPr lang="en-US" sz="3088">
                <a:solidFill>
                  <a:srgbClr val="191919"/>
                </a:solidFill>
                <a:latin typeface="Futura"/>
                <a:ea typeface="Futura"/>
                <a:cs typeface="Futura"/>
                <a:sym typeface="Futura"/>
              </a:rPr>
              <a:t>Margaret and Harold had been married for 55 years. Harold had been a resident in the care home for two years due to his declining health, while Margaret visited him every day, often spending hours by his side. Harold died peacefully in his sleep one night. He was found by night staff in the morning. Care staff phoned Margaret to ask her to visit the care home urgently. Upon hearing the news, she was visibly devastated and struggled to process the loss, remaining in Harold’s room for several hours, clutching his belongings.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5"/>
        </a:solidFill>
        <a:effectLst/>
      </p:bgPr>
    </p:bg>
    <p:spTree>
      <p:nvGrpSpPr>
        <p:cNvPr id="1" name=""/>
        <p:cNvGrpSpPr/>
        <p:nvPr/>
      </p:nvGrpSpPr>
      <p:grpSpPr>
        <a:xfrm>
          <a:off x="0" y="0"/>
          <a:ext cx="0" cy="0"/>
          <a:chOff x="0" y="0"/>
          <a:chExt cx="0" cy="0"/>
        </a:xfrm>
      </p:grpSpPr>
      <p:grpSp>
        <p:nvGrpSpPr>
          <p:cNvPr id="6" name="Group 6"/>
          <p:cNvGrpSpPr/>
          <p:nvPr/>
        </p:nvGrpSpPr>
        <p:grpSpPr>
          <a:xfrm>
            <a:off x="9402579" y="2353124"/>
            <a:ext cx="7281292" cy="7223856"/>
            <a:chOff x="0" y="0"/>
            <a:chExt cx="9708389" cy="9631808"/>
          </a:xfrm>
        </p:grpSpPr>
        <p:sp>
          <p:nvSpPr>
            <p:cNvPr id="7" name="Freeform 7"/>
            <p:cNvSpPr/>
            <p:nvPr/>
          </p:nvSpPr>
          <p:spPr>
            <a:xfrm>
              <a:off x="0" y="0"/>
              <a:ext cx="9708389" cy="9631808"/>
            </a:xfrm>
            <a:custGeom>
              <a:avLst/>
              <a:gdLst/>
              <a:ahLst/>
              <a:cxnLst/>
              <a:rect l="l" t="t" r="r" b="b"/>
              <a:pathLst>
                <a:path w="9708389" h="9631808">
                  <a:moveTo>
                    <a:pt x="0" y="0"/>
                  </a:moveTo>
                  <a:lnTo>
                    <a:pt x="9708389" y="0"/>
                  </a:lnTo>
                  <a:lnTo>
                    <a:pt x="9708389" y="9631808"/>
                  </a:lnTo>
                  <a:lnTo>
                    <a:pt x="0" y="9631808"/>
                  </a:lnTo>
                  <a:lnTo>
                    <a:pt x="0" y="0"/>
                  </a:lnTo>
                  <a:close/>
                </a:path>
              </a:pathLst>
            </a:custGeom>
            <a:blipFill>
              <a:blip r:embed="rId3">
                <a:extLst>
                  <a:ext uri="{96DAC541-7B7A-43D3-8B79-37D633B846F1}">
                    <asvg:svgBlip xmlns:asvg="http://schemas.microsoft.com/office/drawing/2016/SVG/main" r:embed="rId4"/>
                  </a:ext>
                </a:extLst>
              </a:blip>
              <a:stretch>
                <a:fillRect t="-397" b="-397"/>
              </a:stretch>
            </a:blipFill>
          </p:spPr>
          <p:txBody>
            <a:bodyPr/>
            <a:lstStyle/>
            <a:p>
              <a:endParaRPr lang="en-GB"/>
            </a:p>
          </p:txBody>
        </p:sp>
        <p:sp>
          <p:nvSpPr>
            <p:cNvPr id="8" name="TextBox 8"/>
            <p:cNvSpPr txBox="1"/>
            <p:nvPr/>
          </p:nvSpPr>
          <p:spPr>
            <a:xfrm>
              <a:off x="587228" y="429991"/>
              <a:ext cx="8335097" cy="8731536"/>
            </a:xfrm>
            <a:prstGeom prst="rect">
              <a:avLst/>
            </a:prstGeom>
          </p:spPr>
          <p:txBody>
            <a:bodyPr lIns="0" tIns="0" rIns="0" bIns="0" rtlCol="0" anchor="t">
              <a:spAutoFit/>
            </a:bodyPr>
            <a:lstStyle/>
            <a:p>
              <a:pPr algn="just">
                <a:lnSpc>
                  <a:spcPts val="4323"/>
                </a:lnSpc>
              </a:pPr>
              <a:r>
                <a:rPr lang="en-US" sz="3088">
                  <a:solidFill>
                    <a:srgbClr val="191919"/>
                  </a:solidFill>
                  <a:latin typeface="Futura"/>
                  <a:ea typeface="Futura"/>
                  <a:cs typeface="Futura"/>
                  <a:sym typeface="Futura"/>
                </a:rPr>
                <a:t>Emily, a care assistant, had developed a close bond with Mr. Thompson, a resident she had been caring for over the past year. They shared daily conversations, and Emily got to know his family well. Mr. Thompson died one morning, and Emily was the one who found him. She was deeply affected, feeling both grief and guilt, wondering if there was more that she could have done.</a:t>
              </a:r>
            </a:p>
          </p:txBody>
        </p:sp>
      </p:grpSp>
      <p:sp>
        <p:nvSpPr>
          <p:cNvPr id="9" name="TextBox 9"/>
          <p:cNvSpPr txBox="1"/>
          <p:nvPr/>
        </p:nvSpPr>
        <p:spPr>
          <a:xfrm>
            <a:off x="9402579" y="786504"/>
            <a:ext cx="6946956" cy="1025922"/>
          </a:xfrm>
          <a:prstGeom prst="rect">
            <a:avLst/>
          </a:prstGeom>
        </p:spPr>
        <p:txBody>
          <a:bodyPr lIns="0" tIns="0" rIns="0" bIns="0" rtlCol="0" anchor="t">
            <a:spAutoFit/>
          </a:bodyPr>
          <a:lstStyle/>
          <a:p>
            <a:pPr>
              <a:lnSpc>
                <a:spcPts val="8000"/>
              </a:lnSpc>
            </a:pPr>
            <a:r>
              <a:rPr lang="en-US" sz="8000">
                <a:solidFill>
                  <a:srgbClr val="405282"/>
                </a:solidFill>
                <a:latin typeface="Futura"/>
                <a:ea typeface="Futura"/>
                <a:cs typeface="Futura"/>
                <a:sym typeface="Futura"/>
              </a:rPr>
              <a:t>Case study four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0C83BF659CCB4FB66366A04BFD8010" ma:contentTypeVersion="18" ma:contentTypeDescription="Create a new document." ma:contentTypeScope="" ma:versionID="134a34f0c9a3943277de41f97ae82a90">
  <xsd:schema xmlns:xsd="http://www.w3.org/2001/XMLSchema" xmlns:xs="http://www.w3.org/2001/XMLSchema" xmlns:p="http://schemas.microsoft.com/office/2006/metadata/properties" xmlns:ns2="c8b369f5-6b3b-46de-a0da-867adce44a37" xmlns:ns3="5549f3f6-b7db-40ce-a15f-c10d2fdae267" targetNamespace="http://schemas.microsoft.com/office/2006/metadata/properties" ma:root="true" ma:fieldsID="1527f874f4a3e43cb2b8be83a3145248" ns2:_="" ns3:_="">
    <xsd:import namespace="c8b369f5-6b3b-46de-a0da-867adce44a37"/>
    <xsd:import namespace="5549f3f6-b7db-40ce-a15f-c10d2fdae2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369f5-6b3b-46de-a0da-867adce44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c8b369f5-6b3b-46de-a0da-867adce44a37">
      <Terms xmlns="http://schemas.microsoft.com/office/infopath/2007/PartnerControls"/>
    </lcf76f155ced4ddcb4097134ff3c332f>
    <SharedWithUsers xmlns="5549f3f6-b7db-40ce-a15f-c10d2fdae267">
      <UserInfo>
        <DisplayName/>
        <AccountId xsi:nil="true"/>
        <AccountType/>
      </UserInfo>
    </SharedWithUsers>
  </documentManagement>
</p:properties>
</file>

<file path=customXml/itemProps1.xml><?xml version="1.0" encoding="utf-8"?>
<ds:datastoreItem xmlns:ds="http://schemas.openxmlformats.org/officeDocument/2006/customXml" ds:itemID="{C01E7673-B24E-436E-91F6-70062B4EC55C}">
  <ds:schemaRefs>
    <ds:schemaRef ds:uri="http://schemas.microsoft.com/sharepoint/v3/contenttype/forms"/>
  </ds:schemaRefs>
</ds:datastoreItem>
</file>

<file path=customXml/itemProps2.xml><?xml version="1.0" encoding="utf-8"?>
<ds:datastoreItem xmlns:ds="http://schemas.openxmlformats.org/officeDocument/2006/customXml" ds:itemID="{2A5A0F09-8B59-4C60-983A-756E9C79CB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b369f5-6b3b-46de-a0da-867adce44a37"/>
    <ds:schemaRef ds:uri="5549f3f6-b7db-40ce-a15f-c10d2fdae2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AF563E-A99C-4DBF-827E-0EE945A96AF2}">
  <ds:schemaRefs>
    <ds:schemaRef ds:uri="http://schemas.microsoft.com/office/2006/metadata/properties"/>
    <ds:schemaRef ds:uri="http://schemas.microsoft.com/office/infopath/2007/PartnerControls"/>
    <ds:schemaRef ds:uri="5549f3f6-b7db-40ce-a15f-c10d2fdae267"/>
    <ds:schemaRef ds:uri="c8b369f5-6b3b-46de-a0da-867adce44a37"/>
  </ds:schemaRefs>
</ds:datastoreItem>
</file>

<file path=docProps/app.xml><?xml version="1.0" encoding="utf-8"?>
<Properties xmlns="http://schemas.openxmlformats.org/officeDocument/2006/extended-properties" xmlns:vt="http://schemas.openxmlformats.org/officeDocument/2006/docPropsVTypes">
  <TotalTime>28</TotalTime>
  <Words>943</Words>
  <Application>Microsoft Office PowerPoint</Application>
  <PresentationFormat>Custom</PresentationFormat>
  <Paragraphs>84</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TT Interphases</vt:lpstr>
      <vt:lpstr>Canva Sans</vt:lpstr>
      <vt:lpstr>Public Sans Bold</vt:lpstr>
      <vt:lpstr>Futura Bold</vt:lpstr>
      <vt:lpstr>Futura</vt:lpstr>
      <vt:lpstr>Public Sans</vt:lpstr>
      <vt:lpstr>Canva Sans Bold</vt:lpstr>
      <vt:lpstr>TT Interphases Bold</vt:lpstr>
      <vt:lpstr>Gaegu Bold</vt:lpstr>
      <vt:lpstr>Calibri</vt:lpstr>
      <vt:lpstr>Arial</vt:lpstr>
      <vt:lpstr>Poppins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Bereavement presentation</dc:title>
  <cp:lastModifiedBy>Becky McCoo</cp:lastModifiedBy>
  <cp:revision>6</cp:revision>
  <cp:lastPrinted>2024-12-02T13:46:19Z</cp:lastPrinted>
  <dcterms:created xsi:type="dcterms:W3CDTF">2006-08-16T00:00:00Z</dcterms:created>
  <dcterms:modified xsi:type="dcterms:W3CDTF">2024-12-16T11:49:28Z</dcterms:modified>
  <dc:identifier>DAGXNzBc4lE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0x0101009B0C83BF659CCB4FB66366A04BFD8010</vt:lpwstr>
  </property>
  <property fmtid="{D5CDD505-2E9C-101B-9397-08002B2CF9AE}" pid="3" name="Order">
    <vt:lpwstr>26994000.0000000</vt:lpwstr>
  </property>
  <property fmtid="{D5CDD505-2E9C-101B-9397-08002B2CF9AE}" pid="4" name="xd_ProgID">
    <vt:lpwstr/>
  </property>
  <property fmtid="{D5CDD505-2E9C-101B-9397-08002B2CF9AE}" pid="5" name="MediaServiceImageTags">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