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5" r:id="rId5"/>
  </p:sldMasterIdLst>
  <p:notesMasterIdLst>
    <p:notesMasterId r:id="rId39"/>
  </p:notesMasterIdLst>
  <p:sldIdLst>
    <p:sldId id="4489" r:id="rId6"/>
    <p:sldId id="4519" r:id="rId7"/>
    <p:sldId id="4527" r:id="rId8"/>
    <p:sldId id="4525" r:id="rId9"/>
    <p:sldId id="4515" r:id="rId10"/>
    <p:sldId id="4518" r:id="rId11"/>
    <p:sldId id="4522" r:id="rId12"/>
    <p:sldId id="268" r:id="rId13"/>
    <p:sldId id="287" r:id="rId14"/>
    <p:sldId id="284" r:id="rId15"/>
    <p:sldId id="4490" r:id="rId16"/>
    <p:sldId id="4494" r:id="rId17"/>
    <p:sldId id="4509" r:id="rId18"/>
    <p:sldId id="4520" r:id="rId19"/>
    <p:sldId id="4511" r:id="rId20"/>
    <p:sldId id="4514" r:id="rId21"/>
    <p:sldId id="4521" r:id="rId22"/>
    <p:sldId id="4510" r:id="rId23"/>
    <p:sldId id="4512" r:id="rId24"/>
    <p:sldId id="4491" r:id="rId25"/>
    <p:sldId id="286" r:id="rId26"/>
    <p:sldId id="4500" r:id="rId27"/>
    <p:sldId id="272" r:id="rId28"/>
    <p:sldId id="258" r:id="rId29"/>
    <p:sldId id="4496" r:id="rId30"/>
    <p:sldId id="260" r:id="rId31"/>
    <p:sldId id="4499" r:id="rId32"/>
    <p:sldId id="4497" r:id="rId33"/>
    <p:sldId id="4528" r:id="rId34"/>
    <p:sldId id="333" r:id="rId35"/>
    <p:sldId id="4516" r:id="rId36"/>
    <p:sldId id="4523" r:id="rId37"/>
    <p:sldId id="45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2D2"/>
    <a:srgbClr val="538D32"/>
    <a:srgbClr val="A5C6E4"/>
    <a:srgbClr val="DEE5AC"/>
    <a:srgbClr val="B3D6B9"/>
    <a:srgbClr val="FFDD76"/>
    <a:srgbClr val="FFFFFF"/>
    <a:srgbClr val="FAFBDB"/>
    <a:srgbClr val="FFF2CC"/>
    <a:srgbClr val="DDF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7F820-369A-8B8C-C288-95B85CAB9006}" v="3" dt="2024-10-07T16:01:58.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3389" autoAdjust="0"/>
  </p:normalViewPr>
  <p:slideViewPr>
    <p:cSldViewPr snapToGrid="0">
      <p:cViewPr varScale="1">
        <p:scale>
          <a:sx n="47" d="100"/>
          <a:sy n="47" d="100"/>
        </p:scale>
        <p:origin x="1228" y="44"/>
      </p:cViewPr>
      <p:guideLst/>
    </p:cSldViewPr>
  </p:slideViewPr>
  <p:notesTextViewPr>
    <p:cViewPr>
      <p:scale>
        <a:sx n="1" d="1"/>
        <a:sy n="1" d="1"/>
      </p:scale>
      <p:origin x="0" y="0"/>
    </p:cViewPr>
  </p:notesTextViewPr>
  <p:notesViewPr>
    <p:cSldViewPr snapToGrid="0">
      <p:cViewPr varScale="1">
        <p:scale>
          <a:sx n="43" d="100"/>
          <a:sy n="43" d="100"/>
        </p:scale>
        <p:origin x="262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Roberts" userId="S::amanda.roberts@hospicefoundation.ie::5b6744dd-1420-43f4-b687-453d1c8110de" providerId="AD" clId="Web-{9B47F820-369A-8B8C-C288-95B85CAB9006}"/>
    <pc:docChg chg="delSld">
      <pc:chgData name="Amanda Roberts" userId="S::amanda.roberts@hospicefoundation.ie::5b6744dd-1420-43f4-b687-453d1c8110de" providerId="AD" clId="Web-{9B47F820-369A-8B8C-C288-95B85CAB9006}" dt="2024-10-07T16:01:58.411" v="1"/>
      <pc:docMkLst>
        <pc:docMk/>
      </pc:docMkLst>
      <pc:sldChg chg="del">
        <pc:chgData name="Amanda Roberts" userId="S::amanda.roberts@hospicefoundation.ie::5b6744dd-1420-43f4-b687-453d1c8110de" providerId="AD" clId="Web-{9B47F820-369A-8B8C-C288-95B85CAB9006}" dt="2024-10-07T16:01:58.411" v="1"/>
        <pc:sldMkLst>
          <pc:docMk/>
          <pc:sldMk cId="1385147109" sldId="4513"/>
        </pc:sldMkLst>
      </pc:sldChg>
      <pc:sldChg chg="del">
        <pc:chgData name="Amanda Roberts" userId="S::amanda.roberts@hospicefoundation.ie::5b6744dd-1420-43f4-b687-453d1c8110de" providerId="AD" clId="Web-{9B47F820-369A-8B8C-C288-95B85CAB9006}" dt="2024-10-07T16:01:57.739" v="0"/>
        <pc:sldMkLst>
          <pc:docMk/>
          <pc:sldMk cId="2759554459" sldId="4514"/>
        </pc:sldMkLst>
      </pc:sldChg>
    </pc:docChg>
  </pc:docChgLst>
  <pc:docChgLst>
    <pc:chgData clId="Web-{9B47F820-369A-8B8C-C288-95B85CAB9006}"/>
    <pc:docChg chg="delSld">
      <pc:chgData name="" userId="" providerId="" clId="Web-{9B47F820-369A-8B8C-C288-95B85CAB9006}" dt="2024-10-07T16:01:55.286" v="0"/>
      <pc:docMkLst>
        <pc:docMk/>
      </pc:docMkLst>
      <pc:sldChg chg="del">
        <pc:chgData name="" userId="" providerId="" clId="Web-{9B47F820-369A-8B8C-C288-95B85CAB9006}" dt="2024-10-07T16:01:55.286" v="0"/>
        <pc:sldMkLst>
          <pc:docMk/>
          <pc:sldMk cId="823904135" sldId="32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c:style val="2"/>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B05-4B58-9869-1B90FF4F28D1}"/>
              </c:ext>
            </c:extLst>
          </c:dPt>
          <c:dPt>
            <c:idx val="1"/>
            <c:invertIfNegative val="0"/>
            <c:bubble3D val="0"/>
            <c:spPr>
              <a:solidFill>
                <a:srgbClr val="507CB6"/>
              </a:solidFill>
              <a:ln w="0">
                <a:noFill/>
              </a:ln>
            </c:spPr>
            <c:extLst>
              <c:ext xmlns:c16="http://schemas.microsoft.com/office/drawing/2014/chart" uri="{C3380CC4-5D6E-409C-BE32-E72D297353CC}">
                <c16:uniqueId val="{00000003-9B05-4B58-9869-1B90FF4F28D1}"/>
              </c:ext>
            </c:extLst>
          </c:dPt>
          <c:dPt>
            <c:idx val="2"/>
            <c:invertIfNegative val="0"/>
            <c:bubble3D val="0"/>
            <c:spPr>
              <a:solidFill>
                <a:srgbClr val="002060"/>
              </a:solidFill>
              <a:ln w="0">
                <a:noFill/>
              </a:ln>
            </c:spPr>
            <c:extLst>
              <c:ext xmlns:c16="http://schemas.microsoft.com/office/drawing/2014/chart" uri="{C3380CC4-5D6E-409C-BE32-E72D297353CC}">
                <c16:uniqueId val="{00000005-9B05-4B58-9869-1B90FF4F28D1}"/>
              </c:ext>
            </c:extLst>
          </c:dPt>
          <c:dPt>
            <c:idx val="3"/>
            <c:invertIfNegative val="0"/>
            <c:bubble3D val="0"/>
            <c:spPr>
              <a:solidFill>
                <a:schemeClr val="accent2">
                  <a:lumMod val="60000"/>
                  <a:lumOff val="40000"/>
                </a:schemeClr>
              </a:solidFill>
            </c:spPr>
            <c:extLst>
              <c:ext xmlns:c16="http://schemas.microsoft.com/office/drawing/2014/chart" uri="{C3380CC4-5D6E-409C-BE32-E72D297353CC}">
                <c16:uniqueId val="{00000006-C8C2-4083-BC43-FFA8D4D2BD99}"/>
              </c:ext>
            </c:extLst>
          </c:dPt>
          <c:dPt>
            <c:idx val="4"/>
            <c:invertIfNegative val="0"/>
            <c:bubble3D val="0"/>
            <c:spPr>
              <a:solidFill>
                <a:schemeClr val="bg1">
                  <a:lumMod val="75000"/>
                </a:schemeClr>
              </a:solidFill>
            </c:spPr>
            <c:extLst>
              <c:ext xmlns:c16="http://schemas.microsoft.com/office/drawing/2014/chart" uri="{C3380CC4-5D6E-409C-BE32-E72D297353CC}">
                <c16:uniqueId val="{00000007-C8C2-4083-BC43-FFA8D4D2BD99}"/>
              </c:ext>
            </c:extLst>
          </c:dPt>
          <c:dPt>
            <c:idx val="5"/>
            <c:invertIfNegative val="0"/>
            <c:bubble3D val="0"/>
            <c:spPr>
              <a:solidFill>
                <a:srgbClr val="FFC000"/>
              </a:solidFill>
            </c:spPr>
            <c:extLst>
              <c:ext xmlns:c16="http://schemas.microsoft.com/office/drawing/2014/chart" uri="{C3380CC4-5D6E-409C-BE32-E72D297353CC}">
                <c16:uniqueId val="{00000008-C8C2-4083-BC43-FFA8D4D2BD99}"/>
              </c:ext>
            </c:extLst>
          </c:dPt>
          <c:cat>
            <c:strRef>
              <c:f>Sheet1!$A$2:$A$7</c:f>
              <c:strCache>
                <c:ptCount val="6"/>
                <c:pt idx="0">
                  <c:v>Bereavement Volunteer</c:v>
                </c:pt>
                <c:pt idx="1">
                  <c:v>Involved in training or supervising or managing bereavement volunteers</c:v>
                </c:pt>
                <c:pt idx="2">
                  <c:v>Bereavement Service support staff</c:v>
                </c:pt>
                <c:pt idx="3">
                  <c:v>Therapist/ supervise therapist</c:v>
                </c:pt>
                <c:pt idx="4">
                  <c:v>CEO / Board member</c:v>
                </c:pt>
                <c:pt idx="5">
                  <c:v>Other</c:v>
                </c:pt>
              </c:strCache>
            </c:strRef>
          </c:cat>
          <c:val>
            <c:numRef>
              <c:f>Sheet1!$B$2:$B$7</c:f>
              <c:numCache>
                <c:formatCode>General</c:formatCode>
                <c:ptCount val="6"/>
                <c:pt idx="0">
                  <c:v>0.43240000000000001</c:v>
                </c:pt>
                <c:pt idx="1">
                  <c:v>0.18920000000000001</c:v>
                </c:pt>
                <c:pt idx="2">
                  <c:v>0.2162</c:v>
                </c:pt>
                <c:pt idx="3">
                  <c:v>8.1074999999999994E-2</c:v>
                </c:pt>
                <c:pt idx="4">
                  <c:v>5.4050000000000001E-2</c:v>
                </c:pt>
                <c:pt idx="5">
                  <c:v>5.4050000000000001E-2</c:v>
                </c:pt>
              </c:numCache>
            </c:numRef>
          </c:val>
          <c:extLst>
            <c:ext xmlns:c16="http://schemas.microsoft.com/office/drawing/2014/chart" uri="{C3380CC4-5D6E-409C-BE32-E72D297353CC}">
              <c16:uniqueId val="{00000006-9B05-4B58-9869-1B90FF4F28D1}"/>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5EA7-45A9-43BD-8A6C-BC9F5B08B275}" type="datetimeFigureOut">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BF57D-B2FB-4ADE-9BB5-8E768A1E5EEA}" type="slidenum">
              <a:t>‹#›</a:t>
            </a:fld>
            <a:endParaRPr lang="en-US"/>
          </a:p>
        </p:txBody>
      </p:sp>
    </p:spTree>
    <p:extLst>
      <p:ext uri="{BB962C8B-B14F-4D97-AF65-F5344CB8AC3E}">
        <p14:creationId xmlns:p14="http://schemas.microsoft.com/office/powerpoint/2010/main" val="232851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cs typeface="Calibri"/>
            </a:endParaRPr>
          </a:p>
        </p:txBody>
      </p:sp>
      <p:sp>
        <p:nvSpPr>
          <p:cNvPr id="4" name="Slide Number Placeholder 3"/>
          <p:cNvSpPr>
            <a:spLocks noGrp="1"/>
          </p:cNvSpPr>
          <p:nvPr>
            <p:ph type="sldNum" sz="quarter" idx="5"/>
          </p:nvPr>
        </p:nvSpPr>
        <p:spPr/>
        <p:txBody>
          <a:bodyPr/>
          <a:lstStyle/>
          <a:p>
            <a:fld id="{0B3796A2-2A12-F349-A335-39F7C77BCADF}" type="slidenum">
              <a:rPr lang="en-US" smtClean="0"/>
              <a:t>8</a:t>
            </a:fld>
            <a:endParaRPr lang="en-US"/>
          </a:p>
        </p:txBody>
      </p:sp>
    </p:spTree>
    <p:extLst>
      <p:ext uri="{BB962C8B-B14F-4D97-AF65-F5344CB8AC3E}">
        <p14:creationId xmlns:p14="http://schemas.microsoft.com/office/powerpoint/2010/main" val="151318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444444"/>
              </a:solidFill>
              <a:effectLst/>
              <a:highlight>
                <a:srgbClr val="FFFFFF"/>
              </a:highlight>
              <a:latin typeface="pt serif" panose="020F0502020204030204" pitchFamily="18" charset="0"/>
            </a:endParaRPr>
          </a:p>
          <a:p>
            <a:endParaRPr lang="en-IE" i="1" dirty="0"/>
          </a:p>
        </p:txBody>
      </p:sp>
      <p:sp>
        <p:nvSpPr>
          <p:cNvPr id="4" name="Slide Number Placeholder 3"/>
          <p:cNvSpPr>
            <a:spLocks noGrp="1"/>
          </p:cNvSpPr>
          <p:nvPr>
            <p:ph type="sldNum" sz="quarter" idx="5"/>
          </p:nvPr>
        </p:nvSpPr>
        <p:spPr/>
        <p:txBody>
          <a:bodyPr/>
          <a:lstStyle/>
          <a:p>
            <a:fld id="{16DBF57D-B2FB-4ADE-9BB5-8E768A1E5EEA}" type="slidenum">
              <a:rPr lang="en-IE" smtClean="0"/>
              <a:t>24</a:t>
            </a:fld>
            <a:endParaRPr lang="en-IE"/>
          </a:p>
        </p:txBody>
      </p:sp>
    </p:spTree>
    <p:extLst>
      <p:ext uri="{BB962C8B-B14F-4D97-AF65-F5344CB8AC3E}">
        <p14:creationId xmlns:p14="http://schemas.microsoft.com/office/powerpoint/2010/main" val="361244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E" i="1" dirty="0"/>
          </a:p>
        </p:txBody>
      </p:sp>
      <p:sp>
        <p:nvSpPr>
          <p:cNvPr id="4" name="Slide Number Placeholder 3"/>
          <p:cNvSpPr>
            <a:spLocks noGrp="1"/>
          </p:cNvSpPr>
          <p:nvPr>
            <p:ph type="sldNum" sz="quarter" idx="5"/>
          </p:nvPr>
        </p:nvSpPr>
        <p:spPr/>
        <p:txBody>
          <a:bodyPr/>
          <a:lstStyle/>
          <a:p>
            <a:fld id="{16DBF57D-B2FB-4ADE-9BB5-8E768A1E5EEA}" type="slidenum">
              <a:rPr lang="en-IE" smtClean="0"/>
              <a:t>25</a:t>
            </a:fld>
            <a:endParaRPr lang="en-IE"/>
          </a:p>
        </p:txBody>
      </p:sp>
    </p:spTree>
    <p:extLst>
      <p:ext uri="{BB962C8B-B14F-4D97-AF65-F5344CB8AC3E}">
        <p14:creationId xmlns:p14="http://schemas.microsoft.com/office/powerpoint/2010/main" val="391887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26</a:t>
            </a:fld>
            <a:endParaRPr lang="en-IE"/>
          </a:p>
        </p:txBody>
      </p:sp>
    </p:spTree>
    <p:extLst>
      <p:ext uri="{BB962C8B-B14F-4D97-AF65-F5344CB8AC3E}">
        <p14:creationId xmlns:p14="http://schemas.microsoft.com/office/powerpoint/2010/main" val="347244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27</a:t>
            </a:fld>
            <a:endParaRPr lang="en-IE"/>
          </a:p>
        </p:txBody>
      </p:sp>
    </p:spTree>
    <p:extLst>
      <p:ext uri="{BB962C8B-B14F-4D97-AF65-F5344CB8AC3E}">
        <p14:creationId xmlns:p14="http://schemas.microsoft.com/office/powerpoint/2010/main" val="142175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28</a:t>
            </a:fld>
            <a:endParaRPr lang="en-IE"/>
          </a:p>
        </p:txBody>
      </p:sp>
    </p:spTree>
    <p:extLst>
      <p:ext uri="{BB962C8B-B14F-4D97-AF65-F5344CB8AC3E}">
        <p14:creationId xmlns:p14="http://schemas.microsoft.com/office/powerpoint/2010/main" val="325508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1" dirty="0"/>
          </a:p>
        </p:txBody>
      </p:sp>
      <p:sp>
        <p:nvSpPr>
          <p:cNvPr id="4" name="Slide Number Placeholder 3"/>
          <p:cNvSpPr>
            <a:spLocks noGrp="1"/>
          </p:cNvSpPr>
          <p:nvPr>
            <p:ph type="sldNum" sz="quarter" idx="5"/>
          </p:nvPr>
        </p:nvSpPr>
        <p:spPr/>
        <p:txBody>
          <a:bodyPr/>
          <a:lstStyle/>
          <a:p>
            <a:fld id="{16DBF57D-B2FB-4ADE-9BB5-8E768A1E5EEA}" type="slidenum">
              <a:rPr lang="en-IE" smtClean="0"/>
              <a:t>30</a:t>
            </a:fld>
            <a:endParaRPr lang="en-IE"/>
          </a:p>
        </p:txBody>
      </p:sp>
    </p:spTree>
    <p:extLst>
      <p:ext uri="{BB962C8B-B14F-4D97-AF65-F5344CB8AC3E}">
        <p14:creationId xmlns:p14="http://schemas.microsoft.com/office/powerpoint/2010/main" val="95262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31</a:t>
            </a:fld>
            <a:endParaRPr lang="en-IE"/>
          </a:p>
        </p:txBody>
      </p:sp>
    </p:spTree>
    <p:extLst>
      <p:ext uri="{BB962C8B-B14F-4D97-AF65-F5344CB8AC3E}">
        <p14:creationId xmlns:p14="http://schemas.microsoft.com/office/powerpoint/2010/main" val="1778362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33</a:t>
            </a:fld>
            <a:endParaRPr lang="en-IE"/>
          </a:p>
        </p:txBody>
      </p:sp>
    </p:spTree>
    <p:extLst>
      <p:ext uri="{BB962C8B-B14F-4D97-AF65-F5344CB8AC3E}">
        <p14:creationId xmlns:p14="http://schemas.microsoft.com/office/powerpoint/2010/main" val="286735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9</a:t>
            </a:fld>
            <a:endParaRPr lang="en-IE"/>
          </a:p>
        </p:txBody>
      </p:sp>
    </p:spTree>
    <p:extLst>
      <p:ext uri="{BB962C8B-B14F-4D97-AF65-F5344CB8AC3E}">
        <p14:creationId xmlns:p14="http://schemas.microsoft.com/office/powerpoint/2010/main" val="216028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10</a:t>
            </a:fld>
            <a:endParaRPr lang="en-IE"/>
          </a:p>
        </p:txBody>
      </p:sp>
    </p:spTree>
    <p:extLst>
      <p:ext uri="{BB962C8B-B14F-4D97-AF65-F5344CB8AC3E}">
        <p14:creationId xmlns:p14="http://schemas.microsoft.com/office/powerpoint/2010/main" val="31951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16DBF57D-B2FB-4ADE-9BB5-8E768A1E5EEA}" type="slidenum">
              <a:rPr lang="en-IE" smtClean="0"/>
              <a:t>11</a:t>
            </a:fld>
            <a:endParaRPr lang="en-IE"/>
          </a:p>
        </p:txBody>
      </p:sp>
    </p:spTree>
    <p:extLst>
      <p:ext uri="{BB962C8B-B14F-4D97-AF65-F5344CB8AC3E}">
        <p14:creationId xmlns:p14="http://schemas.microsoft.com/office/powerpoint/2010/main" val="257165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DBF57D-B2FB-4ADE-9BB5-8E768A1E5EEA}" type="slidenum">
              <a:rPr lang="en-US"/>
              <a:t>12</a:t>
            </a:fld>
            <a:endParaRPr lang="en-US"/>
          </a:p>
        </p:txBody>
      </p:sp>
    </p:spTree>
    <p:extLst>
      <p:ext uri="{BB962C8B-B14F-4D97-AF65-F5344CB8AC3E}">
        <p14:creationId xmlns:p14="http://schemas.microsoft.com/office/powerpoint/2010/main" val="268038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16</a:t>
            </a:fld>
            <a:endParaRPr lang="en-IE"/>
          </a:p>
        </p:txBody>
      </p:sp>
    </p:spTree>
    <p:extLst>
      <p:ext uri="{BB962C8B-B14F-4D97-AF65-F5344CB8AC3E}">
        <p14:creationId xmlns:p14="http://schemas.microsoft.com/office/powerpoint/2010/main" val="428157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17</a:t>
            </a:fld>
            <a:endParaRPr lang="en-IE"/>
          </a:p>
        </p:txBody>
      </p:sp>
    </p:spTree>
    <p:extLst>
      <p:ext uri="{BB962C8B-B14F-4D97-AF65-F5344CB8AC3E}">
        <p14:creationId xmlns:p14="http://schemas.microsoft.com/office/powerpoint/2010/main" val="391828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7030A0"/>
              </a:solidFill>
              <a:ea typeface="Calibri"/>
              <a:cs typeface="Calibri"/>
            </a:endParaRPr>
          </a:p>
        </p:txBody>
      </p:sp>
      <p:sp>
        <p:nvSpPr>
          <p:cNvPr id="4" name="Slide Number Placeholder 3"/>
          <p:cNvSpPr>
            <a:spLocks noGrp="1"/>
          </p:cNvSpPr>
          <p:nvPr>
            <p:ph type="sldNum" sz="quarter" idx="5"/>
          </p:nvPr>
        </p:nvSpPr>
        <p:spPr/>
        <p:txBody>
          <a:bodyPr/>
          <a:lstStyle/>
          <a:p>
            <a:fld id="{16DBF57D-B2FB-4ADE-9BB5-8E768A1E5EEA}" type="slidenum">
              <a:rPr lang="en-IE" smtClean="0"/>
              <a:t>20</a:t>
            </a:fld>
            <a:endParaRPr lang="en-IE"/>
          </a:p>
        </p:txBody>
      </p:sp>
    </p:spTree>
    <p:extLst>
      <p:ext uri="{BB962C8B-B14F-4D97-AF65-F5344CB8AC3E}">
        <p14:creationId xmlns:p14="http://schemas.microsoft.com/office/powerpoint/2010/main" val="381731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6DBF57D-B2FB-4ADE-9BB5-8E768A1E5EEA}" type="slidenum">
              <a:rPr lang="en-IE" smtClean="0"/>
              <a:t>23</a:t>
            </a:fld>
            <a:endParaRPr lang="en-IE"/>
          </a:p>
        </p:txBody>
      </p:sp>
    </p:spTree>
    <p:extLst>
      <p:ext uri="{BB962C8B-B14F-4D97-AF65-F5344CB8AC3E}">
        <p14:creationId xmlns:p14="http://schemas.microsoft.com/office/powerpoint/2010/main" val="48978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Image / Text  copy">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xfrm>
            <a:off x="11682756" y="6426067"/>
            <a:ext cx="217171" cy="203201"/>
          </a:xfrm>
          <a:prstGeom prst="rect">
            <a:avLst/>
          </a:prstGeom>
        </p:spPr>
        <p:txBody>
          <a:bodyPr/>
          <a:lstStyle/>
          <a:p>
            <a:fld id="{86CB4B4D-7CA3-9044-876B-883B54F8677D}" type="slidenum">
              <a:t>‹#›</a:t>
            </a:fld>
            <a:endParaRPr/>
          </a:p>
        </p:txBody>
      </p:sp>
      <p:pic>
        <p:nvPicPr>
          <p:cNvPr id="2" name="ecne_logo_green.png" descr="ecne_logo_green.png">
            <a:extLst>
              <a:ext uri="{FF2B5EF4-FFF2-40B4-BE49-F238E27FC236}">
                <a16:creationId xmlns:a16="http://schemas.microsoft.com/office/drawing/2014/main" id="{FB82C20A-2EEF-05C7-FC37-0E4AE237CED9}"/>
              </a:ext>
            </a:extLst>
          </p:cNvPr>
          <p:cNvPicPr>
            <a:picLocks noChangeAspect="1"/>
          </p:cNvPicPr>
          <p:nvPr userDrawn="1"/>
        </p:nvPicPr>
        <p:blipFill>
          <a:blip r:embed="rId2"/>
          <a:srcRect/>
          <a:stretch>
            <a:fillRect/>
          </a:stretch>
        </p:blipFill>
        <p:spPr>
          <a:xfrm>
            <a:off x="281018" y="6294115"/>
            <a:ext cx="1485774" cy="284589"/>
          </a:xfrm>
          <a:prstGeom prst="rect">
            <a:avLst/>
          </a:prstGeom>
          <a:ln w="12700">
            <a:miter lim="400000"/>
          </a:ln>
        </p:spPr>
      </p:pic>
    </p:spTree>
    <p:extLst>
      <p:ext uri="{BB962C8B-B14F-4D97-AF65-F5344CB8AC3E}">
        <p14:creationId xmlns:p14="http://schemas.microsoft.com/office/powerpoint/2010/main" val="224806612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Tree>
    <p:extLst>
      <p:ext uri="{BB962C8B-B14F-4D97-AF65-F5344CB8AC3E}">
        <p14:creationId xmlns:p14="http://schemas.microsoft.com/office/powerpoint/2010/main" val="92459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CD611E9B-6CA0-E347-BE04-62F77204E752}"/>
              </a:ext>
            </a:extLst>
          </p:cNvPr>
          <p:cNvSpPr>
            <a:spLocks noGrp="1"/>
          </p:cNvSpPr>
          <p:nvPr>
            <p:ph type="ctrTitle"/>
          </p:nvPr>
        </p:nvSpPr>
        <p:spPr>
          <a:xfrm>
            <a:off x="1524795" y="2496413"/>
            <a:ext cx="9144000" cy="1088137"/>
          </a:xfrm>
        </p:spPr>
        <p:txBody>
          <a:bodyPr anchor="b">
            <a:normAutofit/>
          </a:bodyPr>
          <a:lstStyle>
            <a:lvl1pPr algn="ctr">
              <a:defRPr sz="6000">
                <a:solidFill>
                  <a:schemeClr val="accent1">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5C060BA-2F22-0C4D-83D6-4BE60251C7EF}"/>
              </a:ext>
            </a:extLst>
          </p:cNvPr>
          <p:cNvSpPr>
            <a:spLocks noGrp="1"/>
          </p:cNvSpPr>
          <p:nvPr>
            <p:ph type="subTitle" idx="1"/>
          </p:nvPr>
        </p:nvSpPr>
        <p:spPr>
          <a:xfrm>
            <a:off x="1524795" y="3817518"/>
            <a:ext cx="9144000" cy="521411"/>
          </a:xfrm>
        </p:spPr>
        <p:txBody>
          <a:bodyPr>
            <a:normAutofit/>
          </a:bodyPr>
          <a:lstStyle>
            <a:lvl1pPr marL="0" indent="0" algn="ctr">
              <a:buNone/>
              <a:defRPr sz="3200">
                <a:solidFill>
                  <a:srgbClr val="6063AB"/>
                </a:solidFill>
                <a:latin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781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976E-E53A-7A4A-A4FF-0530E4FC19CD}"/>
              </a:ext>
            </a:extLst>
          </p:cNvPr>
          <p:cNvSpPr>
            <a:spLocks noGrp="1"/>
          </p:cNvSpPr>
          <p:nvPr>
            <p:ph type="title"/>
          </p:nvPr>
        </p:nvSpPr>
        <p:spPr>
          <a:xfrm>
            <a:off x="838200" y="1575900"/>
            <a:ext cx="10515600" cy="1026843"/>
          </a:xfrm>
        </p:spPr>
        <p:txBody>
          <a:bodyPr/>
          <a:lstStyle>
            <a:lvl1pPr>
              <a:defRPr>
                <a:solidFill>
                  <a:schemeClr val="accent1">
                    <a:lumMod val="50000"/>
                  </a:schemeClr>
                </a:solidFill>
                <a:latin typeface="Century Gothic" panose="020B0502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3FEFD7-E8BA-4044-872C-67D5FC32D26A}"/>
              </a:ext>
            </a:extLst>
          </p:cNvPr>
          <p:cNvSpPr>
            <a:spLocks noGrp="1"/>
          </p:cNvSpPr>
          <p:nvPr>
            <p:ph idx="1"/>
          </p:nvPr>
        </p:nvSpPr>
        <p:spPr>
          <a:xfrm>
            <a:off x="838200" y="2661561"/>
            <a:ext cx="10515600" cy="3926754"/>
          </a:xfrm>
        </p:spPr>
        <p:txBody>
          <a:bodyPr/>
          <a:lstStyle>
            <a:lvl1pPr>
              <a:defRPr>
                <a:solidFill>
                  <a:srgbClr val="002060"/>
                </a:solidFill>
                <a:latin typeface="Century Gothic" panose="020B0502020202020204" pitchFamily="34" charset="0"/>
              </a:defRPr>
            </a:lvl1pPr>
            <a:lvl2pPr>
              <a:defRPr>
                <a:solidFill>
                  <a:srgbClr val="6063AB"/>
                </a:solidFill>
                <a:latin typeface="Garamond" panose="02020404030301010803" pitchFamily="18" charset="0"/>
              </a:defRPr>
            </a:lvl2pPr>
            <a:lvl3pPr>
              <a:defRPr>
                <a:solidFill>
                  <a:srgbClr val="D15C14"/>
                </a:solidFill>
                <a:latin typeface="Garamond" panose="02020404030301010803" pitchFamily="18" charset="0"/>
              </a:defRPr>
            </a:lvl3pPr>
            <a:lvl4pPr>
              <a:defRPr>
                <a:solidFill>
                  <a:srgbClr val="EB4D52"/>
                </a:solidFill>
                <a:latin typeface="Garamond" panose="02020404030301010803" pitchFamily="18" charset="0"/>
              </a:defRPr>
            </a:lvl4pPr>
            <a:lvl5pPr>
              <a:defRPr>
                <a:solidFill>
                  <a:srgbClr val="000F0C"/>
                </a:solidFill>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83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B5F0-46EC-F847-A6A4-E97492BC5C7B}"/>
              </a:ext>
            </a:extLst>
          </p:cNvPr>
          <p:cNvSpPr>
            <a:spLocks noGrp="1"/>
          </p:cNvSpPr>
          <p:nvPr>
            <p:ph type="title"/>
          </p:nvPr>
        </p:nvSpPr>
        <p:spPr>
          <a:xfrm>
            <a:off x="839788" y="1760427"/>
            <a:ext cx="3932237" cy="96938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7B87C91-BDA5-5D45-8A88-10196B1E515C}"/>
              </a:ext>
            </a:extLst>
          </p:cNvPr>
          <p:cNvSpPr>
            <a:spLocks noGrp="1"/>
          </p:cNvSpPr>
          <p:nvPr>
            <p:ph type="pic" idx="1"/>
          </p:nvPr>
        </p:nvSpPr>
        <p:spPr>
          <a:xfrm>
            <a:off x="5183188" y="173691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E8D29F4-B187-A544-B064-99A7AC0DC6A9}"/>
              </a:ext>
            </a:extLst>
          </p:cNvPr>
          <p:cNvSpPr>
            <a:spLocks noGrp="1"/>
          </p:cNvSpPr>
          <p:nvPr>
            <p:ph type="body" sz="half" idx="2"/>
          </p:nvPr>
        </p:nvSpPr>
        <p:spPr>
          <a:xfrm>
            <a:off x="836612" y="2798955"/>
            <a:ext cx="3932237" cy="3811588"/>
          </a:xfrm>
        </p:spPr>
        <p:txBody>
          <a:bodyPr>
            <a:normAutofit/>
          </a:bodyPr>
          <a:lstStyle>
            <a:lvl1pPr marL="0" indent="0">
              <a:buNone/>
              <a:defRPr sz="2000">
                <a:latin typeface="Garamond" panose="02020404030301010803"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527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633B-FED9-4045-AEB5-B137B132642D}"/>
              </a:ext>
            </a:extLst>
          </p:cNvPr>
          <p:cNvSpPr>
            <a:spLocks noGrp="1"/>
          </p:cNvSpPr>
          <p:nvPr>
            <p:ph type="title"/>
          </p:nvPr>
        </p:nvSpPr>
        <p:spPr>
          <a:xfrm>
            <a:off x="838205" y="1685921"/>
            <a:ext cx="10515600" cy="850487"/>
          </a:xfr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2978A-47EB-D348-A4DD-3154831E2A10}"/>
              </a:ext>
            </a:extLst>
          </p:cNvPr>
          <p:cNvSpPr>
            <a:spLocks noGrp="1"/>
          </p:cNvSpPr>
          <p:nvPr>
            <p:ph sz="half" idx="1"/>
          </p:nvPr>
        </p:nvSpPr>
        <p:spPr>
          <a:xfrm>
            <a:off x="838197" y="2611225"/>
            <a:ext cx="5181600" cy="398904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2D4FE0-0C90-8945-9B63-3D70FFA5C02C}"/>
              </a:ext>
            </a:extLst>
          </p:cNvPr>
          <p:cNvSpPr>
            <a:spLocks noGrp="1"/>
          </p:cNvSpPr>
          <p:nvPr>
            <p:ph sz="half" idx="2"/>
          </p:nvPr>
        </p:nvSpPr>
        <p:spPr>
          <a:xfrm>
            <a:off x="6172205" y="2611225"/>
            <a:ext cx="5181600" cy="399221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3353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8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D92B-6720-6345-B98F-9952E6DCA334}"/>
              </a:ext>
            </a:extLst>
          </p:cNvPr>
          <p:cNvSpPr>
            <a:spLocks noGrp="1"/>
          </p:cNvSpPr>
          <p:nvPr>
            <p:ph type="title"/>
          </p:nvPr>
        </p:nvSpPr>
        <p:spPr>
          <a:xfrm>
            <a:off x="838200" y="1757397"/>
            <a:ext cx="10515600" cy="4784805"/>
          </a:xfrm>
        </p:spPr>
        <p:txBody>
          <a:bodyPr anchor="t"/>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76060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588"/>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EDEDF8F-50AD-624F-A159-F90F679F662A}"/>
              </a:ext>
            </a:extLst>
          </p:cNvPr>
          <p:cNvSpPr>
            <a:spLocks noGrp="1"/>
          </p:cNvSpPr>
          <p:nvPr>
            <p:ph type="title" hasCustomPrompt="1"/>
          </p:nvPr>
        </p:nvSpPr>
        <p:spPr>
          <a:xfrm>
            <a:off x="731109" y="2325734"/>
            <a:ext cx="10515600" cy="1325563"/>
          </a:xfrm>
        </p:spPr>
        <p:txBody>
          <a:bodyPr/>
          <a:lstStyle>
            <a:lvl1pPr>
              <a:defRPr baseline="0">
                <a:solidFill>
                  <a:srgbClr val="F2E3C9"/>
                </a:solidFill>
                <a:latin typeface="Century Gothic" panose="020B0502020202020204" pitchFamily="34" charset="0"/>
              </a:defRPr>
            </a:lvl1pPr>
          </a:lstStyle>
          <a:p>
            <a:r>
              <a:rPr lang="en-GB" dirty="0"/>
              <a:t>This is a section header slide</a:t>
            </a:r>
            <a:endParaRPr lang="en-US" dirty="0"/>
          </a:p>
        </p:txBody>
      </p:sp>
      <p:pic>
        <p:nvPicPr>
          <p:cNvPr id="5" name="Picture 4">
            <a:extLst>
              <a:ext uri="{FF2B5EF4-FFF2-40B4-BE49-F238E27FC236}">
                <a16:creationId xmlns:a16="http://schemas.microsoft.com/office/drawing/2014/main" id="{DEC09A92-8FF5-46D0-BE40-D2C149FFD0DD}"/>
              </a:ext>
            </a:extLst>
          </p:cNvPr>
          <p:cNvPicPr>
            <a:picLocks noChangeAspect="1"/>
          </p:cNvPicPr>
          <p:nvPr userDrawn="1"/>
        </p:nvPicPr>
        <p:blipFill>
          <a:blip r:embed="rId3"/>
          <a:stretch>
            <a:fillRect/>
          </a:stretch>
        </p:blipFill>
        <p:spPr>
          <a:xfrm>
            <a:off x="346973" y="363600"/>
            <a:ext cx="2833838" cy="1152000"/>
          </a:xfrm>
          <a:prstGeom prst="rect">
            <a:avLst/>
          </a:prstGeom>
        </p:spPr>
      </p:pic>
    </p:spTree>
    <p:extLst>
      <p:ext uri="{BB962C8B-B14F-4D97-AF65-F5344CB8AC3E}">
        <p14:creationId xmlns:p14="http://schemas.microsoft.com/office/powerpoint/2010/main" val="134116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05B3432-237B-7848-B9F3-8BC87E689B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DEDF8F-50AD-624F-A159-F90F679F662A}"/>
              </a:ext>
            </a:extLst>
          </p:cNvPr>
          <p:cNvSpPr>
            <a:spLocks noGrp="1"/>
          </p:cNvSpPr>
          <p:nvPr>
            <p:ph type="title" hasCustomPrompt="1"/>
          </p:nvPr>
        </p:nvSpPr>
        <p:spPr>
          <a:xfrm>
            <a:off x="731109" y="2605820"/>
            <a:ext cx="5439032" cy="1325563"/>
          </a:xfrm>
        </p:spPr>
        <p:txBody>
          <a:bodyPr/>
          <a:lstStyle>
            <a:lvl1pPr>
              <a:defRPr>
                <a:solidFill>
                  <a:srgbClr val="14592E"/>
                </a:solidFill>
                <a:latin typeface="Century Gothic" panose="020B0502020202020204" pitchFamily="34" charset="0"/>
              </a:defRPr>
            </a:lvl1pPr>
          </a:lstStyle>
          <a:p>
            <a:r>
              <a:rPr lang="en-GB" dirty="0"/>
              <a:t>This is a section header slide</a:t>
            </a:r>
            <a:endParaRPr lang="en-US" dirty="0"/>
          </a:p>
        </p:txBody>
      </p:sp>
      <p:pic>
        <p:nvPicPr>
          <p:cNvPr id="6" name="Picture 5">
            <a:extLst>
              <a:ext uri="{FF2B5EF4-FFF2-40B4-BE49-F238E27FC236}">
                <a16:creationId xmlns:a16="http://schemas.microsoft.com/office/drawing/2014/main" id="{42BD6738-8F5B-42B9-8440-FFBC13D0FF8B}"/>
              </a:ext>
            </a:extLst>
          </p:cNvPr>
          <p:cNvPicPr>
            <a:picLocks noChangeAspect="1"/>
          </p:cNvPicPr>
          <p:nvPr userDrawn="1"/>
        </p:nvPicPr>
        <p:blipFill>
          <a:blip r:embed="rId3"/>
          <a:stretch>
            <a:fillRect/>
          </a:stretch>
        </p:blipFill>
        <p:spPr>
          <a:xfrm>
            <a:off x="345600" y="363600"/>
            <a:ext cx="2833840" cy="1152000"/>
          </a:xfrm>
          <a:prstGeom prst="rect">
            <a:avLst/>
          </a:prstGeom>
        </p:spPr>
      </p:pic>
    </p:spTree>
    <p:extLst>
      <p:ext uri="{BB962C8B-B14F-4D97-AF65-F5344CB8AC3E}">
        <p14:creationId xmlns:p14="http://schemas.microsoft.com/office/powerpoint/2010/main" val="2019672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CBB0C42-C53C-E449-96CF-0FD433DAE1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DEDF8F-50AD-624F-A159-F90F679F662A}"/>
              </a:ext>
            </a:extLst>
          </p:cNvPr>
          <p:cNvSpPr>
            <a:spLocks noGrp="1"/>
          </p:cNvSpPr>
          <p:nvPr>
            <p:ph type="title" hasCustomPrompt="1"/>
          </p:nvPr>
        </p:nvSpPr>
        <p:spPr>
          <a:xfrm>
            <a:off x="838200" y="3865944"/>
            <a:ext cx="10515600" cy="934140"/>
          </a:xfrm>
        </p:spPr>
        <p:txBody>
          <a:bodyPr>
            <a:normAutofit/>
          </a:bodyPr>
          <a:lstStyle>
            <a:lvl1pPr>
              <a:defRPr sz="4800">
                <a:solidFill>
                  <a:srgbClr val="002060"/>
                </a:solidFill>
                <a:latin typeface="Century Gothic" panose="020B0502020202020204" pitchFamily="34" charset="0"/>
              </a:defRPr>
            </a:lvl1pPr>
          </a:lstStyle>
          <a:p>
            <a:r>
              <a:rPr lang="en-GB" dirty="0"/>
              <a:t>This is a section header slide</a:t>
            </a:r>
            <a:endParaRPr lang="en-US" dirty="0"/>
          </a:p>
        </p:txBody>
      </p:sp>
      <p:pic>
        <p:nvPicPr>
          <p:cNvPr id="5" name="Picture 4">
            <a:extLst>
              <a:ext uri="{FF2B5EF4-FFF2-40B4-BE49-F238E27FC236}">
                <a16:creationId xmlns:a16="http://schemas.microsoft.com/office/drawing/2014/main" id="{437202F8-B181-4EAF-B33C-9C4D4B143168}"/>
              </a:ext>
            </a:extLst>
          </p:cNvPr>
          <p:cNvPicPr>
            <a:picLocks noChangeAspect="1"/>
          </p:cNvPicPr>
          <p:nvPr userDrawn="1"/>
        </p:nvPicPr>
        <p:blipFill>
          <a:blip r:embed="rId3"/>
          <a:stretch>
            <a:fillRect/>
          </a:stretch>
        </p:blipFill>
        <p:spPr>
          <a:xfrm>
            <a:off x="345600" y="363600"/>
            <a:ext cx="2833840" cy="1152000"/>
          </a:xfrm>
          <a:prstGeom prst="rect">
            <a:avLst/>
          </a:prstGeom>
        </p:spPr>
      </p:pic>
    </p:spTree>
    <p:extLst>
      <p:ext uri="{BB962C8B-B14F-4D97-AF65-F5344CB8AC3E}">
        <p14:creationId xmlns:p14="http://schemas.microsoft.com/office/powerpoint/2010/main" val="2555418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AD01C0B-BFCC-2749-820D-19556DF5BA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DEDF8F-50AD-624F-A159-F90F679F662A}"/>
              </a:ext>
            </a:extLst>
          </p:cNvPr>
          <p:cNvSpPr>
            <a:spLocks noGrp="1"/>
          </p:cNvSpPr>
          <p:nvPr>
            <p:ph type="title" hasCustomPrompt="1"/>
          </p:nvPr>
        </p:nvSpPr>
        <p:spPr>
          <a:xfrm>
            <a:off x="731109" y="3155294"/>
            <a:ext cx="5854886" cy="1389739"/>
          </a:xfrm>
        </p:spPr>
        <p:txBody>
          <a:bodyPr/>
          <a:lstStyle>
            <a:lvl1pPr>
              <a:defRPr>
                <a:solidFill>
                  <a:srgbClr val="F2E3C9"/>
                </a:solidFill>
                <a:latin typeface="Century Gothic" panose="020B0502020202020204" pitchFamily="34" charset="0"/>
              </a:defRPr>
            </a:lvl1pPr>
          </a:lstStyle>
          <a:p>
            <a:r>
              <a:rPr lang="en-US" dirty="0"/>
              <a:t>This is your final side</a:t>
            </a:r>
            <a:br>
              <a:rPr lang="en-US" dirty="0"/>
            </a:br>
            <a:r>
              <a:rPr lang="en-US" dirty="0"/>
              <a:t>Edit as you wish.</a:t>
            </a:r>
          </a:p>
        </p:txBody>
      </p:sp>
      <p:sp>
        <p:nvSpPr>
          <p:cNvPr id="4" name="TextBox 3">
            <a:extLst>
              <a:ext uri="{FF2B5EF4-FFF2-40B4-BE49-F238E27FC236}">
                <a16:creationId xmlns:a16="http://schemas.microsoft.com/office/drawing/2014/main" id="{C2A41F93-1AD0-4148-B1B3-701C15E773E4}"/>
              </a:ext>
            </a:extLst>
          </p:cNvPr>
          <p:cNvSpPr txBox="1"/>
          <p:nvPr userDrawn="1"/>
        </p:nvSpPr>
        <p:spPr>
          <a:xfrm>
            <a:off x="10588752" y="5322726"/>
            <a:ext cx="2770632" cy="246221"/>
          </a:xfrm>
          <a:prstGeom prst="rect">
            <a:avLst/>
          </a:prstGeom>
          <a:noFill/>
        </p:spPr>
        <p:txBody>
          <a:bodyPr wrap="square" rtlCol="0">
            <a:spAutoFit/>
          </a:bodyPr>
          <a:lstStyle/>
          <a:p>
            <a:r>
              <a:rPr lang="en-IE" sz="1000" dirty="0">
                <a:solidFill>
                  <a:srgbClr val="002060"/>
                </a:solidFill>
              </a:rPr>
              <a:t>Registered Charity 20013554</a:t>
            </a:r>
          </a:p>
        </p:txBody>
      </p:sp>
      <p:sp>
        <p:nvSpPr>
          <p:cNvPr id="8" name="TextBox 7">
            <a:extLst>
              <a:ext uri="{FF2B5EF4-FFF2-40B4-BE49-F238E27FC236}">
                <a16:creationId xmlns:a16="http://schemas.microsoft.com/office/drawing/2014/main" id="{6EC4EA00-EF45-4165-84B2-78714B09E880}"/>
              </a:ext>
            </a:extLst>
          </p:cNvPr>
          <p:cNvSpPr txBox="1"/>
          <p:nvPr userDrawn="1"/>
        </p:nvSpPr>
        <p:spPr>
          <a:xfrm>
            <a:off x="6778019" y="3986784"/>
            <a:ext cx="3344389" cy="461665"/>
          </a:xfrm>
          <a:prstGeom prst="rect">
            <a:avLst/>
          </a:prstGeom>
          <a:noFill/>
        </p:spPr>
        <p:txBody>
          <a:bodyPr wrap="square" rtlCol="0">
            <a:spAutoFit/>
          </a:bodyPr>
          <a:lstStyle/>
          <a:p>
            <a:pPr algn="ctr"/>
            <a:r>
              <a:rPr lang="en-IE" sz="2400" dirty="0">
                <a:solidFill>
                  <a:schemeClr val="bg1"/>
                </a:solidFill>
              </a:rPr>
              <a:t>www.hospicefoundation</a:t>
            </a:r>
            <a:r>
              <a:rPr lang="en-IE" sz="2000" dirty="0">
                <a:solidFill>
                  <a:schemeClr val="bg1"/>
                </a:solidFill>
              </a:rPr>
              <a:t>.ie </a:t>
            </a:r>
          </a:p>
        </p:txBody>
      </p:sp>
      <p:pic>
        <p:nvPicPr>
          <p:cNvPr id="7" name="Picture 6">
            <a:extLst>
              <a:ext uri="{FF2B5EF4-FFF2-40B4-BE49-F238E27FC236}">
                <a16:creationId xmlns:a16="http://schemas.microsoft.com/office/drawing/2014/main" id="{AA3B60B3-BE99-4142-BDA4-99EC710CC21B}"/>
              </a:ext>
            </a:extLst>
          </p:cNvPr>
          <p:cNvPicPr>
            <a:picLocks noChangeAspect="1"/>
          </p:cNvPicPr>
          <p:nvPr userDrawn="1"/>
        </p:nvPicPr>
        <p:blipFill>
          <a:blip r:embed="rId3"/>
          <a:stretch>
            <a:fillRect/>
          </a:stretch>
        </p:blipFill>
        <p:spPr>
          <a:xfrm>
            <a:off x="345600" y="363600"/>
            <a:ext cx="2833840" cy="1152000"/>
          </a:xfrm>
          <a:prstGeom prst="rect">
            <a:avLst/>
          </a:prstGeom>
        </p:spPr>
      </p:pic>
    </p:spTree>
    <p:extLst>
      <p:ext uri="{BB962C8B-B14F-4D97-AF65-F5344CB8AC3E}">
        <p14:creationId xmlns:p14="http://schemas.microsoft.com/office/powerpoint/2010/main" val="251958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495D-E361-1340-9EEA-6384F56C3EFC}"/>
              </a:ext>
            </a:extLst>
          </p:cNvPr>
          <p:cNvSpPr>
            <a:spLocks noGrp="1"/>
          </p:cNvSpPr>
          <p:nvPr>
            <p:ph type="title"/>
          </p:nvPr>
        </p:nvSpPr>
        <p:spPr>
          <a:xfrm>
            <a:off x="470555" y="1575900"/>
            <a:ext cx="10515600" cy="10268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93F23B-A785-C244-99A7-438009D6DC5B}"/>
              </a:ext>
            </a:extLst>
          </p:cNvPr>
          <p:cNvSpPr>
            <a:spLocks noGrp="1"/>
          </p:cNvSpPr>
          <p:nvPr>
            <p:ph type="body" idx="1"/>
          </p:nvPr>
        </p:nvSpPr>
        <p:spPr>
          <a:xfrm>
            <a:off x="470555" y="2661561"/>
            <a:ext cx="10515600" cy="39267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9A0E017-7E56-42D9-8CC1-FC024CFB2D80}"/>
              </a:ext>
            </a:extLst>
          </p:cNvPr>
          <p:cNvSpPr/>
          <p:nvPr userDrawn="1"/>
        </p:nvSpPr>
        <p:spPr>
          <a:xfrm>
            <a:off x="356552" y="365083"/>
            <a:ext cx="2772000" cy="1152000"/>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1396307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78" r:id="rId4"/>
    <p:sldLayoutId id="2147483680" r:id="rId5"/>
    <p:sldLayoutId id="2147483682" r:id="rId6"/>
    <p:sldLayoutId id="2147483679" r:id="rId7"/>
    <p:sldLayoutId id="2147483662" r:id="rId8"/>
    <p:sldLayoutId id="2147483660" r:id="rId9"/>
    <p:sldLayoutId id="2147483661" r:id="rId10"/>
  </p:sldLayoutIdLst>
  <p:txStyles>
    <p:titleStyle>
      <a:lvl1pPr algn="l" defTabSz="914377" rtl="0" eaLnBrk="1" latinLnBrk="0" hangingPunct="1">
        <a:lnSpc>
          <a:spcPct val="90000"/>
        </a:lnSpc>
        <a:spcBef>
          <a:spcPct val="0"/>
        </a:spcBef>
        <a:buNone/>
        <a:defRPr sz="4400" b="1" kern="1200">
          <a:solidFill>
            <a:schemeClr val="accent1">
              <a:lumMod val="50000"/>
            </a:schemeClr>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EB4D52"/>
          </a:solidFill>
          <a:latin typeface="Garamond" panose="020204040303010108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4591DB"/>
          </a:solidFill>
          <a:latin typeface="Garamond" panose="020204040303010108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4592E"/>
          </a:solidFill>
          <a:latin typeface="Garamond" panose="020204040303010108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D15C14"/>
          </a:solidFill>
          <a:latin typeface="Garamond" panose="020204040303010108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png"/><Relationship Id="rId10" Type="http://schemas.openxmlformats.org/officeDocument/2006/relationships/image" Target="../media/image17.jpe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12.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imeo.com/101477210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655CB-D5A4-423B-45F3-593523AD9403}"/>
              </a:ext>
            </a:extLst>
          </p:cNvPr>
          <p:cNvPicPr>
            <a:picLocks noChangeAspect="1"/>
          </p:cNvPicPr>
          <p:nvPr/>
        </p:nvPicPr>
        <p:blipFill>
          <a:blip r:embed="rId2"/>
          <a:stretch>
            <a:fillRect/>
          </a:stretch>
        </p:blipFill>
        <p:spPr>
          <a:xfrm>
            <a:off x="6723887" y="-9734"/>
            <a:ext cx="5468113" cy="2476846"/>
          </a:xfrm>
          <a:prstGeom prst="rect">
            <a:avLst/>
          </a:prstGeom>
        </p:spPr>
      </p:pic>
      <p:sp>
        <p:nvSpPr>
          <p:cNvPr id="6" name="Rectangle 5">
            <a:extLst>
              <a:ext uri="{FF2B5EF4-FFF2-40B4-BE49-F238E27FC236}">
                <a16:creationId xmlns:a16="http://schemas.microsoft.com/office/drawing/2014/main" id="{D9E5AB18-71B3-C319-7E94-5ADD41833AAE}"/>
              </a:ext>
            </a:extLst>
          </p:cNvPr>
          <p:cNvSpPr/>
          <p:nvPr/>
        </p:nvSpPr>
        <p:spPr>
          <a:xfrm>
            <a:off x="-47434" y="3384280"/>
            <a:ext cx="12239433" cy="35129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A6A9846-040A-3E8D-4629-691528FFCA80}"/>
              </a:ext>
            </a:extLst>
          </p:cNvPr>
          <p:cNvSpPr/>
          <p:nvPr/>
        </p:nvSpPr>
        <p:spPr>
          <a:xfrm>
            <a:off x="-47434" y="112422"/>
            <a:ext cx="3334643" cy="4989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Text&#10;&#10;Description automatically generated">
            <a:extLst>
              <a:ext uri="{FF2B5EF4-FFF2-40B4-BE49-F238E27FC236}">
                <a16:creationId xmlns:a16="http://schemas.microsoft.com/office/drawing/2014/main" id="{608DC38E-97EA-0F65-6773-B1C50693744E}"/>
              </a:ext>
            </a:extLst>
          </p:cNvPr>
          <p:cNvPicPr>
            <a:picLocks noChangeAspect="1"/>
          </p:cNvPicPr>
          <p:nvPr/>
        </p:nvPicPr>
        <p:blipFill>
          <a:blip r:embed="rId3"/>
          <a:stretch>
            <a:fillRect/>
          </a:stretch>
        </p:blipFill>
        <p:spPr>
          <a:xfrm>
            <a:off x="348788" y="5757320"/>
            <a:ext cx="1768327" cy="971991"/>
          </a:xfrm>
          <a:prstGeom prst="rect">
            <a:avLst/>
          </a:prstGeom>
        </p:spPr>
      </p:pic>
      <p:pic>
        <p:nvPicPr>
          <p:cNvPr id="9" name="Picture 8" descr="A logo of a harp&#10;&#10;Description automatically generated">
            <a:extLst>
              <a:ext uri="{FF2B5EF4-FFF2-40B4-BE49-F238E27FC236}">
                <a16:creationId xmlns:a16="http://schemas.microsoft.com/office/drawing/2014/main" id="{91D59697-4BAD-9BF7-F813-33C1941FD20F}"/>
              </a:ext>
            </a:extLst>
          </p:cNvPr>
          <p:cNvPicPr>
            <a:picLocks noChangeAspect="1"/>
          </p:cNvPicPr>
          <p:nvPr/>
        </p:nvPicPr>
        <p:blipFill>
          <a:blip r:embed="rId4"/>
          <a:stretch>
            <a:fillRect/>
          </a:stretch>
        </p:blipFill>
        <p:spPr>
          <a:xfrm>
            <a:off x="3436618" y="5925454"/>
            <a:ext cx="4181475" cy="723900"/>
          </a:xfrm>
          <a:prstGeom prst="rect">
            <a:avLst/>
          </a:prstGeom>
        </p:spPr>
      </p:pic>
      <p:pic>
        <p:nvPicPr>
          <p:cNvPr id="10" name="Picture 9" descr="A purple logo with grey text&#10;&#10;Description automatically generated">
            <a:extLst>
              <a:ext uri="{FF2B5EF4-FFF2-40B4-BE49-F238E27FC236}">
                <a16:creationId xmlns:a16="http://schemas.microsoft.com/office/drawing/2014/main" id="{726A33AC-B1E9-7C4E-D45B-560CB627CECD}"/>
              </a:ext>
            </a:extLst>
          </p:cNvPr>
          <p:cNvPicPr>
            <a:picLocks noChangeAspect="1"/>
          </p:cNvPicPr>
          <p:nvPr/>
        </p:nvPicPr>
        <p:blipFill>
          <a:blip r:embed="rId5"/>
          <a:stretch>
            <a:fillRect/>
          </a:stretch>
        </p:blipFill>
        <p:spPr>
          <a:xfrm>
            <a:off x="8794951" y="5900521"/>
            <a:ext cx="3339914" cy="773767"/>
          </a:xfrm>
          <a:prstGeom prst="rect">
            <a:avLst/>
          </a:prstGeom>
        </p:spPr>
      </p:pic>
      <p:pic>
        <p:nvPicPr>
          <p:cNvPr id="13" name="Picture 2">
            <a:extLst>
              <a:ext uri="{FF2B5EF4-FFF2-40B4-BE49-F238E27FC236}">
                <a16:creationId xmlns:a16="http://schemas.microsoft.com/office/drawing/2014/main" id="{FC7123A5-09E3-1F91-8D73-929DAC2FFEF4}"/>
              </a:ext>
            </a:extLst>
          </p:cNvPr>
          <p:cNvPicPr>
            <a:picLocks noChangeAspect="1"/>
          </p:cNvPicPr>
          <p:nvPr/>
        </p:nvPicPr>
        <p:blipFill>
          <a:blip r:embed="rId6"/>
          <a:srcRect/>
          <a:stretch>
            <a:fillRect/>
          </a:stretch>
        </p:blipFill>
        <p:spPr>
          <a:xfrm>
            <a:off x="3436618" y="4933211"/>
            <a:ext cx="1685025" cy="371569"/>
          </a:xfrm>
          <a:prstGeom prst="rect">
            <a:avLst/>
          </a:prstGeom>
          <a:noFill/>
          <a:ln cap="flat">
            <a:noFill/>
          </a:ln>
        </p:spPr>
      </p:pic>
      <p:pic>
        <p:nvPicPr>
          <p:cNvPr id="14" name="Picture 4">
            <a:extLst>
              <a:ext uri="{FF2B5EF4-FFF2-40B4-BE49-F238E27FC236}">
                <a16:creationId xmlns:a16="http://schemas.microsoft.com/office/drawing/2014/main" id="{33B88782-77A1-35A8-690A-963D99440851}"/>
              </a:ext>
            </a:extLst>
          </p:cNvPr>
          <p:cNvPicPr>
            <a:picLocks noChangeAspect="1"/>
          </p:cNvPicPr>
          <p:nvPr/>
        </p:nvPicPr>
        <p:blipFill>
          <a:blip r:embed="rId7"/>
          <a:srcRect/>
          <a:stretch>
            <a:fillRect/>
          </a:stretch>
        </p:blipFill>
        <p:spPr>
          <a:xfrm>
            <a:off x="447856" y="4788915"/>
            <a:ext cx="1416052" cy="288592"/>
          </a:xfrm>
          <a:prstGeom prst="rect">
            <a:avLst/>
          </a:prstGeom>
          <a:noFill/>
          <a:ln cap="flat">
            <a:noFill/>
          </a:ln>
        </p:spPr>
      </p:pic>
      <p:pic>
        <p:nvPicPr>
          <p:cNvPr id="15" name="Picture 6">
            <a:extLst>
              <a:ext uri="{FF2B5EF4-FFF2-40B4-BE49-F238E27FC236}">
                <a16:creationId xmlns:a16="http://schemas.microsoft.com/office/drawing/2014/main" id="{6346FD8C-0505-5576-E096-6EE8EF9A60B7}"/>
              </a:ext>
            </a:extLst>
          </p:cNvPr>
          <p:cNvPicPr>
            <a:picLocks noChangeAspect="1"/>
          </p:cNvPicPr>
          <p:nvPr/>
        </p:nvPicPr>
        <p:blipFill>
          <a:blip r:embed="rId8"/>
          <a:srcRect/>
          <a:stretch>
            <a:fillRect/>
          </a:stretch>
        </p:blipFill>
        <p:spPr>
          <a:xfrm>
            <a:off x="2001691" y="3792031"/>
            <a:ext cx="1019218" cy="412416"/>
          </a:xfrm>
          <a:prstGeom prst="rect">
            <a:avLst/>
          </a:prstGeom>
          <a:noFill/>
          <a:ln cap="flat">
            <a:noFill/>
          </a:ln>
        </p:spPr>
      </p:pic>
      <p:pic>
        <p:nvPicPr>
          <p:cNvPr id="16" name="Picture 8">
            <a:extLst>
              <a:ext uri="{FF2B5EF4-FFF2-40B4-BE49-F238E27FC236}">
                <a16:creationId xmlns:a16="http://schemas.microsoft.com/office/drawing/2014/main" id="{DBE6536B-D3CE-8F46-7C1C-4B5060C6D368}"/>
              </a:ext>
            </a:extLst>
          </p:cNvPr>
          <p:cNvPicPr>
            <a:picLocks noChangeAspect="1"/>
          </p:cNvPicPr>
          <p:nvPr/>
        </p:nvPicPr>
        <p:blipFill>
          <a:blip r:embed="rId9"/>
          <a:srcRect/>
          <a:stretch>
            <a:fillRect/>
          </a:stretch>
        </p:blipFill>
        <p:spPr>
          <a:xfrm>
            <a:off x="203136" y="4148458"/>
            <a:ext cx="1491486" cy="378824"/>
          </a:xfrm>
          <a:prstGeom prst="rect">
            <a:avLst/>
          </a:prstGeom>
          <a:noFill/>
          <a:ln cap="flat">
            <a:noFill/>
          </a:ln>
        </p:spPr>
      </p:pic>
      <p:pic>
        <p:nvPicPr>
          <p:cNvPr id="17" name="Picture 10">
            <a:extLst>
              <a:ext uri="{FF2B5EF4-FFF2-40B4-BE49-F238E27FC236}">
                <a16:creationId xmlns:a16="http://schemas.microsoft.com/office/drawing/2014/main" id="{D3426E2E-D399-723C-8582-4E8420477851}"/>
              </a:ext>
            </a:extLst>
          </p:cNvPr>
          <p:cNvPicPr>
            <a:picLocks noChangeAspect="1"/>
          </p:cNvPicPr>
          <p:nvPr/>
        </p:nvPicPr>
        <p:blipFill>
          <a:blip r:embed="rId10"/>
          <a:srcRect/>
          <a:stretch>
            <a:fillRect/>
          </a:stretch>
        </p:blipFill>
        <p:spPr>
          <a:xfrm>
            <a:off x="10708164" y="4598815"/>
            <a:ext cx="579854" cy="588165"/>
          </a:xfrm>
          <a:prstGeom prst="rect">
            <a:avLst/>
          </a:prstGeom>
          <a:noFill/>
          <a:ln cap="flat">
            <a:noFill/>
          </a:ln>
        </p:spPr>
      </p:pic>
      <p:pic>
        <p:nvPicPr>
          <p:cNvPr id="18" name="Picture 12" descr="Logo">
            <a:extLst>
              <a:ext uri="{FF2B5EF4-FFF2-40B4-BE49-F238E27FC236}">
                <a16:creationId xmlns:a16="http://schemas.microsoft.com/office/drawing/2014/main" id="{1D14C77B-8542-5D4C-E30D-E3D025F73E4A}"/>
              </a:ext>
            </a:extLst>
          </p:cNvPr>
          <p:cNvPicPr>
            <a:picLocks noChangeAspect="1"/>
          </p:cNvPicPr>
          <p:nvPr/>
        </p:nvPicPr>
        <p:blipFill>
          <a:blip r:embed="rId11"/>
          <a:srcRect/>
          <a:stretch>
            <a:fillRect/>
          </a:stretch>
        </p:blipFill>
        <p:spPr>
          <a:xfrm>
            <a:off x="6182119" y="4691456"/>
            <a:ext cx="923377" cy="528705"/>
          </a:xfrm>
          <a:prstGeom prst="rect">
            <a:avLst/>
          </a:prstGeom>
          <a:noFill/>
          <a:ln cap="flat">
            <a:noFill/>
          </a:ln>
        </p:spPr>
      </p:pic>
      <p:pic>
        <p:nvPicPr>
          <p:cNvPr id="19" name="Picture 14" descr="Home - Embrace Farm">
            <a:extLst>
              <a:ext uri="{FF2B5EF4-FFF2-40B4-BE49-F238E27FC236}">
                <a16:creationId xmlns:a16="http://schemas.microsoft.com/office/drawing/2014/main" id="{B3CC7170-14D9-D3C7-D007-9E36423D1F75}"/>
              </a:ext>
            </a:extLst>
          </p:cNvPr>
          <p:cNvPicPr>
            <a:picLocks noChangeAspect="1"/>
          </p:cNvPicPr>
          <p:nvPr/>
        </p:nvPicPr>
        <p:blipFill>
          <a:blip r:embed="rId12"/>
          <a:srcRect/>
          <a:stretch>
            <a:fillRect/>
          </a:stretch>
        </p:blipFill>
        <p:spPr>
          <a:xfrm>
            <a:off x="4439160" y="3769068"/>
            <a:ext cx="1600196" cy="733421"/>
          </a:xfrm>
          <a:prstGeom prst="rect">
            <a:avLst/>
          </a:prstGeom>
          <a:noFill/>
          <a:ln cap="flat">
            <a:noFill/>
          </a:ln>
        </p:spPr>
      </p:pic>
      <p:pic>
        <p:nvPicPr>
          <p:cNvPr id="20" name="Picture 20" descr="Hope Cancer Support Centre">
            <a:extLst>
              <a:ext uri="{FF2B5EF4-FFF2-40B4-BE49-F238E27FC236}">
                <a16:creationId xmlns:a16="http://schemas.microsoft.com/office/drawing/2014/main" id="{13EDF6C6-D849-CD52-2202-CB5507F77ADE}"/>
              </a:ext>
            </a:extLst>
          </p:cNvPr>
          <p:cNvPicPr>
            <a:picLocks noChangeAspect="1"/>
          </p:cNvPicPr>
          <p:nvPr/>
        </p:nvPicPr>
        <p:blipFill>
          <a:blip r:embed="rId13"/>
          <a:srcRect/>
          <a:stretch>
            <a:fillRect/>
          </a:stretch>
        </p:blipFill>
        <p:spPr>
          <a:xfrm>
            <a:off x="3281931" y="3961860"/>
            <a:ext cx="1002367" cy="468851"/>
          </a:xfrm>
          <a:prstGeom prst="rect">
            <a:avLst/>
          </a:prstGeom>
          <a:noFill/>
          <a:ln cap="flat">
            <a:noFill/>
          </a:ln>
        </p:spPr>
      </p:pic>
      <p:pic>
        <p:nvPicPr>
          <p:cNvPr id="21" name="Picture 22">
            <a:extLst>
              <a:ext uri="{FF2B5EF4-FFF2-40B4-BE49-F238E27FC236}">
                <a16:creationId xmlns:a16="http://schemas.microsoft.com/office/drawing/2014/main" id="{6E6C346C-5D5A-DA51-E62C-7E1B20B55F14}"/>
              </a:ext>
            </a:extLst>
          </p:cNvPr>
          <p:cNvPicPr>
            <a:picLocks noChangeAspect="1"/>
          </p:cNvPicPr>
          <p:nvPr/>
        </p:nvPicPr>
        <p:blipFill>
          <a:blip r:embed="rId14"/>
          <a:srcRect/>
          <a:stretch>
            <a:fillRect/>
          </a:stretch>
        </p:blipFill>
        <p:spPr>
          <a:xfrm>
            <a:off x="2026849" y="4368024"/>
            <a:ext cx="1819908" cy="639125"/>
          </a:xfrm>
          <a:prstGeom prst="rect">
            <a:avLst/>
          </a:prstGeom>
          <a:noFill/>
          <a:ln cap="flat">
            <a:noFill/>
          </a:ln>
        </p:spPr>
      </p:pic>
      <p:pic>
        <p:nvPicPr>
          <p:cNvPr id="22" name="Picture 26" descr="The Irish Childhood Bereavement Network">
            <a:extLst>
              <a:ext uri="{FF2B5EF4-FFF2-40B4-BE49-F238E27FC236}">
                <a16:creationId xmlns:a16="http://schemas.microsoft.com/office/drawing/2014/main" id="{27DD03E3-0438-B0AF-AD44-26703ECB13FB}"/>
              </a:ext>
            </a:extLst>
          </p:cNvPr>
          <p:cNvPicPr>
            <a:picLocks noChangeAspect="1"/>
          </p:cNvPicPr>
          <p:nvPr/>
        </p:nvPicPr>
        <p:blipFill>
          <a:blip r:embed="rId15"/>
          <a:srcRect/>
          <a:stretch>
            <a:fillRect/>
          </a:stretch>
        </p:blipFill>
        <p:spPr>
          <a:xfrm>
            <a:off x="9089351" y="4601187"/>
            <a:ext cx="1431872" cy="715931"/>
          </a:xfrm>
          <a:prstGeom prst="rect">
            <a:avLst/>
          </a:prstGeom>
          <a:noFill/>
          <a:ln cap="flat">
            <a:noFill/>
          </a:ln>
        </p:spPr>
      </p:pic>
      <p:pic>
        <p:nvPicPr>
          <p:cNvPr id="23" name="Picture 28" descr="Kilkenny Bereavement Support">
            <a:extLst>
              <a:ext uri="{FF2B5EF4-FFF2-40B4-BE49-F238E27FC236}">
                <a16:creationId xmlns:a16="http://schemas.microsoft.com/office/drawing/2014/main" id="{9AD60C3C-6914-7722-7506-1B5251ED8E14}"/>
              </a:ext>
            </a:extLst>
          </p:cNvPr>
          <p:cNvPicPr>
            <a:picLocks noChangeAspect="1"/>
          </p:cNvPicPr>
          <p:nvPr/>
        </p:nvPicPr>
        <p:blipFill>
          <a:blip r:embed="rId16"/>
          <a:srcRect/>
          <a:stretch>
            <a:fillRect/>
          </a:stretch>
        </p:blipFill>
        <p:spPr>
          <a:xfrm>
            <a:off x="7442631" y="3858449"/>
            <a:ext cx="896298" cy="399078"/>
          </a:xfrm>
          <a:prstGeom prst="rect">
            <a:avLst/>
          </a:prstGeom>
          <a:noFill/>
          <a:ln cap="flat">
            <a:noFill/>
          </a:ln>
        </p:spPr>
      </p:pic>
      <p:pic>
        <p:nvPicPr>
          <p:cNvPr id="24" name="Picture 30">
            <a:extLst>
              <a:ext uri="{FF2B5EF4-FFF2-40B4-BE49-F238E27FC236}">
                <a16:creationId xmlns:a16="http://schemas.microsoft.com/office/drawing/2014/main" id="{5FDFF41B-2D14-4973-54A9-A8F7C66AFEEA}"/>
              </a:ext>
            </a:extLst>
          </p:cNvPr>
          <p:cNvPicPr>
            <a:picLocks noChangeAspect="1"/>
          </p:cNvPicPr>
          <p:nvPr/>
        </p:nvPicPr>
        <p:blipFill>
          <a:blip r:embed="rId17"/>
          <a:srcRect/>
          <a:stretch>
            <a:fillRect/>
          </a:stretch>
        </p:blipFill>
        <p:spPr>
          <a:xfrm>
            <a:off x="5018272" y="4391829"/>
            <a:ext cx="1103507" cy="520287"/>
          </a:xfrm>
          <a:prstGeom prst="rect">
            <a:avLst/>
          </a:prstGeom>
          <a:noFill/>
          <a:ln cap="flat">
            <a:noFill/>
          </a:ln>
        </p:spPr>
      </p:pic>
      <p:pic>
        <p:nvPicPr>
          <p:cNvPr id="25" name="Picture 32">
            <a:extLst>
              <a:ext uri="{FF2B5EF4-FFF2-40B4-BE49-F238E27FC236}">
                <a16:creationId xmlns:a16="http://schemas.microsoft.com/office/drawing/2014/main" id="{F0D8BFA2-3D7B-C783-0342-3D2C28911E47}"/>
              </a:ext>
            </a:extLst>
          </p:cNvPr>
          <p:cNvPicPr>
            <a:picLocks noChangeAspect="1"/>
          </p:cNvPicPr>
          <p:nvPr/>
        </p:nvPicPr>
        <p:blipFill>
          <a:blip r:embed="rId18"/>
          <a:srcRect/>
          <a:stretch>
            <a:fillRect/>
          </a:stretch>
        </p:blipFill>
        <p:spPr>
          <a:xfrm>
            <a:off x="6189540" y="3922978"/>
            <a:ext cx="992069" cy="468851"/>
          </a:xfrm>
          <a:prstGeom prst="rect">
            <a:avLst/>
          </a:prstGeom>
          <a:noFill/>
          <a:ln cap="flat">
            <a:noFill/>
          </a:ln>
        </p:spPr>
      </p:pic>
      <p:pic>
        <p:nvPicPr>
          <p:cNvPr id="26" name="Picture 34" descr="Rainbows Ireland">
            <a:extLst>
              <a:ext uri="{FF2B5EF4-FFF2-40B4-BE49-F238E27FC236}">
                <a16:creationId xmlns:a16="http://schemas.microsoft.com/office/drawing/2014/main" id="{31F7A0FC-D7AA-69C7-D3C8-5C2D423B28DB}"/>
              </a:ext>
            </a:extLst>
          </p:cNvPr>
          <p:cNvPicPr>
            <a:picLocks noChangeAspect="1"/>
          </p:cNvPicPr>
          <p:nvPr/>
        </p:nvPicPr>
        <p:blipFill>
          <a:blip r:embed="rId19"/>
          <a:srcRect/>
          <a:stretch>
            <a:fillRect/>
          </a:stretch>
        </p:blipFill>
        <p:spPr>
          <a:xfrm>
            <a:off x="7447588" y="4460266"/>
            <a:ext cx="896297" cy="669420"/>
          </a:xfrm>
          <a:prstGeom prst="rect">
            <a:avLst/>
          </a:prstGeom>
          <a:noFill/>
          <a:ln cap="flat">
            <a:noFill/>
          </a:ln>
        </p:spPr>
      </p:pic>
      <p:pic>
        <p:nvPicPr>
          <p:cNvPr id="27" name="Picture 36">
            <a:extLst>
              <a:ext uri="{FF2B5EF4-FFF2-40B4-BE49-F238E27FC236}">
                <a16:creationId xmlns:a16="http://schemas.microsoft.com/office/drawing/2014/main" id="{0993E500-2F46-633D-8C40-0CC6F51EE458}"/>
              </a:ext>
            </a:extLst>
          </p:cNvPr>
          <p:cNvPicPr>
            <a:picLocks noChangeAspect="1"/>
          </p:cNvPicPr>
          <p:nvPr/>
        </p:nvPicPr>
        <p:blipFill>
          <a:blip r:embed="rId20"/>
          <a:srcRect/>
          <a:stretch>
            <a:fillRect/>
          </a:stretch>
        </p:blipFill>
        <p:spPr>
          <a:xfrm>
            <a:off x="9729703" y="3872102"/>
            <a:ext cx="735205" cy="588164"/>
          </a:xfrm>
          <a:prstGeom prst="rect">
            <a:avLst/>
          </a:prstGeom>
          <a:noFill/>
          <a:ln cap="flat">
            <a:noFill/>
          </a:ln>
        </p:spPr>
      </p:pic>
      <p:pic>
        <p:nvPicPr>
          <p:cNvPr id="29" name="Picture 44">
            <a:extLst>
              <a:ext uri="{FF2B5EF4-FFF2-40B4-BE49-F238E27FC236}">
                <a16:creationId xmlns:a16="http://schemas.microsoft.com/office/drawing/2014/main" id="{BE5894FE-B9CF-0AC1-80A9-599EADB8A47B}"/>
              </a:ext>
            </a:extLst>
          </p:cNvPr>
          <p:cNvPicPr>
            <a:picLocks noChangeAspect="1"/>
          </p:cNvPicPr>
          <p:nvPr/>
        </p:nvPicPr>
        <p:blipFill>
          <a:blip r:embed="rId21"/>
          <a:srcRect/>
          <a:stretch>
            <a:fillRect/>
          </a:stretch>
        </p:blipFill>
        <p:spPr>
          <a:xfrm>
            <a:off x="11365135" y="3924810"/>
            <a:ext cx="652766" cy="857246"/>
          </a:xfrm>
          <a:prstGeom prst="rect">
            <a:avLst/>
          </a:prstGeom>
          <a:noFill/>
          <a:ln cap="flat">
            <a:noFill/>
          </a:ln>
        </p:spPr>
      </p:pic>
      <p:pic>
        <p:nvPicPr>
          <p:cNvPr id="33" name="Picture 32">
            <a:extLst>
              <a:ext uri="{FF2B5EF4-FFF2-40B4-BE49-F238E27FC236}">
                <a16:creationId xmlns:a16="http://schemas.microsoft.com/office/drawing/2014/main" id="{F25F9594-B2F2-0D5E-B502-22626DF635AC}"/>
              </a:ext>
            </a:extLst>
          </p:cNvPr>
          <p:cNvPicPr>
            <a:picLocks noChangeAspect="1"/>
          </p:cNvPicPr>
          <p:nvPr/>
        </p:nvPicPr>
        <p:blipFill>
          <a:blip r:embed="rId22"/>
          <a:stretch>
            <a:fillRect/>
          </a:stretch>
        </p:blipFill>
        <p:spPr>
          <a:xfrm rot="10800000">
            <a:off x="-47434" y="0"/>
            <a:ext cx="3923515" cy="581106"/>
          </a:xfrm>
          <a:prstGeom prst="rect">
            <a:avLst/>
          </a:prstGeom>
        </p:spPr>
      </p:pic>
      <p:sp>
        <p:nvSpPr>
          <p:cNvPr id="37" name="TextBox 36">
            <a:extLst>
              <a:ext uri="{FF2B5EF4-FFF2-40B4-BE49-F238E27FC236}">
                <a16:creationId xmlns:a16="http://schemas.microsoft.com/office/drawing/2014/main" id="{0CEFC6EA-9E5D-0BD1-9B3C-B06A9C2B81D1}"/>
              </a:ext>
            </a:extLst>
          </p:cNvPr>
          <p:cNvSpPr txBox="1"/>
          <p:nvPr/>
        </p:nvSpPr>
        <p:spPr>
          <a:xfrm>
            <a:off x="-47435" y="1584020"/>
            <a:ext cx="11920251" cy="1815882"/>
          </a:xfrm>
          <a:prstGeom prst="rect">
            <a:avLst/>
          </a:prstGeom>
          <a:noFill/>
        </p:spPr>
        <p:txBody>
          <a:bodyPr wrap="square" lIns="91440" tIns="45720" rIns="91440" bIns="45720" anchor="t">
            <a:spAutoFit/>
          </a:bodyPr>
          <a:lstStyle/>
          <a:p>
            <a:pPr algn="ctr" rtl="0"/>
            <a:r>
              <a:rPr lang="en-US" sz="2800" b="1" i="0" dirty="0">
                <a:solidFill>
                  <a:srgbClr val="000000"/>
                </a:solidFill>
                <a:effectLst/>
                <a:latin typeface="Aptos" panose="020B0004020202020204" pitchFamily="34" charset="0"/>
              </a:rPr>
              <a:t>Developing a bereavement competency framework. </a:t>
            </a:r>
          </a:p>
          <a:p>
            <a:pPr algn="ctr" rtl="0"/>
            <a:endParaRPr lang="en-US" sz="2800" b="0" i="0" dirty="0">
              <a:solidFill>
                <a:srgbClr val="000000"/>
              </a:solidFill>
              <a:effectLst/>
              <a:latin typeface="Aptos" panose="020B0004020202020204" pitchFamily="34" charset="0"/>
            </a:endParaRPr>
          </a:p>
          <a:p>
            <a:pPr algn="ctr" rtl="0"/>
            <a:r>
              <a:rPr lang="en-US" sz="2800" b="0" i="0" dirty="0">
                <a:solidFill>
                  <a:srgbClr val="000000"/>
                </a:solidFill>
                <a:effectLst/>
                <a:latin typeface="Aptos" panose="020B0004020202020204" pitchFamily="34" charset="0"/>
              </a:rPr>
              <a:t>An evidence base for an eLearning resource for </a:t>
            </a:r>
          </a:p>
          <a:p>
            <a:pPr algn="ctr" rtl="0"/>
            <a:r>
              <a:rPr lang="en-US" sz="2800" b="0" i="0" dirty="0">
                <a:solidFill>
                  <a:srgbClr val="000000"/>
                </a:solidFill>
                <a:effectLst/>
                <a:latin typeface="Aptos" panose="020B0004020202020204" pitchFamily="34" charset="0"/>
              </a:rPr>
              <a:t>bereavement service providers in the community.</a:t>
            </a:r>
            <a:r>
              <a:rPr lang="en-US" sz="2800" b="1" i="0" dirty="0">
                <a:solidFill>
                  <a:srgbClr val="000000"/>
                </a:solidFill>
                <a:effectLst/>
                <a:latin typeface="Aptos" panose="020B0004020202020204" pitchFamily="34" charset="0"/>
              </a:rPr>
              <a:t> </a:t>
            </a:r>
            <a:r>
              <a:rPr lang="en-US" sz="2800" b="0" i="0" dirty="0">
                <a:solidFill>
                  <a:srgbClr val="000000"/>
                </a:solidFill>
                <a:effectLst/>
                <a:latin typeface="Aptos" panose="020B0004020202020204" pitchFamily="34" charset="0"/>
              </a:rPr>
              <a:t> </a:t>
            </a:r>
            <a:r>
              <a:rPr lang="en-US" sz="2800" dirty="0">
                <a:effectLst/>
                <a:latin typeface="Aptos" panose="020B0004020202020204" pitchFamily="34" charset="0"/>
              </a:rPr>
              <a:t> </a:t>
            </a:r>
            <a:endParaRPr lang="en-IE" sz="2800" dirty="0">
              <a:solidFill>
                <a:schemeClr val="accent5">
                  <a:lumMod val="50000"/>
                </a:schemeClr>
              </a:solidFill>
              <a:latin typeface="Aptos" panose="020B000402020202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A7A1031-7D36-711D-94A1-9821A9BD89E6}"/>
              </a:ext>
            </a:extLst>
          </p:cNvPr>
          <p:cNvSpPr/>
          <p:nvPr/>
        </p:nvSpPr>
        <p:spPr>
          <a:xfrm>
            <a:off x="-47435" y="5677786"/>
            <a:ext cx="12239435" cy="1198896"/>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HOSPICE AND PALLIATIVE CARE SOCIAL &#10;WORKERS GROUP">
            <a:extLst>
              <a:ext uri="{FF2B5EF4-FFF2-40B4-BE49-F238E27FC236}">
                <a16:creationId xmlns:a16="http://schemas.microsoft.com/office/drawing/2014/main" id="{D79A4A00-D2B2-6E47-127E-D3DF63CF38A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14740" y="5199440"/>
            <a:ext cx="2049145" cy="238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bird with wings spread&#10;&#10;Description automatically generated">
            <a:extLst>
              <a:ext uri="{FF2B5EF4-FFF2-40B4-BE49-F238E27FC236}">
                <a16:creationId xmlns:a16="http://schemas.microsoft.com/office/drawing/2014/main" id="{76A88170-37B8-5B61-B11C-43048DBF130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07418" y="3930787"/>
            <a:ext cx="883129" cy="588164"/>
          </a:xfrm>
          <a:prstGeom prst="rect">
            <a:avLst/>
          </a:prstGeom>
        </p:spPr>
      </p:pic>
    </p:spTree>
    <p:extLst>
      <p:ext uri="{BB962C8B-B14F-4D97-AF65-F5344CB8AC3E}">
        <p14:creationId xmlns:p14="http://schemas.microsoft.com/office/powerpoint/2010/main" val="422177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47B422-FDFF-E55A-042D-3EEF63BA21D6}"/>
              </a:ext>
            </a:extLst>
          </p:cNvPr>
          <p:cNvPicPr>
            <a:picLocks noChangeAspect="1"/>
          </p:cNvPicPr>
          <p:nvPr/>
        </p:nvPicPr>
        <p:blipFill>
          <a:blip r:embed="rId3"/>
          <a:stretch>
            <a:fillRect/>
          </a:stretch>
        </p:blipFill>
        <p:spPr>
          <a:xfrm>
            <a:off x="1309320" y="1940027"/>
            <a:ext cx="4979319" cy="2977946"/>
          </a:xfrm>
          <a:prstGeom prst="rect">
            <a:avLst/>
          </a:prstGeom>
        </p:spPr>
      </p:pic>
      <p:sp>
        <p:nvSpPr>
          <p:cNvPr id="3" name="Rectangle: Rounded Corners 2">
            <a:extLst>
              <a:ext uri="{FF2B5EF4-FFF2-40B4-BE49-F238E27FC236}">
                <a16:creationId xmlns:a16="http://schemas.microsoft.com/office/drawing/2014/main" id="{F331422B-39DF-8027-178C-BB27C6A6DDDB}"/>
              </a:ext>
            </a:extLst>
          </p:cNvPr>
          <p:cNvSpPr/>
          <p:nvPr/>
        </p:nvSpPr>
        <p:spPr>
          <a:xfrm>
            <a:off x="6096000" y="713837"/>
            <a:ext cx="5655185" cy="4693730"/>
          </a:xfrm>
          <a:prstGeom prst="roundRect">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5CF35EAD-028B-B783-B933-119247E1C3FE}"/>
              </a:ext>
            </a:extLst>
          </p:cNvPr>
          <p:cNvSpPr txBox="1"/>
          <p:nvPr/>
        </p:nvSpPr>
        <p:spPr>
          <a:xfrm>
            <a:off x="6430780" y="713837"/>
            <a:ext cx="5255852" cy="4332212"/>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endParaRPr lang="en-US" sz="1400" dirty="0">
              <a:solidFill>
                <a:srgbClr val="000000"/>
              </a:solidFill>
              <a:latin typeface="Calibri"/>
              <a:ea typeface="Cambria"/>
              <a:cs typeface="Cambria" panose="02040503050406030204" pitchFamily="18" charset="0"/>
            </a:endParaRPr>
          </a:p>
          <a:p>
            <a:pPr>
              <a:lnSpc>
                <a:spcPct val="150000"/>
              </a:lnSpc>
            </a:pPr>
            <a:r>
              <a:rPr lang="en-US" sz="1600" b="1" dirty="0">
                <a:solidFill>
                  <a:srgbClr val="000000"/>
                </a:solidFill>
                <a:latin typeface="Calibri" panose="020F0502020204030204" pitchFamily="34" charset="0"/>
                <a:ea typeface="Cambria"/>
                <a:cs typeface="Calibri" panose="020F0502020204030204" pitchFamily="34" charset="0"/>
              </a:rPr>
              <a:t>At LEVEL 2 there is…..</a:t>
            </a:r>
            <a:endParaRPr lang="en-US" sz="1600" dirty="0">
              <a:solidFill>
                <a:srgbClr val="000000"/>
              </a:solidFill>
              <a:latin typeface="Calibri" panose="020F0502020204030204" pitchFamily="34" charset="0"/>
              <a:ea typeface="Cambria"/>
              <a:cs typeface="Calibri" panose="020F0502020204030204" pitchFamily="34" charset="0"/>
            </a:endParaRPr>
          </a:p>
          <a:p>
            <a:pPr marL="285750" indent="-285750">
              <a:lnSpc>
                <a:spcPct val="150000"/>
              </a:lnSpc>
              <a:buFont typeface="Arial"/>
              <a:buChar char="•"/>
            </a:pPr>
            <a:r>
              <a:rPr lang="en-US" sz="1600" dirty="0">
                <a:solidFill>
                  <a:srgbClr val="000000"/>
                </a:solidFill>
                <a:latin typeface="Calibri" panose="020F0502020204030204" pitchFamily="34" charset="0"/>
                <a:ea typeface="Cambria"/>
                <a:cs typeface="Calibri" panose="020F0502020204030204" pitchFamily="34" charset="0"/>
              </a:rPr>
              <a:t>No agreed baseline of knowledge and skills (no standard)</a:t>
            </a:r>
            <a:endParaRPr lang="en-IE" sz="1600" dirty="0">
              <a:solidFill>
                <a:srgbClr val="000000"/>
              </a:solidFill>
              <a:latin typeface="Calibri" panose="020F0502020204030204" pitchFamily="34" charset="0"/>
              <a:ea typeface="Cambria"/>
              <a:cs typeface="Calibri" panose="020F0502020204030204" pitchFamily="34" charset="0"/>
            </a:endParaRPr>
          </a:p>
          <a:p>
            <a:pPr marL="285750" indent="-285750">
              <a:lnSpc>
                <a:spcPct val="150000"/>
              </a:lnSpc>
              <a:buFont typeface="Arial"/>
              <a:buChar char="•"/>
            </a:pPr>
            <a:r>
              <a:rPr lang="en-US" sz="1600" dirty="0">
                <a:solidFill>
                  <a:srgbClr val="000000"/>
                </a:solidFill>
                <a:latin typeface="Calibri" panose="020F0502020204030204" pitchFamily="34" charset="0"/>
                <a:ea typeface="Cambria"/>
                <a:cs typeface="Calibri" panose="020F0502020204030204" pitchFamily="34" charset="0"/>
              </a:rPr>
              <a:t>Varying level of training among services </a:t>
            </a:r>
            <a:endParaRPr lang="en-IE" sz="1600" dirty="0">
              <a:solidFill>
                <a:srgbClr val="000000"/>
              </a:solidFill>
              <a:latin typeface="Calibri" panose="020F0502020204030204" pitchFamily="34" charset="0"/>
              <a:ea typeface="Cambria"/>
              <a:cs typeface="Calibri" panose="020F0502020204030204" pitchFamily="34" charset="0"/>
            </a:endParaRPr>
          </a:p>
          <a:p>
            <a:pPr>
              <a:lnSpc>
                <a:spcPct val="150000"/>
              </a:lnSpc>
            </a:pPr>
            <a:endParaRPr lang="en-US" sz="1600" dirty="0">
              <a:solidFill>
                <a:srgbClr val="000000"/>
              </a:solidFill>
              <a:latin typeface="Calibri" panose="020F0502020204030204" pitchFamily="34" charset="0"/>
              <a:ea typeface="Cambria"/>
              <a:cs typeface="Calibri" panose="020F0502020204030204" pitchFamily="34" charset="0"/>
            </a:endParaRPr>
          </a:p>
          <a:p>
            <a:pPr>
              <a:lnSpc>
                <a:spcPct val="150000"/>
              </a:lnSpc>
            </a:pPr>
            <a:r>
              <a:rPr lang="en-US" sz="1600" b="1" dirty="0">
                <a:solidFill>
                  <a:srgbClr val="000000"/>
                </a:solidFill>
                <a:latin typeface="Calibri" panose="020F0502020204030204" pitchFamily="34" charset="0"/>
                <a:ea typeface="Cambria"/>
                <a:cs typeface="Calibri" panose="020F0502020204030204" pitchFamily="34" charset="0"/>
              </a:rPr>
              <a:t>This project will…..</a:t>
            </a:r>
          </a:p>
          <a:p>
            <a:pPr marL="285750"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ea typeface="Cambria"/>
                <a:cs typeface="Calibri" panose="020F0502020204030204" pitchFamily="34" charset="0"/>
              </a:rPr>
              <a:t>Develop an </a:t>
            </a:r>
            <a:r>
              <a:rPr lang="en-US" sz="1600" b="1" i="1" dirty="0">
                <a:latin typeface="Calibri" panose="020F0502020204030204" pitchFamily="34" charset="0"/>
                <a:ea typeface="Cambria"/>
                <a:cs typeface="Calibri" panose="020F0502020204030204" pitchFamily="34" charset="0"/>
              </a:rPr>
              <a:t>evidence-based and agreed standard </a:t>
            </a:r>
            <a:r>
              <a:rPr lang="en-US" sz="1600" dirty="0">
                <a:solidFill>
                  <a:srgbClr val="000000"/>
                </a:solidFill>
                <a:latin typeface="Calibri" panose="020F0502020204030204" pitchFamily="34" charset="0"/>
                <a:ea typeface="Cambria"/>
                <a:cs typeface="Calibri" panose="020F0502020204030204" pitchFamily="34" charset="0"/>
              </a:rPr>
              <a:t>of core skills and knowledge for the Level 2 service provider (i.e. competency framework)</a:t>
            </a:r>
          </a:p>
          <a:p>
            <a:pPr marL="285750"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ea typeface="Cambria"/>
                <a:cs typeface="Calibri" panose="020F0502020204030204" pitchFamily="34" charset="0"/>
              </a:rPr>
              <a:t>D</a:t>
            </a:r>
            <a:r>
              <a:rPr lang="en-US" sz="1600" dirty="0">
                <a:solidFill>
                  <a:srgbClr val="000000"/>
                </a:solidFill>
                <a:effectLst/>
                <a:latin typeface="Calibri" panose="020F0502020204030204" pitchFamily="34" charset="0"/>
                <a:ea typeface="Cambria"/>
                <a:cs typeface="Calibri" panose="020F0502020204030204" pitchFamily="34" charset="0"/>
              </a:rPr>
              <a:t>evelop an</a:t>
            </a:r>
            <a:r>
              <a:rPr lang="en-US" sz="1600" dirty="0">
                <a:solidFill>
                  <a:srgbClr val="000000"/>
                </a:solidFill>
                <a:latin typeface="Calibri" panose="020F0502020204030204" pitchFamily="34" charset="0"/>
                <a:ea typeface="Cambria"/>
                <a:cs typeface="Calibri" panose="020F0502020204030204" pitchFamily="34" charset="0"/>
              </a:rPr>
              <a:t> </a:t>
            </a:r>
            <a:r>
              <a:rPr lang="en-US" sz="1600" b="1" i="1" dirty="0">
                <a:solidFill>
                  <a:srgbClr val="000000"/>
                </a:solidFill>
                <a:latin typeface="Calibri" panose="020F0502020204030204" pitchFamily="34" charset="0"/>
                <a:ea typeface="Cambria"/>
                <a:cs typeface="Calibri" panose="020F0502020204030204" pitchFamily="34" charset="0"/>
              </a:rPr>
              <a:t>eLearning resource </a:t>
            </a:r>
            <a:r>
              <a:rPr lang="en-US" sz="1600" dirty="0">
                <a:solidFill>
                  <a:srgbClr val="000000"/>
                </a:solidFill>
                <a:latin typeface="Calibri" panose="020F0502020204030204" pitchFamily="34" charset="0"/>
                <a:ea typeface="Cambria"/>
                <a:cs typeface="Calibri" panose="020F0502020204030204" pitchFamily="34" charset="0"/>
              </a:rPr>
              <a:t>which will provide the learner with the </a:t>
            </a:r>
            <a:r>
              <a:rPr lang="en-US" sz="1600" dirty="0">
                <a:solidFill>
                  <a:srgbClr val="000000"/>
                </a:solidFill>
                <a:effectLst/>
                <a:latin typeface="Calibri" panose="020F0502020204030204" pitchFamily="34" charset="0"/>
                <a:ea typeface="Cambria"/>
                <a:cs typeface="Calibri" panose="020F0502020204030204" pitchFamily="34" charset="0"/>
              </a:rPr>
              <a:t>first step towards meeting the competencies outlined in the Competency Framework*</a:t>
            </a:r>
          </a:p>
        </p:txBody>
      </p:sp>
      <p:pic>
        <p:nvPicPr>
          <p:cNvPr id="7" name="Picture 6" descr="Text&#10;&#10;Description automatically generated">
            <a:extLst>
              <a:ext uri="{FF2B5EF4-FFF2-40B4-BE49-F238E27FC236}">
                <a16:creationId xmlns:a16="http://schemas.microsoft.com/office/drawing/2014/main" id="{C4514A8F-1C10-3E7D-10B3-7AE1034B9EAD}"/>
              </a:ext>
            </a:extLst>
          </p:cNvPr>
          <p:cNvPicPr>
            <a:picLocks noChangeAspect="1"/>
          </p:cNvPicPr>
          <p:nvPr/>
        </p:nvPicPr>
        <p:blipFill>
          <a:blip r:embed="rId4"/>
          <a:stretch>
            <a:fillRect/>
          </a:stretch>
        </p:blipFill>
        <p:spPr>
          <a:xfrm>
            <a:off x="10656711" y="6029009"/>
            <a:ext cx="1094474" cy="615400"/>
          </a:xfrm>
          <a:prstGeom prst="rect">
            <a:avLst/>
          </a:prstGeom>
        </p:spPr>
      </p:pic>
      <p:pic>
        <p:nvPicPr>
          <p:cNvPr id="9" name="Picture 8" descr="A purple logo with grey text&#10;&#10;Description automatically generated">
            <a:extLst>
              <a:ext uri="{FF2B5EF4-FFF2-40B4-BE49-F238E27FC236}">
                <a16:creationId xmlns:a16="http://schemas.microsoft.com/office/drawing/2014/main" id="{0CB5BF20-1C8A-AC74-02E9-3CD11F636963}"/>
              </a:ext>
            </a:extLst>
          </p:cNvPr>
          <p:cNvPicPr>
            <a:picLocks noChangeAspect="1"/>
          </p:cNvPicPr>
          <p:nvPr/>
        </p:nvPicPr>
        <p:blipFill>
          <a:blip r:embed="rId5"/>
          <a:stretch>
            <a:fillRect/>
          </a:stretch>
        </p:blipFill>
        <p:spPr>
          <a:xfrm>
            <a:off x="219075" y="6111319"/>
            <a:ext cx="2309636" cy="533090"/>
          </a:xfrm>
          <a:prstGeom prst="rect">
            <a:avLst/>
          </a:prstGeom>
        </p:spPr>
      </p:pic>
      <p:pic>
        <p:nvPicPr>
          <p:cNvPr id="11" name="Picture 10" descr="A qr code with a white background&#10;&#10;Description automatically generated">
            <a:extLst>
              <a:ext uri="{FF2B5EF4-FFF2-40B4-BE49-F238E27FC236}">
                <a16:creationId xmlns:a16="http://schemas.microsoft.com/office/drawing/2014/main" id="{413A84E7-BE47-A6A2-DB1A-1BE4E8D09068}"/>
              </a:ext>
            </a:extLst>
          </p:cNvPr>
          <p:cNvPicPr>
            <a:picLocks noChangeAspect="1"/>
          </p:cNvPicPr>
          <p:nvPr/>
        </p:nvPicPr>
        <p:blipFill>
          <a:blip r:embed="rId6"/>
          <a:stretch>
            <a:fillRect/>
          </a:stretch>
        </p:blipFill>
        <p:spPr>
          <a:xfrm>
            <a:off x="4708930" y="6014254"/>
            <a:ext cx="781050" cy="781050"/>
          </a:xfrm>
          <a:prstGeom prst="rect">
            <a:avLst/>
          </a:prstGeom>
        </p:spPr>
      </p:pic>
      <p:sp>
        <p:nvSpPr>
          <p:cNvPr id="12" name="TextBox 11">
            <a:extLst>
              <a:ext uri="{FF2B5EF4-FFF2-40B4-BE49-F238E27FC236}">
                <a16:creationId xmlns:a16="http://schemas.microsoft.com/office/drawing/2014/main" id="{1CC25A4A-E616-6F86-F13C-AD2D04887128}"/>
              </a:ext>
            </a:extLst>
          </p:cNvPr>
          <p:cNvSpPr txBox="1"/>
          <p:nvPr/>
        </p:nvSpPr>
        <p:spPr>
          <a:xfrm>
            <a:off x="5519139" y="6148202"/>
            <a:ext cx="39635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For information about </a:t>
            </a:r>
          </a:p>
          <a:p>
            <a:r>
              <a:rPr lang="en-US" sz="1200" dirty="0"/>
              <a:t>The Adult Bereavement Care Pyramid</a:t>
            </a:r>
          </a:p>
        </p:txBody>
      </p:sp>
      <p:pic>
        <p:nvPicPr>
          <p:cNvPr id="8" name="Picture 7">
            <a:extLst>
              <a:ext uri="{FF2B5EF4-FFF2-40B4-BE49-F238E27FC236}">
                <a16:creationId xmlns:a16="http://schemas.microsoft.com/office/drawing/2014/main" id="{056F6A61-199E-AC43-9F0F-8AF4474625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164" y="272764"/>
            <a:ext cx="1680063" cy="1453672"/>
          </a:xfrm>
          <a:prstGeom prst="rect">
            <a:avLst/>
          </a:prstGeom>
        </p:spPr>
      </p:pic>
      <p:sp>
        <p:nvSpPr>
          <p:cNvPr id="5" name="Rectangle 4">
            <a:extLst>
              <a:ext uri="{FF2B5EF4-FFF2-40B4-BE49-F238E27FC236}">
                <a16:creationId xmlns:a16="http://schemas.microsoft.com/office/drawing/2014/main" id="{08C8D25E-60AA-7ECE-A7AF-EE0509FC1854}"/>
              </a:ext>
            </a:extLst>
          </p:cNvPr>
          <p:cNvSpPr/>
          <p:nvPr/>
        </p:nvSpPr>
        <p:spPr>
          <a:xfrm>
            <a:off x="0" y="5893198"/>
            <a:ext cx="12172908" cy="1118194"/>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67526432-80CD-0F81-71B3-20181224D72E}"/>
              </a:ext>
            </a:extLst>
          </p:cNvPr>
          <p:cNvSpPr txBox="1"/>
          <p:nvPr/>
        </p:nvSpPr>
        <p:spPr>
          <a:xfrm>
            <a:off x="63086" y="6488668"/>
            <a:ext cx="237078" cy="369332"/>
          </a:xfrm>
          <a:prstGeom prst="rect">
            <a:avLst/>
          </a:prstGeom>
          <a:noFill/>
        </p:spPr>
        <p:txBody>
          <a:bodyPr wrap="square" rtlCol="0">
            <a:spAutoFit/>
          </a:bodyPr>
          <a:lstStyle/>
          <a:p>
            <a:r>
              <a:rPr lang="en-US" dirty="0">
                <a:solidFill>
                  <a:schemeClr val="bg1">
                    <a:lumMod val="65000"/>
                  </a:schemeClr>
                </a:solidFill>
              </a:rPr>
              <a:t>6</a:t>
            </a:r>
            <a:endParaRPr lang="en-IE" dirty="0">
              <a:solidFill>
                <a:schemeClr val="bg1">
                  <a:lumMod val="65000"/>
                </a:schemeClr>
              </a:solidFill>
            </a:endParaRPr>
          </a:p>
        </p:txBody>
      </p:sp>
      <p:sp>
        <p:nvSpPr>
          <p:cNvPr id="14" name="Rectangle 13">
            <a:extLst>
              <a:ext uri="{FF2B5EF4-FFF2-40B4-BE49-F238E27FC236}">
                <a16:creationId xmlns:a16="http://schemas.microsoft.com/office/drawing/2014/main" id="{F8869396-A917-356A-97A0-150D95D10294}"/>
              </a:ext>
            </a:extLst>
          </p:cNvPr>
          <p:cNvSpPr/>
          <p:nvPr/>
        </p:nvSpPr>
        <p:spPr>
          <a:xfrm>
            <a:off x="1980227" y="614597"/>
            <a:ext cx="1107747" cy="958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6568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0A215D-5E75-AE5E-FEC2-3047EB7258E3}"/>
              </a:ext>
            </a:extLst>
          </p:cNvPr>
          <p:cNvGraphicFramePr>
            <a:graphicFrameLocks noGrp="1"/>
          </p:cNvGraphicFramePr>
          <p:nvPr>
            <p:ph idx="1"/>
            <p:extLst>
              <p:ext uri="{D42A27DB-BD31-4B8C-83A1-F6EECF244321}">
                <p14:modId xmlns:p14="http://schemas.microsoft.com/office/powerpoint/2010/main" val="1136183285"/>
              </p:ext>
            </p:extLst>
          </p:nvPr>
        </p:nvGraphicFramePr>
        <p:xfrm>
          <a:off x="3386666" y="155223"/>
          <a:ext cx="5061634" cy="6248400"/>
        </p:xfrm>
        <a:graphic>
          <a:graphicData uri="http://schemas.openxmlformats.org/drawingml/2006/table">
            <a:tbl>
              <a:tblPr firstRow="1" bandRow="1">
                <a:tableStyleId>{5C22544A-7EE6-4342-B048-85BDC9FD1C3A}</a:tableStyleId>
              </a:tblPr>
              <a:tblGrid>
                <a:gridCol w="2066168">
                  <a:extLst>
                    <a:ext uri="{9D8B030D-6E8A-4147-A177-3AD203B41FA5}">
                      <a16:colId xmlns:a16="http://schemas.microsoft.com/office/drawing/2014/main" val="3011773388"/>
                    </a:ext>
                  </a:extLst>
                </a:gridCol>
                <a:gridCol w="2995466">
                  <a:extLst>
                    <a:ext uri="{9D8B030D-6E8A-4147-A177-3AD203B41FA5}">
                      <a16:colId xmlns:a16="http://schemas.microsoft.com/office/drawing/2014/main" val="1929535293"/>
                    </a:ext>
                  </a:extLst>
                </a:gridCol>
              </a:tblGrid>
              <a:tr h="257175">
                <a:tc gridSpan="2">
                  <a:txBody>
                    <a:bodyPr/>
                    <a:lstStyle/>
                    <a:p>
                      <a:pPr lvl="0" algn="ctr">
                        <a:buNone/>
                      </a:pPr>
                      <a:r>
                        <a:rPr lang="en-US" sz="1800" dirty="0">
                          <a:effectLst/>
                          <a:latin typeface="Calibri" panose="020F0502020204030204" pitchFamily="34" charset="0"/>
                          <a:cs typeface="Calibri" panose="020F0502020204030204" pitchFamily="34" charset="0"/>
                        </a:rPr>
                        <a:t>Advisory Group (n=13)</a:t>
                      </a:r>
                    </a:p>
                  </a:txBody>
                  <a:tcPr/>
                </a:tc>
                <a:tc hMerge="1">
                  <a:txBody>
                    <a:bodyPr/>
                    <a:lstStyle/>
                    <a:p>
                      <a:endParaRPr lang="en-US"/>
                    </a:p>
                  </a:txBody>
                  <a:tcPr/>
                </a:tc>
                <a:extLst>
                  <a:ext uri="{0D108BD9-81ED-4DB2-BD59-A6C34878D82A}">
                    <a16:rowId xmlns:a16="http://schemas.microsoft.com/office/drawing/2014/main" val="3075028121"/>
                  </a:ext>
                </a:extLst>
              </a:tr>
              <a:tr h="381000">
                <a:tc>
                  <a:txBody>
                    <a:bodyPr/>
                    <a:lstStyle/>
                    <a:p>
                      <a:pPr lvl="0">
                        <a:lnSpc>
                          <a:spcPct val="100000"/>
                        </a:lnSpc>
                        <a:buNone/>
                      </a:pPr>
                      <a:r>
                        <a:rPr lang="en-US" sz="1100">
                          <a:solidFill>
                            <a:schemeClr val="tx1"/>
                          </a:solidFill>
                          <a:effectLst/>
                          <a:latin typeface="Calibri" panose="020F0502020204030204" pitchFamily="34" charset="0"/>
                          <a:cs typeface="Calibri" panose="020F0502020204030204" pitchFamily="34" charset="0"/>
                        </a:rPr>
                        <a:t>Alliance of Age Sector NGO's - ALONE </a:t>
                      </a:r>
                    </a:p>
                  </a:txBody>
                  <a:tcPr/>
                </a:tc>
                <a:tc>
                  <a:txBody>
                    <a:bodyPr/>
                    <a:lstStyle/>
                    <a:p>
                      <a:pPr lvl="0" algn="l">
                        <a:lnSpc>
                          <a:spcPct val="100000"/>
                        </a:lnSpc>
                        <a:buNone/>
                      </a:pPr>
                      <a:r>
                        <a:rPr lang="en-US" sz="1100" dirty="0">
                          <a:solidFill>
                            <a:schemeClr val="tx1"/>
                          </a:solidFill>
                          <a:effectLst/>
                          <a:latin typeface="Calibri" panose="020F0502020204030204" pitchFamily="34" charset="0"/>
                          <a:cs typeface="Calibri" panose="020F0502020204030204" pitchFamily="34" charset="0"/>
                        </a:rPr>
                        <a:t>Natalie Johnson (left post) Replaced by Anne Cowley </a:t>
                      </a:r>
                    </a:p>
                  </a:txBody>
                  <a:tcPr/>
                </a:tc>
                <a:extLst>
                  <a:ext uri="{0D108BD9-81ED-4DB2-BD59-A6C34878D82A}">
                    <a16:rowId xmlns:a16="http://schemas.microsoft.com/office/drawing/2014/main" val="847466003"/>
                  </a:ext>
                </a:extLst>
              </a:tr>
              <a:tr h="352777">
                <a:tc>
                  <a:txBody>
                    <a:bodyPr/>
                    <a:lstStyle/>
                    <a:p>
                      <a:pPr lvl="0">
                        <a:buNone/>
                      </a:pPr>
                      <a:r>
                        <a:rPr lang="en-US" sz="1100">
                          <a:effectLst/>
                          <a:latin typeface="Calibri" panose="020F0502020204030204" pitchFamily="34" charset="0"/>
                          <a:cs typeface="Calibri" panose="020F0502020204030204" pitchFamily="34" charset="0"/>
                        </a:rPr>
                        <a:t>AWARE</a:t>
                      </a:r>
                    </a:p>
                  </a:txBody>
                  <a:tcPr/>
                </a:tc>
                <a:tc>
                  <a:txBody>
                    <a:bodyPr/>
                    <a:lstStyle/>
                    <a:p>
                      <a:pPr lvl="0">
                        <a:buNone/>
                      </a:pPr>
                      <a:r>
                        <a:rPr lang="en-US" sz="1100" dirty="0">
                          <a:effectLst/>
                          <a:latin typeface="Calibri" panose="020F0502020204030204" pitchFamily="34" charset="0"/>
                          <a:cs typeface="Calibri" panose="020F0502020204030204" pitchFamily="34" charset="0"/>
                        </a:rPr>
                        <a:t>Amanda Vaughan, Recruitment, Learning &amp; Development Manager   (left post)</a:t>
                      </a:r>
                    </a:p>
                  </a:txBody>
                  <a:tcPr/>
                </a:tc>
                <a:extLst>
                  <a:ext uri="{0D108BD9-81ED-4DB2-BD59-A6C34878D82A}">
                    <a16:rowId xmlns:a16="http://schemas.microsoft.com/office/drawing/2014/main" val="4039181641"/>
                  </a:ext>
                </a:extLst>
              </a:tr>
              <a:tr h="522111">
                <a:tc>
                  <a:txBody>
                    <a:bodyPr/>
                    <a:lstStyle/>
                    <a:p>
                      <a:pPr fontAlgn="t"/>
                      <a:r>
                        <a:rPr lang="en-US" sz="1100">
                          <a:effectLst/>
                          <a:latin typeface="Calibri" panose="020F0502020204030204" pitchFamily="34" charset="0"/>
                          <a:cs typeface="Calibri" panose="020F0502020204030204" pitchFamily="34" charset="0"/>
                        </a:rPr>
                        <a:t>Hospice and palliative care social work group  / St Francis Hospice, Dublin </a:t>
                      </a:r>
                    </a:p>
                  </a:txBody>
                  <a:tcPr/>
                </a:tc>
                <a:tc>
                  <a:txBody>
                    <a:bodyPr/>
                    <a:lstStyle/>
                    <a:p>
                      <a:pPr fontAlgn="t"/>
                      <a:r>
                        <a:rPr lang="en-US" sz="1100">
                          <a:effectLst/>
                          <a:latin typeface="Calibri" panose="020F0502020204030204" pitchFamily="34" charset="0"/>
                          <a:cs typeface="Calibri" panose="020F0502020204030204" pitchFamily="34" charset="0"/>
                        </a:rPr>
                        <a:t>Niamh Finucane, Co-Chair / Coordinator of Social Work &amp; Bereavement Services   </a:t>
                      </a:r>
                    </a:p>
                  </a:txBody>
                  <a:tcPr/>
                </a:tc>
                <a:extLst>
                  <a:ext uri="{0D108BD9-81ED-4DB2-BD59-A6C34878D82A}">
                    <a16:rowId xmlns:a16="http://schemas.microsoft.com/office/drawing/2014/main" val="2309204533"/>
                  </a:ext>
                </a:extLst>
              </a:tr>
              <a:tr h="257175">
                <a:tc>
                  <a:txBody>
                    <a:bodyPr/>
                    <a:lstStyle/>
                    <a:p>
                      <a:pPr fontAlgn="t"/>
                      <a:r>
                        <a:rPr lang="en-US" sz="1100">
                          <a:effectLst/>
                          <a:latin typeface="Calibri" panose="020F0502020204030204" pitchFamily="34" charset="0"/>
                          <a:cs typeface="Calibri" panose="020F0502020204030204" pitchFamily="34" charset="0"/>
                        </a:rPr>
                        <a:t>HSE National Counselling Service </a:t>
                      </a:r>
                    </a:p>
                    <a:p>
                      <a:pPr lvl="0">
                        <a:buNone/>
                      </a:pPr>
                      <a:endParaRPr lang="en-US" sz="1100">
                        <a:effectLst/>
                        <a:latin typeface="Calibri" panose="020F0502020204030204" pitchFamily="34" charset="0"/>
                        <a:cs typeface="Calibri" panose="020F0502020204030204" pitchFamily="34" charset="0"/>
                      </a:endParaRPr>
                    </a:p>
                  </a:txBody>
                  <a:tcPr/>
                </a:tc>
                <a:tc>
                  <a:txBody>
                    <a:bodyPr/>
                    <a:lstStyle/>
                    <a:p>
                      <a:pPr fontAlgn="t"/>
                      <a:r>
                        <a:rPr lang="en-US" sz="1100">
                          <a:effectLst/>
                          <a:latin typeface="Calibri" panose="020F0502020204030204" pitchFamily="34" charset="0"/>
                          <a:cs typeface="Calibri" panose="020F0502020204030204" pitchFamily="34" charset="0"/>
                        </a:rPr>
                        <a:t>Sharon Cunningham, CIPC Coordinator, Midlands </a:t>
                      </a:r>
                    </a:p>
                  </a:txBody>
                  <a:tcPr/>
                </a:tc>
                <a:extLst>
                  <a:ext uri="{0D108BD9-81ED-4DB2-BD59-A6C34878D82A}">
                    <a16:rowId xmlns:a16="http://schemas.microsoft.com/office/drawing/2014/main" val="2515952393"/>
                  </a:ext>
                </a:extLst>
              </a:tr>
              <a:tr h="257175">
                <a:tc>
                  <a:txBody>
                    <a:bodyPr/>
                    <a:lstStyle/>
                    <a:p>
                      <a:pPr fontAlgn="t"/>
                      <a:r>
                        <a:rPr lang="en-US" sz="1100">
                          <a:effectLst/>
                          <a:latin typeface="Calibri" panose="020F0502020204030204" pitchFamily="34" charset="0"/>
                          <a:cs typeface="Calibri" panose="020F0502020204030204" pitchFamily="34" charset="0"/>
                        </a:rPr>
                        <a:t>HSE National Palliative Care </a:t>
                      </a:r>
                      <a:r>
                        <a:rPr lang="en-US" sz="1100" err="1">
                          <a:effectLst/>
                          <a:latin typeface="Calibri" panose="020F0502020204030204" pitchFamily="34" charset="0"/>
                          <a:cs typeface="Calibri" panose="020F0502020204030204" pitchFamily="34" charset="0"/>
                        </a:rPr>
                        <a:t>Programme</a:t>
                      </a:r>
                      <a:r>
                        <a:rPr lang="en-US" sz="1100">
                          <a:effectLst/>
                          <a:latin typeface="Calibri" panose="020F0502020204030204" pitchFamily="34" charset="0"/>
                          <a:cs typeface="Calibri" panose="020F0502020204030204" pitchFamily="34" charset="0"/>
                        </a:rPr>
                        <a:t> </a:t>
                      </a:r>
                    </a:p>
                  </a:txBody>
                  <a:tcPr/>
                </a:tc>
                <a:tc>
                  <a:txBody>
                    <a:bodyPr/>
                    <a:lstStyle/>
                    <a:p>
                      <a:pPr fontAlgn="t"/>
                      <a:r>
                        <a:rPr lang="en-US" sz="1100">
                          <a:effectLst/>
                          <a:latin typeface="Calibri" panose="020F0502020204030204" pitchFamily="34" charset="0"/>
                          <a:cs typeface="Calibri" panose="020F0502020204030204" pitchFamily="34" charset="0"/>
                        </a:rPr>
                        <a:t>Maurice Dillon, National Lead for Palliative Care, Integrated Operations – Planning   </a:t>
                      </a:r>
                    </a:p>
                  </a:txBody>
                  <a:tcPr/>
                </a:tc>
                <a:extLst>
                  <a:ext uri="{0D108BD9-81ED-4DB2-BD59-A6C34878D82A}">
                    <a16:rowId xmlns:a16="http://schemas.microsoft.com/office/drawing/2014/main" val="2906562027"/>
                  </a:ext>
                </a:extLst>
              </a:tr>
              <a:tr h="257175">
                <a:tc>
                  <a:txBody>
                    <a:bodyPr/>
                    <a:lstStyle/>
                    <a:p>
                      <a:pPr fontAlgn="t"/>
                      <a:r>
                        <a:rPr lang="en-US" sz="1100">
                          <a:effectLst/>
                          <a:latin typeface="Calibri" panose="020F0502020204030204" pitchFamily="34" charset="0"/>
                          <a:cs typeface="Calibri" panose="020F0502020204030204" pitchFamily="34" charset="0"/>
                        </a:rPr>
                        <a:t>Irish Association of Social Workers - Hospital </a:t>
                      </a:r>
                    </a:p>
                  </a:txBody>
                  <a:tcPr/>
                </a:tc>
                <a:tc>
                  <a:txBody>
                    <a:bodyPr/>
                    <a:lstStyle/>
                    <a:p>
                      <a:pPr fontAlgn="t"/>
                      <a:r>
                        <a:rPr lang="en-US" sz="1100">
                          <a:effectLst/>
                          <a:latin typeface="Calibri" panose="020F0502020204030204" pitchFamily="34" charset="0"/>
                          <a:cs typeface="Calibri" panose="020F0502020204030204" pitchFamily="34" charset="0"/>
                        </a:rPr>
                        <a:t>Eibhlin McNamara, Bereavement Care Coordinator /  Palliative care social worker   </a:t>
                      </a:r>
                    </a:p>
                  </a:txBody>
                  <a:tcPr/>
                </a:tc>
                <a:extLst>
                  <a:ext uri="{0D108BD9-81ED-4DB2-BD59-A6C34878D82A}">
                    <a16:rowId xmlns:a16="http://schemas.microsoft.com/office/drawing/2014/main" val="2343843348"/>
                  </a:ext>
                </a:extLst>
              </a:tr>
              <a:tr h="257175">
                <a:tc>
                  <a:txBody>
                    <a:bodyPr/>
                    <a:lstStyle/>
                    <a:p>
                      <a:pPr fontAlgn="t"/>
                      <a:r>
                        <a:rPr lang="en-US" sz="1100">
                          <a:effectLst/>
                          <a:latin typeface="Calibri" panose="020F0502020204030204" pitchFamily="34" charset="0"/>
                          <a:cs typeface="Calibri" panose="020F0502020204030204" pitchFamily="34" charset="0"/>
                        </a:rPr>
                        <a:t>Irish Childhood Bereavement Network </a:t>
                      </a:r>
                    </a:p>
                  </a:txBody>
                  <a:tcPr/>
                </a:tc>
                <a:tc>
                  <a:txBody>
                    <a:bodyPr/>
                    <a:lstStyle/>
                    <a:p>
                      <a:pPr fontAlgn="t"/>
                      <a:r>
                        <a:rPr lang="en-US" sz="1100" dirty="0">
                          <a:effectLst/>
                          <a:latin typeface="Calibri" panose="020F0502020204030204" pitchFamily="34" charset="0"/>
                          <a:cs typeface="Calibri" panose="020F0502020204030204" pitchFamily="34" charset="0"/>
                        </a:rPr>
                        <a:t>Maura Keating (left post), Replaced by Sonia </a:t>
                      </a:r>
                      <a:r>
                        <a:rPr lang="en-US" sz="1100" dirty="0" err="1">
                          <a:effectLst/>
                          <a:latin typeface="Calibri" panose="020F0502020204030204" pitchFamily="34" charset="0"/>
                          <a:cs typeface="Calibri" panose="020F0502020204030204" pitchFamily="34" charset="0"/>
                        </a:rPr>
                        <a:t>Rennicks</a:t>
                      </a:r>
                      <a:r>
                        <a:rPr lang="en-US" sz="1100" dirty="0">
                          <a:effectLst/>
                          <a:latin typeface="Calibri" panose="020F0502020204030204" pitchFamily="34" charset="0"/>
                          <a:cs typeface="Calibri" panose="020F0502020204030204" pitchFamily="34" charset="0"/>
                        </a:rPr>
                        <a:t> , National Coordinator   </a:t>
                      </a:r>
                    </a:p>
                  </a:txBody>
                  <a:tcPr/>
                </a:tc>
                <a:extLst>
                  <a:ext uri="{0D108BD9-81ED-4DB2-BD59-A6C34878D82A}">
                    <a16:rowId xmlns:a16="http://schemas.microsoft.com/office/drawing/2014/main" val="338510327"/>
                  </a:ext>
                </a:extLst>
              </a:tr>
              <a:tr h="257175">
                <a:tc>
                  <a:txBody>
                    <a:bodyPr/>
                    <a:lstStyle/>
                    <a:p>
                      <a:pPr fontAlgn="t"/>
                      <a:r>
                        <a:rPr lang="en-US" sz="1100">
                          <a:effectLst/>
                          <a:latin typeface="Calibri" panose="020F0502020204030204" pitchFamily="34" charset="0"/>
                          <a:cs typeface="Calibri" panose="020F0502020204030204" pitchFamily="34" charset="0"/>
                        </a:rPr>
                        <a:t>Irish Cancer Society  </a:t>
                      </a:r>
                    </a:p>
                  </a:txBody>
                  <a:tcPr/>
                </a:tc>
                <a:tc>
                  <a:txBody>
                    <a:bodyPr/>
                    <a:lstStyle/>
                    <a:p>
                      <a:pPr fontAlgn="t"/>
                      <a:r>
                        <a:rPr lang="en-US" sz="1100" dirty="0">
                          <a:effectLst/>
                          <a:latin typeface="Calibri" panose="020F0502020204030204" pitchFamily="34" charset="0"/>
                          <a:cs typeface="Calibri" panose="020F0502020204030204" pitchFamily="34" charset="0"/>
                        </a:rPr>
                        <a:t>Alex Phelan </a:t>
                      </a:r>
                      <a:r>
                        <a:rPr lang="en-US" sz="1100" dirty="0" err="1">
                          <a:effectLst/>
                          <a:latin typeface="Calibri" panose="020F0502020204030204" pitchFamily="34" charset="0"/>
                          <a:cs typeface="Calibri" panose="020F0502020204030204" pitchFamily="34" charset="0"/>
                        </a:rPr>
                        <a:t>McGahon</a:t>
                      </a:r>
                      <a:r>
                        <a:rPr lang="en-US" sz="1100" dirty="0">
                          <a:effectLst/>
                          <a:latin typeface="Calibri" panose="020F0502020204030204" pitchFamily="34" charset="0"/>
                          <a:cs typeface="Calibri" panose="020F0502020204030204" pitchFamily="34" charset="0"/>
                        </a:rPr>
                        <a:t>, Support </a:t>
                      </a:r>
                      <a:r>
                        <a:rPr lang="en-US" sz="1100" dirty="0" err="1">
                          <a:effectLst/>
                          <a:latin typeface="Calibri" panose="020F0502020204030204" pitchFamily="34" charset="0"/>
                          <a:cs typeface="Calibri" panose="020F0502020204030204" pitchFamily="34" charset="0"/>
                        </a:rPr>
                        <a:t>programmes</a:t>
                      </a:r>
                      <a:r>
                        <a:rPr lang="en-US" sz="1100" dirty="0">
                          <a:effectLst/>
                          <a:latin typeface="Calibri" panose="020F0502020204030204" pitchFamily="34" charset="0"/>
                          <a:cs typeface="Calibri" panose="020F0502020204030204" pitchFamily="34" charset="0"/>
                        </a:rPr>
                        <a:t> coordinator (psycho social supports)   </a:t>
                      </a:r>
                    </a:p>
                  </a:txBody>
                  <a:tcPr/>
                </a:tc>
                <a:extLst>
                  <a:ext uri="{0D108BD9-81ED-4DB2-BD59-A6C34878D82A}">
                    <a16:rowId xmlns:a16="http://schemas.microsoft.com/office/drawing/2014/main" val="729217171"/>
                  </a:ext>
                </a:extLst>
              </a:tr>
              <a:tr h="276225">
                <a:tc>
                  <a:txBody>
                    <a:bodyPr/>
                    <a:lstStyle/>
                    <a:p>
                      <a:pPr fontAlgn="t"/>
                      <a:r>
                        <a:rPr lang="en-US" sz="1100">
                          <a:effectLst/>
                          <a:latin typeface="Calibri" panose="020F0502020204030204" pitchFamily="34" charset="0"/>
                          <a:cs typeface="Calibri" panose="020F0502020204030204" pitchFamily="34" charset="0"/>
                        </a:rPr>
                        <a:t>Irish Hospice Foundation </a:t>
                      </a:r>
                    </a:p>
                    <a:p>
                      <a:pPr lvl="0">
                        <a:buNone/>
                      </a:pPr>
                      <a:r>
                        <a:rPr lang="en-US" sz="1100" b="1" i="0" u="none" strike="noStrike" noProof="0">
                          <a:effectLst/>
                          <a:latin typeface="Calibri" panose="020F0502020204030204" pitchFamily="34" charset="0"/>
                          <a:cs typeface="Calibri" panose="020F0502020204030204" pitchFamily="34" charset="0"/>
                        </a:rPr>
                        <a:t>LEAD ORGANISATION</a:t>
                      </a:r>
                      <a:endParaRPr lang="en-US">
                        <a:latin typeface="Calibri" panose="020F0502020204030204" pitchFamily="34" charset="0"/>
                        <a:cs typeface="Calibri" panose="020F0502020204030204" pitchFamily="34" charset="0"/>
                      </a:endParaRPr>
                    </a:p>
                  </a:txBody>
                  <a:tcPr/>
                </a:tc>
                <a:tc>
                  <a:txBody>
                    <a:bodyPr/>
                    <a:lstStyle/>
                    <a:p>
                      <a:pPr fontAlgn="t"/>
                      <a:r>
                        <a:rPr lang="en-US" sz="1100">
                          <a:effectLst/>
                          <a:latin typeface="Calibri" panose="020F0502020204030204" pitchFamily="34" charset="0"/>
                          <a:cs typeface="Calibri" panose="020F0502020204030204" pitchFamily="34" charset="0"/>
                        </a:rPr>
                        <a:t>Orla Keegan, Head of Education and Bereavement   </a:t>
                      </a:r>
                      <a:endParaRPr lang="en-US" sz="1100" b="1" i="0" u="none" strike="noStrike" noProof="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77698051"/>
                  </a:ext>
                </a:extLst>
              </a:tr>
              <a:tr h="457200">
                <a:tc>
                  <a:txBody>
                    <a:bodyPr/>
                    <a:lstStyle/>
                    <a:p>
                      <a:pPr fontAlgn="t"/>
                      <a:r>
                        <a:rPr lang="en-US" sz="1100">
                          <a:effectLst/>
                          <a:latin typeface="Calibri" panose="020F0502020204030204" pitchFamily="34" charset="0"/>
                          <a:cs typeface="Calibri" panose="020F0502020204030204" pitchFamily="34" charset="0"/>
                        </a:rPr>
                        <a:t>National Cancer Control </a:t>
                      </a:r>
                      <a:r>
                        <a:rPr lang="en-US" sz="1100" err="1">
                          <a:effectLst/>
                          <a:latin typeface="Calibri" panose="020F0502020204030204" pitchFamily="34" charset="0"/>
                          <a:cs typeface="Calibri" panose="020F0502020204030204" pitchFamily="34" charset="0"/>
                        </a:rPr>
                        <a:t>Programme</a:t>
                      </a:r>
                      <a:r>
                        <a:rPr lang="en-US" sz="1100">
                          <a:effectLst/>
                          <a:latin typeface="Calibri" panose="020F0502020204030204" pitchFamily="34" charset="0"/>
                          <a:cs typeface="Calibri" panose="020F0502020204030204" pitchFamily="34" charset="0"/>
                        </a:rPr>
                        <a:t> (HSE) / Galway Cancer Support Centre </a:t>
                      </a:r>
                    </a:p>
                  </a:txBody>
                  <a:tcPr/>
                </a:tc>
                <a:tc>
                  <a:txBody>
                    <a:bodyPr/>
                    <a:lstStyle/>
                    <a:p>
                      <a:pPr fontAlgn="t"/>
                      <a:r>
                        <a:rPr lang="en-US" sz="1100">
                          <a:effectLst/>
                          <a:latin typeface="Calibri" panose="020F0502020204030204" pitchFamily="34" charset="0"/>
                          <a:cs typeface="Calibri" panose="020F0502020204030204" pitchFamily="34" charset="0"/>
                        </a:rPr>
                        <a:t>Helen </a:t>
                      </a:r>
                      <a:r>
                        <a:rPr lang="en-US" sz="1100" err="1">
                          <a:effectLst/>
                          <a:latin typeface="Calibri" panose="020F0502020204030204" pitchFamily="34" charset="0"/>
                          <a:cs typeface="Calibri" panose="020F0502020204030204" pitchFamily="34" charset="0"/>
                        </a:rPr>
                        <a:t>Greally</a:t>
                      </a:r>
                      <a:r>
                        <a:rPr lang="en-US" sz="1100">
                          <a:effectLst/>
                          <a:latin typeface="Calibri" panose="020F0502020204030204" pitchFamily="34" charset="0"/>
                          <a:cs typeface="Calibri" panose="020F0502020204030204" pitchFamily="34" charset="0"/>
                        </a:rPr>
                        <a:t>, Clinical Lead / Director of Psychology and Support Services    </a:t>
                      </a:r>
                    </a:p>
                  </a:txBody>
                  <a:tcPr/>
                </a:tc>
                <a:extLst>
                  <a:ext uri="{0D108BD9-81ED-4DB2-BD59-A6C34878D82A}">
                    <a16:rowId xmlns:a16="http://schemas.microsoft.com/office/drawing/2014/main" val="2287045281"/>
                  </a:ext>
                </a:extLst>
              </a:tr>
              <a:tr h="257175">
                <a:tc>
                  <a:txBody>
                    <a:bodyPr/>
                    <a:lstStyle/>
                    <a:p>
                      <a:pPr fontAlgn="t"/>
                      <a:r>
                        <a:rPr lang="en-US" sz="1100">
                          <a:effectLst/>
                          <a:latin typeface="Calibri" panose="020F0502020204030204" pitchFamily="34" charset="0"/>
                          <a:cs typeface="Calibri" panose="020F0502020204030204" pitchFamily="34" charset="0"/>
                        </a:rPr>
                        <a:t>National Forum of Family Resource </a:t>
                      </a:r>
                      <a:r>
                        <a:rPr lang="en-US" sz="1100" err="1">
                          <a:effectLst/>
                          <a:latin typeface="Calibri" panose="020F0502020204030204" pitchFamily="34" charset="0"/>
                          <a:cs typeface="Calibri" panose="020F0502020204030204" pitchFamily="34" charset="0"/>
                        </a:rPr>
                        <a:t>Centres</a:t>
                      </a:r>
                      <a:r>
                        <a:rPr lang="en-US" sz="1100">
                          <a:effectLst/>
                          <a:latin typeface="Calibri" panose="020F0502020204030204" pitchFamily="34" charset="0"/>
                          <a:cs typeface="Calibri" panose="020F0502020204030204" pitchFamily="34" charset="0"/>
                        </a:rPr>
                        <a:t> </a:t>
                      </a:r>
                    </a:p>
                  </a:txBody>
                  <a:tcPr/>
                </a:tc>
                <a:tc>
                  <a:txBody>
                    <a:bodyPr/>
                    <a:lstStyle/>
                    <a:p>
                      <a:pPr fontAlgn="t"/>
                      <a:r>
                        <a:rPr lang="en-US" sz="1100">
                          <a:effectLst/>
                          <a:latin typeface="Calibri" panose="020F0502020204030204" pitchFamily="34" charset="0"/>
                          <a:cs typeface="Calibri" panose="020F0502020204030204" pitchFamily="34" charset="0"/>
                        </a:rPr>
                        <a:t>Mary Mulcahy, National Mental Health Training and Policy Officer   </a:t>
                      </a:r>
                    </a:p>
                  </a:txBody>
                  <a:tcPr/>
                </a:tc>
                <a:extLst>
                  <a:ext uri="{0D108BD9-81ED-4DB2-BD59-A6C34878D82A}">
                    <a16:rowId xmlns:a16="http://schemas.microsoft.com/office/drawing/2014/main" val="2927835096"/>
                  </a:ext>
                </a:extLst>
              </a:tr>
              <a:tr h="257175">
                <a:tc>
                  <a:txBody>
                    <a:bodyPr/>
                    <a:lstStyle/>
                    <a:p>
                      <a:pPr fontAlgn="t"/>
                      <a:r>
                        <a:rPr lang="en-US" sz="1100">
                          <a:effectLst/>
                          <a:latin typeface="Calibri" panose="020F0502020204030204" pitchFamily="34" charset="0"/>
                          <a:cs typeface="Calibri" panose="020F0502020204030204" pitchFamily="34" charset="0"/>
                        </a:rPr>
                        <a:t>National Office for Suicide Prevention </a:t>
                      </a:r>
                    </a:p>
                  </a:txBody>
                  <a:tcPr/>
                </a:tc>
                <a:tc>
                  <a:txBody>
                    <a:bodyPr/>
                    <a:lstStyle/>
                    <a:p>
                      <a:pPr fontAlgn="t"/>
                      <a:r>
                        <a:rPr lang="en-US" sz="1100">
                          <a:effectLst/>
                          <a:latin typeface="Calibri" panose="020F0502020204030204" pitchFamily="34" charset="0"/>
                          <a:cs typeface="Calibri" panose="020F0502020204030204" pitchFamily="34" charset="0"/>
                        </a:rPr>
                        <a:t>Ollie Skehan, National Suicide Bereavement Coordinator   </a:t>
                      </a:r>
                    </a:p>
                  </a:txBody>
                  <a:tcPr/>
                </a:tc>
                <a:extLst>
                  <a:ext uri="{0D108BD9-81ED-4DB2-BD59-A6C34878D82A}">
                    <a16:rowId xmlns:a16="http://schemas.microsoft.com/office/drawing/2014/main" val="2666946439"/>
                  </a:ext>
                </a:extLst>
              </a:tr>
              <a:tr h="171450">
                <a:tc>
                  <a:txBody>
                    <a:bodyPr/>
                    <a:lstStyle/>
                    <a:p>
                      <a:pPr fontAlgn="t"/>
                      <a:r>
                        <a:rPr lang="en-US" sz="1100">
                          <a:effectLst/>
                          <a:latin typeface="Calibri" panose="020F0502020204030204" pitchFamily="34" charset="0"/>
                          <a:cs typeface="Calibri" panose="020F0502020204030204" pitchFamily="34" charset="0"/>
                        </a:rPr>
                        <a:t>University College Cork </a:t>
                      </a:r>
                    </a:p>
                  </a:txBody>
                  <a:tcPr/>
                </a:tc>
                <a:tc>
                  <a:txBody>
                    <a:bodyPr/>
                    <a:lstStyle/>
                    <a:p>
                      <a:pPr fontAlgn="t"/>
                      <a:r>
                        <a:rPr lang="en-US" sz="1100" dirty="0">
                          <a:effectLst/>
                          <a:latin typeface="Calibri" panose="020F0502020204030204" pitchFamily="34" charset="0"/>
                          <a:cs typeface="Calibri" panose="020F0502020204030204" pitchFamily="34" charset="0"/>
                        </a:rPr>
                        <a:t>Sharon Lambert, Lecturer, School of Applied Psychology    </a:t>
                      </a:r>
                    </a:p>
                  </a:txBody>
                  <a:tcPr/>
                </a:tc>
                <a:extLst>
                  <a:ext uri="{0D108BD9-81ED-4DB2-BD59-A6C34878D82A}">
                    <a16:rowId xmlns:a16="http://schemas.microsoft.com/office/drawing/2014/main" val="3109038705"/>
                  </a:ext>
                </a:extLst>
              </a:tr>
            </a:tbl>
          </a:graphicData>
        </a:graphic>
      </p:graphicFrame>
      <p:graphicFrame>
        <p:nvGraphicFramePr>
          <p:cNvPr id="6" name="Table 6">
            <a:extLst>
              <a:ext uri="{FF2B5EF4-FFF2-40B4-BE49-F238E27FC236}">
                <a16:creationId xmlns:a16="http://schemas.microsoft.com/office/drawing/2014/main" id="{5649A2B8-B323-B640-4626-B2F58276E4DA}"/>
              </a:ext>
            </a:extLst>
          </p:cNvPr>
          <p:cNvGraphicFramePr>
            <a:graphicFrameLocks noGrp="1"/>
          </p:cNvGraphicFramePr>
          <p:nvPr>
            <p:extLst>
              <p:ext uri="{D42A27DB-BD31-4B8C-83A1-F6EECF244321}">
                <p14:modId xmlns:p14="http://schemas.microsoft.com/office/powerpoint/2010/main" val="544851077"/>
              </p:ext>
            </p:extLst>
          </p:nvPr>
        </p:nvGraphicFramePr>
        <p:xfrm>
          <a:off x="8786090" y="150090"/>
          <a:ext cx="3047999" cy="6632730"/>
        </p:xfrm>
        <a:graphic>
          <a:graphicData uri="http://schemas.openxmlformats.org/drawingml/2006/table">
            <a:tbl>
              <a:tblPr firstRow="1" bandRow="1">
                <a:tableStyleId>{93296810-A885-4BE3-A3E7-6D5BEEA58F35}</a:tableStyleId>
              </a:tblPr>
              <a:tblGrid>
                <a:gridCol w="3047999">
                  <a:extLst>
                    <a:ext uri="{9D8B030D-6E8A-4147-A177-3AD203B41FA5}">
                      <a16:colId xmlns:a16="http://schemas.microsoft.com/office/drawing/2014/main" val="2724019882"/>
                    </a:ext>
                  </a:extLst>
                </a:gridCol>
              </a:tblGrid>
              <a:tr h="343630">
                <a:tc>
                  <a:txBody>
                    <a:bodyPr/>
                    <a:lstStyle/>
                    <a:p>
                      <a:pPr algn="ctr"/>
                      <a:r>
                        <a:rPr lang="en-US" sz="1800" dirty="0">
                          <a:latin typeface="Calibri" panose="020F0502020204030204" pitchFamily="34" charset="0"/>
                          <a:cs typeface="Calibri" panose="020F0502020204030204" pitchFamily="34" charset="0"/>
                        </a:rPr>
                        <a:t>Training Network (n=18)</a:t>
                      </a:r>
                    </a:p>
                  </a:txBody>
                  <a:tcPr/>
                </a:tc>
                <a:extLst>
                  <a:ext uri="{0D108BD9-81ED-4DB2-BD59-A6C34878D82A}">
                    <a16:rowId xmlns:a16="http://schemas.microsoft.com/office/drawing/2014/main" val="1256736435"/>
                  </a:ext>
                </a:extLst>
              </a:tr>
              <a:tr h="251996">
                <a:tc>
                  <a:txBody>
                    <a:bodyPr/>
                    <a:lstStyle/>
                    <a:p>
                      <a:pPr marL="0" marR="0" lvl="0" indent="0" algn="l">
                        <a:lnSpc>
                          <a:spcPct val="100000"/>
                        </a:lnSpc>
                        <a:spcBef>
                          <a:spcPts val="0"/>
                        </a:spcBef>
                        <a:spcAft>
                          <a:spcPts val="0"/>
                        </a:spcAft>
                        <a:buNone/>
                      </a:pPr>
                      <a:r>
                        <a:rPr lang="en-US" sz="1100" u="none" strike="noStrike" noProof="0">
                          <a:latin typeface="Calibri" panose="020F0502020204030204" pitchFamily="34" charset="0"/>
                          <a:cs typeface="Calibri" panose="020F0502020204030204" pitchFamily="34" charset="0"/>
                        </a:rPr>
                        <a:t>A Little Lifetime</a:t>
                      </a:r>
                    </a:p>
                  </a:txBody>
                  <a:tcPr/>
                </a:tc>
                <a:extLst>
                  <a:ext uri="{0D108BD9-81ED-4DB2-BD59-A6C34878D82A}">
                    <a16:rowId xmlns:a16="http://schemas.microsoft.com/office/drawing/2014/main" val="3066054271"/>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Anam Cara</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20759184"/>
                  </a:ext>
                </a:extLst>
              </a:tr>
              <a:tr h="343630">
                <a:tc>
                  <a:txBody>
                    <a:bodyPr/>
                    <a:lstStyle/>
                    <a:p>
                      <a:pPr lvl="0">
                        <a:buNone/>
                      </a:pPr>
                      <a:r>
                        <a:rPr lang="en-US" sz="1100" u="none" strike="noStrike" noProof="0" err="1">
                          <a:latin typeface="Calibri" panose="020F0502020204030204" pitchFamily="34" charset="0"/>
                          <a:cs typeface="Calibri" panose="020F0502020204030204" pitchFamily="34" charset="0"/>
                        </a:rPr>
                        <a:t>Barnardos</a:t>
                      </a:r>
                      <a:r>
                        <a:rPr lang="en-US" sz="1100" u="none" strike="noStrike" noProof="0">
                          <a:latin typeface="Calibri" panose="020F0502020204030204" pitchFamily="34" charset="0"/>
                          <a:cs typeface="Calibri" panose="020F0502020204030204" pitchFamily="34" charset="0"/>
                        </a:rPr>
                        <a:t> Childrens Bereavement Service</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00526933"/>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Bethany Bereavement Support</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20728892"/>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CRY Ireland</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71786877"/>
                  </a:ext>
                </a:extLst>
              </a:tr>
              <a:tr h="343630">
                <a:tc>
                  <a:txBody>
                    <a:bodyPr/>
                    <a:lstStyle/>
                    <a:p>
                      <a:pPr lvl="0" algn="l">
                        <a:lnSpc>
                          <a:spcPct val="100000"/>
                        </a:lnSpc>
                        <a:spcBef>
                          <a:spcPts val="0"/>
                        </a:spcBef>
                        <a:spcAft>
                          <a:spcPts val="0"/>
                        </a:spcAft>
                        <a:buNone/>
                      </a:pPr>
                      <a:r>
                        <a:rPr lang="en-US" sz="1100" u="none" strike="noStrike" noProof="0">
                          <a:latin typeface="Calibri" panose="020F0502020204030204" pitchFamily="34" charset="0"/>
                          <a:cs typeface="Calibri" panose="020F0502020204030204" pitchFamily="34" charset="0"/>
                        </a:rPr>
                        <a:t>Childrens Grief Centre</a:t>
                      </a:r>
                    </a:p>
                  </a:txBody>
                  <a:tcPr/>
                </a:tc>
                <a:extLst>
                  <a:ext uri="{0D108BD9-81ED-4DB2-BD59-A6C34878D82A}">
                    <a16:rowId xmlns:a16="http://schemas.microsoft.com/office/drawing/2014/main" val="2111575546"/>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Embrace Farm</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14082867"/>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Cancer Support Centre (HOPE)</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25418191"/>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HUGG</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4380803"/>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Irish Childhood Bereavement Network</a:t>
                      </a:r>
                    </a:p>
                  </a:txBody>
                  <a:tcPr/>
                </a:tc>
                <a:extLst>
                  <a:ext uri="{0D108BD9-81ED-4DB2-BD59-A6C34878D82A}">
                    <a16:rowId xmlns:a16="http://schemas.microsoft.com/office/drawing/2014/main" val="273525345"/>
                  </a:ext>
                </a:extLst>
              </a:tr>
              <a:tr h="343630">
                <a:tc>
                  <a:txBody>
                    <a:bodyPr/>
                    <a:lstStyle/>
                    <a:p>
                      <a:pPr lvl="0">
                        <a:buNone/>
                      </a:pPr>
                      <a:r>
                        <a:rPr lang="en-US" sz="1100" u="none" strike="noStrike" noProof="0" dirty="0">
                          <a:latin typeface="Calibri" panose="020F0502020204030204" pitchFamily="34" charset="0"/>
                          <a:cs typeface="Calibri" panose="020F0502020204030204" pitchFamily="34" charset="0"/>
                        </a:rPr>
                        <a:t>Irish Hospice Foundation  </a:t>
                      </a:r>
                    </a:p>
                    <a:p>
                      <a:pPr lvl="0">
                        <a:buNone/>
                      </a:pPr>
                      <a:r>
                        <a:rPr lang="en-US" sz="1100" b="1" u="none" strike="noStrike" noProof="0" dirty="0">
                          <a:latin typeface="Calibri" panose="020F0502020204030204" pitchFamily="34" charset="0"/>
                          <a:cs typeface="Calibri" panose="020F0502020204030204" pitchFamily="34" charset="0"/>
                        </a:rPr>
                        <a:t>LEAD ORGANISATION</a:t>
                      </a:r>
                      <a:endParaRPr lang="en-US" sz="11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75653350"/>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Kilkenny Bereavement Support</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67848893"/>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LMC Bereavement </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87327525"/>
                  </a:ext>
                </a:extLst>
              </a:tr>
              <a:tr h="343630">
                <a:tc>
                  <a:txBody>
                    <a:bodyPr/>
                    <a:lstStyle/>
                    <a:p>
                      <a:pPr lvl="0" algn="l">
                        <a:lnSpc>
                          <a:spcPct val="100000"/>
                        </a:lnSpc>
                        <a:spcBef>
                          <a:spcPts val="0"/>
                        </a:spcBef>
                        <a:spcAft>
                          <a:spcPts val="0"/>
                        </a:spcAft>
                        <a:buNone/>
                      </a:pPr>
                      <a:r>
                        <a:rPr lang="en-US" sz="1100" u="none" strike="noStrike" noProof="0">
                          <a:latin typeface="Calibri" panose="020F0502020204030204" pitchFamily="34" charset="0"/>
                          <a:cs typeface="Calibri" panose="020F0502020204030204" pitchFamily="34" charset="0"/>
                        </a:rPr>
                        <a:t>Pieta</a:t>
                      </a:r>
                    </a:p>
                  </a:txBody>
                  <a:tcPr/>
                </a:tc>
                <a:extLst>
                  <a:ext uri="{0D108BD9-81ED-4DB2-BD59-A6C34878D82A}">
                    <a16:rowId xmlns:a16="http://schemas.microsoft.com/office/drawing/2014/main" val="2273941522"/>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Rainbows Ireland</a:t>
                      </a: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94447494"/>
                  </a:ext>
                </a:extLst>
              </a:tr>
              <a:tr h="343630">
                <a:tc>
                  <a:txBody>
                    <a:bodyPr/>
                    <a:lstStyle/>
                    <a:p>
                      <a:pPr lvl="0">
                        <a:buNone/>
                      </a:pPr>
                      <a:r>
                        <a:rPr lang="en-US" sz="1100" u="none" strike="noStrike" noProof="0">
                          <a:latin typeface="Calibri" panose="020F0502020204030204" pitchFamily="34" charset="0"/>
                          <a:cs typeface="Calibri" panose="020F0502020204030204" pitchFamily="34" charset="0"/>
                        </a:rPr>
                        <a:t>Support After Homicide</a:t>
                      </a:r>
                    </a:p>
                  </a:txBody>
                  <a:tcPr/>
                </a:tc>
                <a:extLst>
                  <a:ext uri="{0D108BD9-81ED-4DB2-BD59-A6C34878D82A}">
                    <a16:rowId xmlns:a16="http://schemas.microsoft.com/office/drawing/2014/main" val="2305976137"/>
                  </a:ext>
                </a:extLst>
              </a:tr>
              <a:tr h="412357">
                <a:tc>
                  <a:txBody>
                    <a:bodyPr/>
                    <a:lstStyle/>
                    <a:p>
                      <a:pPr lvl="0" algn="l">
                        <a:lnSpc>
                          <a:spcPct val="100000"/>
                        </a:lnSpc>
                        <a:spcBef>
                          <a:spcPts val="0"/>
                        </a:spcBef>
                        <a:spcAft>
                          <a:spcPts val="0"/>
                        </a:spcAft>
                        <a:buNone/>
                      </a:pPr>
                      <a:r>
                        <a:rPr lang="en-US" sz="1100" u="none" strike="noStrike" noProof="0">
                          <a:latin typeface="Calibri" panose="020F0502020204030204" pitchFamily="34" charset="0"/>
                          <a:cs typeface="Calibri" panose="020F0502020204030204" pitchFamily="34" charset="0"/>
                        </a:rPr>
                        <a:t>Hospice and Palliative Care Social Workers Group / St Francis Hospice</a:t>
                      </a:r>
                    </a:p>
                  </a:txBody>
                  <a:tcPr/>
                </a:tc>
                <a:extLst>
                  <a:ext uri="{0D108BD9-81ED-4DB2-BD59-A6C34878D82A}">
                    <a16:rowId xmlns:a16="http://schemas.microsoft.com/office/drawing/2014/main" val="1888874907"/>
                  </a:ext>
                </a:extLst>
              </a:tr>
              <a:tr h="343630">
                <a:tc>
                  <a:txBody>
                    <a:bodyPr/>
                    <a:lstStyle/>
                    <a:p>
                      <a:pPr lvl="0">
                        <a:buNone/>
                      </a:pPr>
                      <a:r>
                        <a:rPr lang="en-US" sz="1100" u="none" strike="noStrike" noProof="0" dirty="0" err="1">
                          <a:latin typeface="Calibri" panose="020F0502020204030204" pitchFamily="34" charset="0"/>
                          <a:cs typeface="Calibri" panose="020F0502020204030204" pitchFamily="34" charset="0"/>
                        </a:rPr>
                        <a:t>Turas</a:t>
                      </a:r>
                      <a:r>
                        <a:rPr lang="en-US" sz="1100" u="none" strike="noStrike" noProof="0" dirty="0">
                          <a:latin typeface="Calibri" panose="020F0502020204030204" pitchFamily="34" charset="0"/>
                          <a:cs typeface="Calibri" panose="020F0502020204030204" pitchFamily="34" charset="0"/>
                        </a:rPr>
                        <a:t> Le </a:t>
                      </a:r>
                      <a:r>
                        <a:rPr lang="en-US" sz="1100" u="none" strike="noStrike" noProof="0" dirty="0" err="1">
                          <a:latin typeface="Calibri" panose="020F0502020204030204" pitchFamily="34" charset="0"/>
                          <a:cs typeface="Calibri" panose="020F0502020204030204" pitchFamily="34" charset="0"/>
                        </a:rPr>
                        <a:t>Cheile</a:t>
                      </a:r>
                      <a:endParaRPr lang="en-US"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26688223"/>
                  </a:ext>
                </a:extLst>
              </a:tr>
            </a:tbl>
          </a:graphicData>
        </a:graphic>
      </p:graphicFrame>
      <p:graphicFrame>
        <p:nvGraphicFramePr>
          <p:cNvPr id="7" name="Table 7">
            <a:extLst>
              <a:ext uri="{FF2B5EF4-FFF2-40B4-BE49-F238E27FC236}">
                <a16:creationId xmlns:a16="http://schemas.microsoft.com/office/drawing/2014/main" id="{F56843AF-29AC-5DED-D833-1A65337DDC59}"/>
              </a:ext>
            </a:extLst>
          </p:cNvPr>
          <p:cNvGraphicFramePr>
            <a:graphicFrameLocks noGrp="1"/>
          </p:cNvGraphicFramePr>
          <p:nvPr>
            <p:extLst>
              <p:ext uri="{D42A27DB-BD31-4B8C-83A1-F6EECF244321}">
                <p14:modId xmlns:p14="http://schemas.microsoft.com/office/powerpoint/2010/main" val="161717197"/>
              </p:ext>
            </p:extLst>
          </p:nvPr>
        </p:nvGraphicFramePr>
        <p:xfrm>
          <a:off x="152541" y="1691104"/>
          <a:ext cx="2891036" cy="3068319"/>
        </p:xfrm>
        <a:graphic>
          <a:graphicData uri="http://schemas.openxmlformats.org/drawingml/2006/table">
            <a:tbl>
              <a:tblPr firstRow="1" bandRow="1">
                <a:tableStyleId>{00A15C55-8517-42AA-B614-E9B94910E393}</a:tableStyleId>
              </a:tblPr>
              <a:tblGrid>
                <a:gridCol w="2891036">
                  <a:extLst>
                    <a:ext uri="{9D8B030D-6E8A-4147-A177-3AD203B41FA5}">
                      <a16:colId xmlns:a16="http://schemas.microsoft.com/office/drawing/2014/main" val="3380024450"/>
                    </a:ext>
                  </a:extLst>
                </a:gridCol>
              </a:tblGrid>
              <a:tr h="370840">
                <a:tc>
                  <a:txBody>
                    <a:bodyPr/>
                    <a:lstStyle/>
                    <a:p>
                      <a:r>
                        <a:rPr lang="en-US" dirty="0">
                          <a:latin typeface="Calibri" panose="020F0502020204030204" pitchFamily="34" charset="0"/>
                          <a:cs typeface="Calibri" panose="020F0502020204030204" pitchFamily="34" charset="0"/>
                        </a:rPr>
                        <a:t>Project Management Team</a:t>
                      </a:r>
                    </a:p>
                    <a:p>
                      <a:pPr lvl="0">
                        <a:buNone/>
                      </a:pPr>
                      <a:r>
                        <a:rPr lang="en-US" dirty="0">
                          <a:latin typeface="Calibri" panose="020F0502020204030204" pitchFamily="34" charset="0"/>
                          <a:cs typeface="Calibri" panose="020F0502020204030204" pitchFamily="34" charset="0"/>
                        </a:rPr>
                        <a:t>Irish Hospice Foundation</a:t>
                      </a:r>
                    </a:p>
                    <a:p>
                      <a:pPr lvl="0">
                        <a:buNone/>
                      </a:pP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66715051"/>
                  </a:ext>
                </a:extLst>
              </a:tr>
              <a:tr h="370840">
                <a:tc>
                  <a:txBody>
                    <a:bodyPr/>
                    <a:lstStyle/>
                    <a:p>
                      <a:r>
                        <a:rPr lang="en-US" sz="1100">
                          <a:latin typeface="Calibri" panose="020F0502020204030204" pitchFamily="34" charset="0"/>
                          <a:cs typeface="Calibri" panose="020F0502020204030204" pitchFamily="34" charset="0"/>
                        </a:rPr>
                        <a:t>Amanda Roberts, </a:t>
                      </a:r>
                      <a:endParaRPr lang="en-US">
                        <a:latin typeface="Calibri" panose="020F0502020204030204" pitchFamily="34" charset="0"/>
                        <a:cs typeface="Calibri" panose="020F0502020204030204" pitchFamily="34" charset="0"/>
                      </a:endParaRPr>
                    </a:p>
                    <a:p>
                      <a:pPr lvl="0">
                        <a:buNone/>
                      </a:pPr>
                      <a:r>
                        <a:rPr lang="en-US" sz="1100">
                          <a:latin typeface="Calibri" panose="020F0502020204030204" pitchFamily="34" charset="0"/>
                          <a:cs typeface="Calibri" panose="020F0502020204030204" pitchFamily="34" charset="0"/>
                        </a:rPr>
                        <a:t>Bereavement Development PROJECT LEAD</a:t>
                      </a:r>
                    </a:p>
                    <a:p>
                      <a:pPr lvl="0">
                        <a:buNone/>
                      </a:pP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29420832"/>
                  </a:ext>
                </a:extLst>
              </a:tr>
              <a:tr h="370840">
                <a:tc>
                  <a:txBody>
                    <a:bodyPr/>
                    <a:lstStyle/>
                    <a:p>
                      <a:r>
                        <a:rPr lang="en-US" sz="1100">
                          <a:latin typeface="Calibri" panose="020F0502020204030204" pitchFamily="34" charset="0"/>
                          <a:cs typeface="Calibri" panose="020F0502020204030204" pitchFamily="34" charset="0"/>
                        </a:rPr>
                        <a:t>Orla Keegan,</a:t>
                      </a:r>
                      <a:endParaRPr lang="en-US">
                        <a:latin typeface="Calibri" panose="020F0502020204030204" pitchFamily="34" charset="0"/>
                        <a:cs typeface="Calibri" panose="020F0502020204030204" pitchFamily="34" charset="0"/>
                      </a:endParaRPr>
                    </a:p>
                    <a:p>
                      <a:pPr lvl="0">
                        <a:buNone/>
                      </a:pPr>
                      <a:r>
                        <a:rPr lang="en-US" sz="1100">
                          <a:latin typeface="Calibri" panose="020F0502020204030204" pitchFamily="34" charset="0"/>
                          <a:cs typeface="Calibri" panose="020F0502020204030204" pitchFamily="34" charset="0"/>
                        </a:rPr>
                        <a:t>Head of Bereavement and Education</a:t>
                      </a:r>
                      <a:endParaRPr lang="en-US">
                        <a:latin typeface="Calibri" panose="020F0502020204030204" pitchFamily="34" charset="0"/>
                        <a:cs typeface="Calibri" panose="020F0502020204030204" pitchFamily="34" charset="0"/>
                      </a:endParaRPr>
                    </a:p>
                    <a:p>
                      <a:pPr lvl="0">
                        <a:buNone/>
                      </a:pP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35515143"/>
                  </a:ext>
                </a:extLst>
              </a:tr>
              <a:tr h="370840">
                <a:tc>
                  <a:txBody>
                    <a:bodyPr/>
                    <a:lstStyle/>
                    <a:p>
                      <a:r>
                        <a:rPr lang="en-US" sz="1100">
                          <a:latin typeface="Calibri" panose="020F0502020204030204" pitchFamily="34" charset="0"/>
                          <a:cs typeface="Calibri" panose="020F0502020204030204" pitchFamily="34" charset="0"/>
                        </a:rPr>
                        <a:t>Aisling Lavelle,</a:t>
                      </a:r>
                    </a:p>
                    <a:p>
                      <a:pPr lvl="0">
                        <a:buNone/>
                      </a:pPr>
                      <a:r>
                        <a:rPr lang="en-US" sz="1100">
                          <a:latin typeface="Calibri" panose="020F0502020204030204" pitchFamily="34" charset="0"/>
                          <a:cs typeface="Calibri" panose="020F0502020204030204" pitchFamily="34" charset="0"/>
                        </a:rPr>
                        <a:t>Education Lead</a:t>
                      </a:r>
                    </a:p>
                    <a:p>
                      <a:pPr lvl="0">
                        <a:buNone/>
                      </a:pPr>
                      <a:endParaRPr lang="en-US" sz="1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85436215"/>
                  </a:ext>
                </a:extLst>
              </a:tr>
              <a:tr h="370839">
                <a:tc>
                  <a:txBody>
                    <a:bodyPr/>
                    <a:lstStyle/>
                    <a:p>
                      <a:pPr lvl="0">
                        <a:buNone/>
                      </a:pPr>
                      <a:endParaRPr lang="en-US"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6872595"/>
                  </a:ext>
                </a:extLst>
              </a:tr>
            </a:tbl>
          </a:graphicData>
        </a:graphic>
      </p:graphicFrame>
      <p:sp>
        <p:nvSpPr>
          <p:cNvPr id="3" name="TextBox 2">
            <a:extLst>
              <a:ext uri="{FF2B5EF4-FFF2-40B4-BE49-F238E27FC236}">
                <a16:creationId xmlns:a16="http://schemas.microsoft.com/office/drawing/2014/main" id="{08FED7F2-BEF2-425E-0EB0-3E69E6464E0A}"/>
              </a:ext>
            </a:extLst>
          </p:cNvPr>
          <p:cNvSpPr txBox="1"/>
          <p:nvPr/>
        </p:nvSpPr>
        <p:spPr>
          <a:xfrm>
            <a:off x="205068" y="5234268"/>
            <a:ext cx="2785822" cy="1477328"/>
          </a:xfrm>
          <a:prstGeom prst="rect">
            <a:avLst/>
          </a:prstGeom>
          <a:solidFill>
            <a:srgbClr val="8137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solidFill>
                <a:srgbClr val="FFFFFF"/>
              </a:solidFill>
              <a:latin typeface="Calibri" panose="020F0502020204030204" pitchFamily="34" charset="0"/>
              <a:cs typeface="Calibri" panose="020F0502020204030204" pitchFamily="34" charset="0"/>
            </a:endParaRPr>
          </a:p>
          <a:p>
            <a:pPr algn="ctr"/>
            <a:r>
              <a:rPr lang="en-US" dirty="0">
                <a:solidFill>
                  <a:srgbClr val="FFFFFF"/>
                </a:solidFill>
                <a:latin typeface="Calibri" panose="020F0502020204030204" pitchFamily="34" charset="0"/>
                <a:cs typeface="Calibri" panose="020F0502020204030204" pitchFamily="34" charset="0"/>
              </a:rPr>
              <a:t>Invited national and international experts (Delphi survey)</a:t>
            </a:r>
            <a:endParaRPr lang="en-US" dirty="0">
              <a:latin typeface="Calibri" panose="020F0502020204030204" pitchFamily="34" charset="0"/>
              <a:cs typeface="Calibri" panose="020F0502020204030204" pitchFamily="34" charset="0"/>
            </a:endParaRPr>
          </a:p>
          <a:p>
            <a:pPr algn="ctr"/>
            <a:endParaRPr lang="en-US" dirty="0">
              <a:solidFill>
                <a:srgbClr val="FFFFF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56CAAB2-6403-C15E-AE37-C6E3595C4454}"/>
              </a:ext>
            </a:extLst>
          </p:cNvPr>
          <p:cNvSpPr/>
          <p:nvPr/>
        </p:nvSpPr>
        <p:spPr>
          <a:xfrm>
            <a:off x="0" y="146404"/>
            <a:ext cx="3047999" cy="1441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a:extLst>
              <a:ext uri="{FF2B5EF4-FFF2-40B4-BE49-F238E27FC236}">
                <a16:creationId xmlns:a16="http://schemas.microsoft.com/office/drawing/2014/main" id="{A81D86EA-83B2-464D-B866-CE59925DE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35" y="110444"/>
            <a:ext cx="1790700" cy="1536700"/>
          </a:xfrm>
          <a:prstGeom prst="rect">
            <a:avLst/>
          </a:prstGeom>
        </p:spPr>
      </p:pic>
      <p:sp>
        <p:nvSpPr>
          <p:cNvPr id="8" name="TextBox 7">
            <a:extLst>
              <a:ext uri="{FF2B5EF4-FFF2-40B4-BE49-F238E27FC236}">
                <a16:creationId xmlns:a16="http://schemas.microsoft.com/office/drawing/2014/main" id="{A5449ACF-2464-A64C-1FFA-38DA8931689D}"/>
              </a:ext>
            </a:extLst>
          </p:cNvPr>
          <p:cNvSpPr txBox="1"/>
          <p:nvPr/>
        </p:nvSpPr>
        <p:spPr>
          <a:xfrm>
            <a:off x="-10802" y="6488668"/>
            <a:ext cx="237078" cy="369332"/>
          </a:xfrm>
          <a:prstGeom prst="rect">
            <a:avLst/>
          </a:prstGeom>
          <a:noFill/>
        </p:spPr>
        <p:txBody>
          <a:bodyPr wrap="square" rtlCol="0">
            <a:spAutoFit/>
          </a:bodyPr>
          <a:lstStyle/>
          <a:p>
            <a:r>
              <a:rPr lang="en-US" dirty="0">
                <a:solidFill>
                  <a:schemeClr val="bg1">
                    <a:lumMod val="65000"/>
                  </a:schemeClr>
                </a:solidFill>
              </a:rPr>
              <a:t>7</a:t>
            </a:r>
            <a:endParaRPr lang="en-IE" dirty="0">
              <a:solidFill>
                <a:schemeClr val="bg1">
                  <a:lumMod val="65000"/>
                </a:schemeClr>
              </a:solidFill>
            </a:endParaRPr>
          </a:p>
        </p:txBody>
      </p:sp>
    </p:spTree>
    <p:extLst>
      <p:ext uri="{BB962C8B-B14F-4D97-AF65-F5344CB8AC3E}">
        <p14:creationId xmlns:p14="http://schemas.microsoft.com/office/powerpoint/2010/main" val="355001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phical user interface, text&#10;&#10;Description automatically generated">
            <a:extLst>
              <a:ext uri="{FF2B5EF4-FFF2-40B4-BE49-F238E27FC236}">
                <a16:creationId xmlns:a16="http://schemas.microsoft.com/office/drawing/2014/main" id="{530F07D3-C0DD-A52F-2F08-1405194BC79E}"/>
              </a:ext>
            </a:extLst>
          </p:cNvPr>
          <p:cNvPicPr>
            <a:picLocks noChangeAspect="1"/>
          </p:cNvPicPr>
          <p:nvPr/>
        </p:nvPicPr>
        <p:blipFill>
          <a:blip r:embed="rId3"/>
          <a:stretch>
            <a:fillRect/>
          </a:stretch>
        </p:blipFill>
        <p:spPr>
          <a:xfrm>
            <a:off x="9651905" y="130383"/>
            <a:ext cx="2286000" cy="800100"/>
          </a:xfrm>
          <a:prstGeom prst="rect">
            <a:avLst/>
          </a:prstGeom>
        </p:spPr>
      </p:pic>
      <p:pic>
        <p:nvPicPr>
          <p:cNvPr id="1028" name="Picture 4">
            <a:extLst>
              <a:ext uri="{FF2B5EF4-FFF2-40B4-BE49-F238E27FC236}">
                <a16:creationId xmlns:a16="http://schemas.microsoft.com/office/drawing/2014/main" id="{53AE9C62-42C7-E00F-61C3-510A7B6A0A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992" y="4426800"/>
            <a:ext cx="1694391" cy="1655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0B9476-5611-1940-FBF7-0B4A26A194FE}"/>
              </a:ext>
            </a:extLst>
          </p:cNvPr>
          <p:cNvSpPr/>
          <p:nvPr/>
        </p:nvSpPr>
        <p:spPr>
          <a:xfrm>
            <a:off x="-86192" y="1589409"/>
            <a:ext cx="12189306" cy="2570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pic>
        <p:nvPicPr>
          <p:cNvPr id="1026" name="Picture 2">
            <a:extLst>
              <a:ext uri="{FF2B5EF4-FFF2-40B4-BE49-F238E27FC236}">
                <a16:creationId xmlns:a16="http://schemas.microsoft.com/office/drawing/2014/main" id="{81D9BA3E-D2DE-6E96-6EE3-E16E0C5221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992" y="2158408"/>
            <a:ext cx="1694391" cy="16776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B3017C-D669-9E08-AEA1-39E239344FFF}"/>
              </a:ext>
            </a:extLst>
          </p:cNvPr>
          <p:cNvSpPr>
            <a:spLocks noGrp="1"/>
          </p:cNvSpPr>
          <p:nvPr>
            <p:ph idx="1"/>
          </p:nvPr>
        </p:nvSpPr>
        <p:spPr>
          <a:xfrm>
            <a:off x="2871382" y="2506662"/>
            <a:ext cx="6449236" cy="4351338"/>
          </a:xfrm>
        </p:spPr>
        <p:txBody>
          <a:bodyPr vert="horz" lIns="91440" tIns="45720" rIns="91440" bIns="45720" rtlCol="0" anchor="t">
            <a:normAutofit/>
          </a:bodyPr>
          <a:lstStyle/>
          <a:p>
            <a:pPr marL="0" indent="0" algn="just">
              <a:buNone/>
            </a:pPr>
            <a:r>
              <a:rPr lang="en-US" sz="2400" dirty="0">
                <a:ea typeface="+mn-lt"/>
                <a:cs typeface="+mn-lt"/>
              </a:rPr>
              <a:t>Develop a </a:t>
            </a:r>
            <a:r>
              <a:rPr lang="en-US" sz="2400" b="1" dirty="0">
                <a:ea typeface="+mn-lt"/>
                <a:cs typeface="+mn-lt"/>
              </a:rPr>
              <a:t>National Core Competency Framework</a:t>
            </a:r>
            <a:r>
              <a:rPr lang="en-US" sz="2400" dirty="0">
                <a:ea typeface="+mn-lt"/>
                <a:cs typeface="+mn-lt"/>
              </a:rPr>
              <a:t> for service providers working at Level 2 of the Bereavement Care Framework</a:t>
            </a:r>
            <a:endParaRPr lang="en-US" sz="2400" dirty="0">
              <a:cs typeface="Calibri"/>
            </a:endParaRPr>
          </a:p>
          <a:p>
            <a:pPr marL="0" indent="0" algn="just">
              <a:buNone/>
            </a:pPr>
            <a:endParaRPr lang="en-US" sz="2400" dirty="0">
              <a:ea typeface="+mn-lt"/>
              <a:cs typeface="+mn-lt"/>
            </a:endParaRPr>
          </a:p>
          <a:p>
            <a:pPr marL="0" indent="0" algn="just">
              <a:buNone/>
            </a:pPr>
            <a:endParaRPr lang="en-US" sz="2400" dirty="0">
              <a:ea typeface="+mn-lt"/>
              <a:cs typeface="+mn-lt"/>
            </a:endParaRPr>
          </a:p>
          <a:p>
            <a:pPr marL="0" indent="0" algn="just">
              <a:buNone/>
            </a:pPr>
            <a:endParaRPr lang="en-US" sz="2400" dirty="0">
              <a:ea typeface="+mn-lt"/>
              <a:cs typeface="+mn-lt"/>
            </a:endParaRPr>
          </a:p>
          <a:p>
            <a:pPr marL="0" indent="0" algn="just">
              <a:buNone/>
            </a:pPr>
            <a:r>
              <a:rPr lang="en-US" sz="2400" dirty="0">
                <a:ea typeface="+mn-lt"/>
                <a:cs typeface="+mn-lt"/>
              </a:rPr>
              <a:t>Develop an </a:t>
            </a:r>
            <a:r>
              <a:rPr lang="en-US" sz="2400" b="1" dirty="0">
                <a:ea typeface="+mn-lt"/>
                <a:cs typeface="+mn-lt"/>
              </a:rPr>
              <a:t>eLearning resource </a:t>
            </a:r>
            <a:r>
              <a:rPr lang="en-US" sz="2400" dirty="0">
                <a:ea typeface="+mn-lt"/>
                <a:cs typeface="+mn-lt"/>
              </a:rPr>
              <a:t>which provides an introduction</a:t>
            </a:r>
            <a:r>
              <a:rPr lang="en-US" sz="1800" baseline="30000" dirty="0">
                <a:solidFill>
                  <a:schemeClr val="bg1">
                    <a:lumMod val="50000"/>
                  </a:schemeClr>
                </a:solidFill>
                <a:ea typeface="+mn-lt"/>
                <a:cs typeface="+mn-lt"/>
              </a:rPr>
              <a:t>1</a:t>
            </a:r>
            <a:r>
              <a:rPr lang="en-US" sz="2400" dirty="0">
                <a:ea typeface="+mn-lt"/>
                <a:cs typeface="+mn-lt"/>
              </a:rPr>
              <a:t> to  the identified core competencies</a:t>
            </a:r>
          </a:p>
          <a:p>
            <a:endParaRPr lang="en-US" sz="2400" dirty="0">
              <a:cs typeface="Calibri"/>
            </a:endParaRPr>
          </a:p>
        </p:txBody>
      </p:sp>
      <p:sp>
        <p:nvSpPr>
          <p:cNvPr id="8" name="TextBox 7">
            <a:extLst>
              <a:ext uri="{FF2B5EF4-FFF2-40B4-BE49-F238E27FC236}">
                <a16:creationId xmlns:a16="http://schemas.microsoft.com/office/drawing/2014/main" id="{53079F66-35E0-D257-9314-AB6D7D547DDA}"/>
              </a:ext>
            </a:extLst>
          </p:cNvPr>
          <p:cNvSpPr txBox="1"/>
          <p:nvPr/>
        </p:nvSpPr>
        <p:spPr>
          <a:xfrm>
            <a:off x="88886" y="6447586"/>
            <a:ext cx="8676167" cy="276999"/>
          </a:xfrm>
          <a:prstGeom prst="rect">
            <a:avLst/>
          </a:prstGeom>
          <a:noFill/>
        </p:spPr>
        <p:txBody>
          <a:bodyPr wrap="square" rtlCol="0">
            <a:spAutoFit/>
          </a:bodyPr>
          <a:lstStyle/>
          <a:p>
            <a:r>
              <a:rPr lang="en-US" sz="1200" baseline="30000" dirty="0">
                <a:solidFill>
                  <a:schemeClr val="bg1">
                    <a:lumMod val="50000"/>
                  </a:schemeClr>
                </a:solidFill>
              </a:rPr>
              <a:t>1 </a:t>
            </a:r>
            <a:r>
              <a:rPr lang="en-US" sz="1200" dirty="0">
                <a:solidFill>
                  <a:schemeClr val="bg1">
                    <a:lumMod val="50000"/>
                  </a:schemeClr>
                </a:solidFill>
              </a:rPr>
              <a:t>This course will provide the learner with the first step towards meeting the competencies outlined in the Competency Framework </a:t>
            </a:r>
            <a:endParaRPr lang="en-IE" sz="1200" dirty="0">
              <a:solidFill>
                <a:schemeClr val="bg1">
                  <a:lumMod val="50000"/>
                </a:schemeClr>
              </a:solidFill>
            </a:endParaRPr>
          </a:p>
        </p:txBody>
      </p:sp>
      <p:sp>
        <p:nvSpPr>
          <p:cNvPr id="9" name="Rectangle 8">
            <a:extLst>
              <a:ext uri="{FF2B5EF4-FFF2-40B4-BE49-F238E27FC236}">
                <a16:creationId xmlns:a16="http://schemas.microsoft.com/office/drawing/2014/main" id="{8C57E3A2-9AE2-0DB8-2CD4-F44ADCEC22D1}"/>
              </a:ext>
            </a:extLst>
          </p:cNvPr>
          <p:cNvSpPr/>
          <p:nvPr/>
        </p:nvSpPr>
        <p:spPr>
          <a:xfrm>
            <a:off x="19092" y="-53876"/>
            <a:ext cx="12172908" cy="1509823"/>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F82EB9A3-06FB-8103-71A7-B383EFADB24F}"/>
              </a:ext>
            </a:extLst>
          </p:cNvPr>
          <p:cNvSpPr txBox="1"/>
          <p:nvPr/>
        </p:nvSpPr>
        <p:spPr>
          <a:xfrm>
            <a:off x="254095" y="540725"/>
            <a:ext cx="98682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accent5">
                    <a:lumMod val="50000"/>
                  </a:schemeClr>
                </a:solidFill>
              </a:rPr>
              <a:t>Bereavement Support Competencies &amp; Training Project</a:t>
            </a:r>
            <a:r>
              <a:rPr lang="en-US" sz="2800" dirty="0">
                <a:solidFill>
                  <a:schemeClr val="accent5">
                    <a:lumMod val="50000"/>
                  </a:schemeClr>
                </a:solidFill>
                <a:cs typeface="Calibri"/>
              </a:rPr>
              <a:t>​</a:t>
            </a:r>
            <a:endParaRPr lang="en-US" sz="2800" dirty="0">
              <a:solidFill>
                <a:schemeClr val="accent5">
                  <a:lumMod val="50000"/>
                </a:schemeClr>
              </a:solidFill>
            </a:endParaRPr>
          </a:p>
        </p:txBody>
      </p:sp>
      <p:sp>
        <p:nvSpPr>
          <p:cNvPr id="6" name="TextBox 5">
            <a:extLst>
              <a:ext uri="{FF2B5EF4-FFF2-40B4-BE49-F238E27FC236}">
                <a16:creationId xmlns:a16="http://schemas.microsoft.com/office/drawing/2014/main" id="{701A1086-D971-69E7-5FE2-C476E65597C0}"/>
              </a:ext>
            </a:extLst>
          </p:cNvPr>
          <p:cNvSpPr txBox="1"/>
          <p:nvPr/>
        </p:nvSpPr>
        <p:spPr>
          <a:xfrm>
            <a:off x="-47746" y="6488668"/>
            <a:ext cx="237078" cy="369332"/>
          </a:xfrm>
          <a:prstGeom prst="rect">
            <a:avLst/>
          </a:prstGeom>
          <a:noFill/>
        </p:spPr>
        <p:txBody>
          <a:bodyPr wrap="square" rtlCol="0">
            <a:spAutoFit/>
          </a:bodyPr>
          <a:lstStyle/>
          <a:p>
            <a:r>
              <a:rPr lang="en-US" dirty="0">
                <a:solidFill>
                  <a:schemeClr val="bg1">
                    <a:lumMod val="65000"/>
                  </a:schemeClr>
                </a:solidFill>
              </a:rPr>
              <a:t>8</a:t>
            </a:r>
            <a:endParaRPr lang="en-IE" dirty="0">
              <a:solidFill>
                <a:schemeClr val="bg1">
                  <a:lumMod val="65000"/>
                </a:schemeClr>
              </a:solidFill>
            </a:endParaRPr>
          </a:p>
        </p:txBody>
      </p:sp>
    </p:spTree>
    <p:extLst>
      <p:ext uri="{BB962C8B-B14F-4D97-AF65-F5344CB8AC3E}">
        <p14:creationId xmlns:p14="http://schemas.microsoft.com/office/powerpoint/2010/main" val="323033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7DBDED-597C-42FF-D035-DC489FAE7E3B}"/>
              </a:ext>
            </a:extLst>
          </p:cNvPr>
          <p:cNvPicPr>
            <a:picLocks noChangeAspect="1"/>
          </p:cNvPicPr>
          <p:nvPr/>
        </p:nvPicPr>
        <p:blipFill>
          <a:blip r:embed="rId2"/>
          <a:stretch>
            <a:fillRect/>
          </a:stretch>
        </p:blipFill>
        <p:spPr>
          <a:xfrm>
            <a:off x="27958" y="846134"/>
            <a:ext cx="4014653" cy="4556811"/>
          </a:xfrm>
          <a:prstGeom prst="rect">
            <a:avLst/>
          </a:prstGeom>
        </p:spPr>
      </p:pic>
      <p:sp>
        <p:nvSpPr>
          <p:cNvPr id="2" name="TextBox 1">
            <a:extLst>
              <a:ext uri="{FF2B5EF4-FFF2-40B4-BE49-F238E27FC236}">
                <a16:creationId xmlns:a16="http://schemas.microsoft.com/office/drawing/2014/main" id="{39CD37EF-F781-522C-8F9A-55F4C24176C2}"/>
              </a:ext>
            </a:extLst>
          </p:cNvPr>
          <p:cNvSpPr txBox="1"/>
          <p:nvPr/>
        </p:nvSpPr>
        <p:spPr>
          <a:xfrm>
            <a:off x="63086" y="6488668"/>
            <a:ext cx="237078" cy="369332"/>
          </a:xfrm>
          <a:prstGeom prst="rect">
            <a:avLst/>
          </a:prstGeom>
          <a:noFill/>
        </p:spPr>
        <p:txBody>
          <a:bodyPr wrap="square" rtlCol="0">
            <a:spAutoFit/>
          </a:bodyPr>
          <a:lstStyle/>
          <a:p>
            <a:r>
              <a:rPr lang="en-US" dirty="0">
                <a:solidFill>
                  <a:schemeClr val="bg1">
                    <a:lumMod val="65000"/>
                  </a:schemeClr>
                </a:solidFill>
              </a:rPr>
              <a:t>9</a:t>
            </a:r>
            <a:endParaRPr lang="en-IE" dirty="0">
              <a:solidFill>
                <a:schemeClr val="bg1">
                  <a:lumMod val="65000"/>
                </a:schemeClr>
              </a:solidFill>
            </a:endParaRPr>
          </a:p>
        </p:txBody>
      </p:sp>
      <p:pic>
        <p:nvPicPr>
          <p:cNvPr id="3" name="Picture 4" descr="Graphical user interface, text&#10;&#10;Description automatically generated">
            <a:extLst>
              <a:ext uri="{FF2B5EF4-FFF2-40B4-BE49-F238E27FC236}">
                <a16:creationId xmlns:a16="http://schemas.microsoft.com/office/drawing/2014/main" id="{A4775306-54B4-4ECA-4644-29ADBCB7A87A}"/>
              </a:ext>
            </a:extLst>
          </p:cNvPr>
          <p:cNvPicPr>
            <a:picLocks noChangeAspect="1"/>
          </p:cNvPicPr>
          <p:nvPr/>
        </p:nvPicPr>
        <p:blipFill>
          <a:blip r:embed="rId3"/>
          <a:stretch>
            <a:fillRect/>
          </a:stretch>
        </p:blipFill>
        <p:spPr>
          <a:xfrm>
            <a:off x="9651905" y="130383"/>
            <a:ext cx="2286000" cy="800100"/>
          </a:xfrm>
          <a:prstGeom prst="rect">
            <a:avLst/>
          </a:prstGeom>
        </p:spPr>
      </p:pic>
    </p:spTree>
    <p:extLst>
      <p:ext uri="{BB962C8B-B14F-4D97-AF65-F5344CB8AC3E}">
        <p14:creationId xmlns:p14="http://schemas.microsoft.com/office/powerpoint/2010/main" val="382502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10;&#10;Description automatically generated">
            <a:extLst>
              <a:ext uri="{FF2B5EF4-FFF2-40B4-BE49-F238E27FC236}">
                <a16:creationId xmlns:a16="http://schemas.microsoft.com/office/drawing/2014/main" id="{51A1ED80-964B-DB1E-156E-26BE27C5B8D9}"/>
              </a:ext>
            </a:extLst>
          </p:cNvPr>
          <p:cNvPicPr>
            <a:picLocks noChangeAspect="1"/>
          </p:cNvPicPr>
          <p:nvPr/>
        </p:nvPicPr>
        <p:blipFill>
          <a:blip r:embed="rId2"/>
          <a:stretch>
            <a:fillRect/>
          </a:stretch>
        </p:blipFill>
        <p:spPr>
          <a:xfrm>
            <a:off x="9651905" y="130383"/>
            <a:ext cx="2286000" cy="800100"/>
          </a:xfrm>
          <a:prstGeom prst="rect">
            <a:avLst/>
          </a:prstGeom>
        </p:spPr>
      </p:pic>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3630" y="3254714"/>
            <a:ext cx="3603286" cy="3603286"/>
          </a:xfrm>
        </p:spPr>
      </p:pic>
      <p:sp>
        <p:nvSpPr>
          <p:cNvPr id="2" name="TextBox 1">
            <a:extLst>
              <a:ext uri="{FF2B5EF4-FFF2-40B4-BE49-F238E27FC236}">
                <a16:creationId xmlns:a16="http://schemas.microsoft.com/office/drawing/2014/main" id="{27B55840-940D-38DC-D642-A97A49111F03}"/>
              </a:ext>
            </a:extLst>
          </p:cNvPr>
          <p:cNvSpPr txBox="1"/>
          <p:nvPr/>
        </p:nvSpPr>
        <p:spPr>
          <a:xfrm>
            <a:off x="831328" y="1025410"/>
            <a:ext cx="10734675" cy="2308324"/>
          </a:xfrm>
          <a:prstGeom prst="rect">
            <a:avLst/>
          </a:prstGeom>
          <a:noFill/>
        </p:spPr>
        <p:txBody>
          <a:bodyPr wrap="square" rtlCol="0">
            <a:spAutoFit/>
          </a:bodyPr>
          <a:lstStyle/>
          <a:p>
            <a:pPr algn="ctr"/>
            <a:r>
              <a:rPr lang="en-US" sz="4800" dirty="0">
                <a:solidFill>
                  <a:schemeClr val="accent5">
                    <a:lumMod val="50000"/>
                  </a:schemeClr>
                </a:solidFill>
                <a:latin typeface="Aptos" panose="020B0004020202020204" pitchFamily="34" charset="0"/>
              </a:rPr>
              <a:t>What </a:t>
            </a:r>
            <a:r>
              <a:rPr lang="en-US" sz="4800" b="1" dirty="0">
                <a:solidFill>
                  <a:schemeClr val="accent5">
                    <a:lumMod val="50000"/>
                  </a:schemeClr>
                </a:solidFill>
                <a:latin typeface="Aptos" panose="020B0004020202020204" pitchFamily="34" charset="0"/>
              </a:rPr>
              <a:t>CORE</a:t>
            </a:r>
            <a:r>
              <a:rPr lang="en-US" sz="4800" dirty="0">
                <a:solidFill>
                  <a:schemeClr val="accent5">
                    <a:lumMod val="50000"/>
                  </a:schemeClr>
                </a:solidFill>
                <a:latin typeface="Aptos" panose="020B0004020202020204" pitchFamily="34" charset="0"/>
              </a:rPr>
              <a:t> knowledge and skills </a:t>
            </a:r>
          </a:p>
          <a:p>
            <a:pPr algn="ctr"/>
            <a:r>
              <a:rPr lang="en-US" sz="4800" dirty="0">
                <a:solidFill>
                  <a:schemeClr val="accent5">
                    <a:lumMod val="50000"/>
                  </a:schemeClr>
                </a:solidFill>
                <a:latin typeface="Aptos" panose="020B0004020202020204" pitchFamily="34" charset="0"/>
              </a:rPr>
              <a:t>do you think </a:t>
            </a:r>
            <a:r>
              <a:rPr lang="en-US" sz="4800" b="1" dirty="0">
                <a:solidFill>
                  <a:schemeClr val="accent5">
                    <a:lumMod val="50000"/>
                  </a:schemeClr>
                </a:solidFill>
                <a:latin typeface="Aptos" panose="020B0004020202020204" pitchFamily="34" charset="0"/>
              </a:rPr>
              <a:t>Level 2</a:t>
            </a:r>
            <a:r>
              <a:rPr lang="en-US" sz="4800" dirty="0">
                <a:solidFill>
                  <a:schemeClr val="accent5">
                    <a:lumMod val="50000"/>
                  </a:schemeClr>
                </a:solidFill>
                <a:latin typeface="Aptos" panose="020B0004020202020204" pitchFamily="34" charset="0"/>
              </a:rPr>
              <a:t> bereavement support providers should have? </a:t>
            </a:r>
            <a:endParaRPr lang="en-IE" sz="4800" dirty="0">
              <a:solidFill>
                <a:schemeClr val="accent5">
                  <a:lumMod val="50000"/>
                </a:schemeClr>
              </a:solidFill>
              <a:latin typeface="Aptos" panose="020B0004020202020204" pitchFamily="34" charset="0"/>
            </a:endParaRPr>
          </a:p>
        </p:txBody>
      </p:sp>
      <p:sp>
        <p:nvSpPr>
          <p:cNvPr id="4" name="TextBox 3">
            <a:extLst>
              <a:ext uri="{FF2B5EF4-FFF2-40B4-BE49-F238E27FC236}">
                <a16:creationId xmlns:a16="http://schemas.microsoft.com/office/drawing/2014/main" id="{CF420FBC-3C7D-3044-548A-C57F297F47C2}"/>
              </a:ext>
            </a:extLst>
          </p:cNvPr>
          <p:cNvSpPr txBox="1"/>
          <p:nvPr/>
        </p:nvSpPr>
        <p:spPr>
          <a:xfrm>
            <a:off x="572756" y="345708"/>
            <a:ext cx="2250832"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Question 4</a:t>
            </a:r>
            <a:endParaRPr lang="en-IE" sz="3200" dirty="0">
              <a:latin typeface="Aptos" panose="020B0004020202020204" pitchFamily="34" charset="0"/>
            </a:endParaRPr>
          </a:p>
        </p:txBody>
      </p:sp>
    </p:spTree>
    <p:extLst>
      <p:ext uri="{BB962C8B-B14F-4D97-AF65-F5344CB8AC3E}">
        <p14:creationId xmlns:p14="http://schemas.microsoft.com/office/powerpoint/2010/main" val="231829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CEAA8-078C-82CC-3677-65C0006864CB}"/>
              </a:ext>
            </a:extLst>
          </p:cNvPr>
          <p:cNvPicPr>
            <a:picLocks noChangeAspect="1"/>
          </p:cNvPicPr>
          <p:nvPr/>
        </p:nvPicPr>
        <p:blipFill>
          <a:blip r:embed="rId2"/>
          <a:stretch>
            <a:fillRect/>
          </a:stretch>
        </p:blipFill>
        <p:spPr>
          <a:xfrm>
            <a:off x="4682611" y="903748"/>
            <a:ext cx="4181372" cy="4556811"/>
          </a:xfrm>
          <a:prstGeom prst="rect">
            <a:avLst/>
          </a:prstGeom>
        </p:spPr>
      </p:pic>
      <p:pic>
        <p:nvPicPr>
          <p:cNvPr id="5" name="Picture 4">
            <a:extLst>
              <a:ext uri="{FF2B5EF4-FFF2-40B4-BE49-F238E27FC236}">
                <a16:creationId xmlns:a16="http://schemas.microsoft.com/office/drawing/2014/main" id="{F27DBDED-597C-42FF-D035-DC489FAE7E3B}"/>
              </a:ext>
            </a:extLst>
          </p:cNvPr>
          <p:cNvPicPr>
            <a:picLocks noChangeAspect="1"/>
          </p:cNvPicPr>
          <p:nvPr/>
        </p:nvPicPr>
        <p:blipFill>
          <a:blip r:embed="rId3"/>
          <a:stretch>
            <a:fillRect/>
          </a:stretch>
        </p:blipFill>
        <p:spPr>
          <a:xfrm>
            <a:off x="27958" y="846134"/>
            <a:ext cx="4014653" cy="4556811"/>
          </a:xfrm>
          <a:prstGeom prst="rect">
            <a:avLst/>
          </a:prstGeom>
        </p:spPr>
      </p:pic>
      <p:sp>
        <p:nvSpPr>
          <p:cNvPr id="2" name="Arrow: Right 1">
            <a:extLst>
              <a:ext uri="{FF2B5EF4-FFF2-40B4-BE49-F238E27FC236}">
                <a16:creationId xmlns:a16="http://schemas.microsoft.com/office/drawing/2014/main" id="{A68F4073-2AA1-FA18-63C7-472D9D020D13}"/>
              </a:ext>
            </a:extLst>
          </p:cNvPr>
          <p:cNvSpPr/>
          <p:nvPr/>
        </p:nvSpPr>
        <p:spPr>
          <a:xfrm>
            <a:off x="3958278" y="2263688"/>
            <a:ext cx="981905" cy="2341107"/>
          </a:xfrm>
          <a:prstGeom prst="rightArrow">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Output</a:t>
            </a:r>
            <a:endParaRPr lang="en-IE" sz="1400" dirty="0">
              <a:solidFill>
                <a:schemeClr val="accent5">
                  <a:lumMod val="50000"/>
                </a:schemeClr>
              </a:solidFill>
            </a:endParaRPr>
          </a:p>
        </p:txBody>
      </p:sp>
      <p:sp>
        <p:nvSpPr>
          <p:cNvPr id="4" name="Flowchart: Process 3">
            <a:extLst>
              <a:ext uri="{FF2B5EF4-FFF2-40B4-BE49-F238E27FC236}">
                <a16:creationId xmlns:a16="http://schemas.microsoft.com/office/drawing/2014/main" id="{54F498F0-57A7-CBE2-70A9-7598B35D1D97}"/>
              </a:ext>
            </a:extLst>
          </p:cNvPr>
          <p:cNvSpPr/>
          <p:nvPr/>
        </p:nvSpPr>
        <p:spPr>
          <a:xfrm>
            <a:off x="0" y="721895"/>
            <a:ext cx="4014653" cy="4771529"/>
          </a:xfrm>
          <a:prstGeom prst="flowChartProcess">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A1965097-79E7-02AD-907A-E5F1B0780D6D}"/>
              </a:ext>
            </a:extLst>
          </p:cNvPr>
          <p:cNvSpPr txBox="1"/>
          <p:nvPr/>
        </p:nvSpPr>
        <p:spPr>
          <a:xfrm>
            <a:off x="63086" y="6488668"/>
            <a:ext cx="491550" cy="369332"/>
          </a:xfrm>
          <a:prstGeom prst="rect">
            <a:avLst/>
          </a:prstGeom>
          <a:noFill/>
        </p:spPr>
        <p:txBody>
          <a:bodyPr wrap="square" rtlCol="0">
            <a:spAutoFit/>
          </a:bodyPr>
          <a:lstStyle/>
          <a:p>
            <a:r>
              <a:rPr lang="en-US" dirty="0">
                <a:solidFill>
                  <a:schemeClr val="bg1">
                    <a:lumMod val="65000"/>
                  </a:schemeClr>
                </a:solidFill>
              </a:rPr>
              <a:t>10</a:t>
            </a:r>
            <a:endParaRPr lang="en-IE" dirty="0">
              <a:solidFill>
                <a:schemeClr val="bg1">
                  <a:lumMod val="65000"/>
                </a:schemeClr>
              </a:solidFill>
            </a:endParaRPr>
          </a:p>
        </p:txBody>
      </p:sp>
      <p:pic>
        <p:nvPicPr>
          <p:cNvPr id="7" name="Picture 4" descr="Graphical user interface, text&#10;&#10;Description automatically generated">
            <a:extLst>
              <a:ext uri="{FF2B5EF4-FFF2-40B4-BE49-F238E27FC236}">
                <a16:creationId xmlns:a16="http://schemas.microsoft.com/office/drawing/2014/main" id="{21ACC801-0AB0-795D-F074-0D37771BD05D}"/>
              </a:ext>
            </a:extLst>
          </p:cNvPr>
          <p:cNvPicPr>
            <a:picLocks noChangeAspect="1"/>
          </p:cNvPicPr>
          <p:nvPr/>
        </p:nvPicPr>
        <p:blipFill>
          <a:blip r:embed="rId4"/>
          <a:stretch>
            <a:fillRect/>
          </a:stretch>
        </p:blipFill>
        <p:spPr>
          <a:xfrm>
            <a:off x="9651905" y="130383"/>
            <a:ext cx="2286000" cy="800100"/>
          </a:xfrm>
          <a:prstGeom prst="rect">
            <a:avLst/>
          </a:prstGeom>
        </p:spPr>
      </p:pic>
    </p:spTree>
    <p:extLst>
      <p:ext uri="{BB962C8B-B14F-4D97-AF65-F5344CB8AC3E}">
        <p14:creationId xmlns:p14="http://schemas.microsoft.com/office/powerpoint/2010/main" val="153290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835F9-C05D-E10E-64DD-FBFFAC7BF70B}"/>
              </a:ext>
            </a:extLst>
          </p:cNvPr>
          <p:cNvPicPr>
            <a:picLocks noChangeAspect="1"/>
          </p:cNvPicPr>
          <p:nvPr/>
        </p:nvPicPr>
        <p:blipFill>
          <a:blip r:embed="rId3"/>
          <a:stretch>
            <a:fillRect/>
          </a:stretch>
        </p:blipFill>
        <p:spPr>
          <a:xfrm>
            <a:off x="-89940" y="1196584"/>
            <a:ext cx="2773179" cy="3726167"/>
          </a:xfrm>
          <a:prstGeom prst="rect">
            <a:avLst/>
          </a:prstGeom>
        </p:spPr>
      </p:pic>
      <p:sp>
        <p:nvSpPr>
          <p:cNvPr id="3" name="Rectangle: Rounded Corners 2">
            <a:extLst>
              <a:ext uri="{FF2B5EF4-FFF2-40B4-BE49-F238E27FC236}">
                <a16:creationId xmlns:a16="http://schemas.microsoft.com/office/drawing/2014/main" id="{FA624A0C-4300-75E3-A7C4-9E696E529BDE}"/>
              </a:ext>
            </a:extLst>
          </p:cNvPr>
          <p:cNvSpPr/>
          <p:nvPr/>
        </p:nvSpPr>
        <p:spPr>
          <a:xfrm>
            <a:off x="2620153" y="50662"/>
            <a:ext cx="9508761" cy="6807338"/>
          </a:xfrm>
          <a:prstGeom prst="roundRect">
            <a:avLst/>
          </a:prstGeom>
          <a:solidFill>
            <a:srgbClr val="DEEBF7"/>
          </a:solidFill>
          <a:ln w="57150">
            <a:solidFill>
              <a:srgbClr val="A5C6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5FF9EF4B-8D0D-8D3F-A98A-66D728896C3F}"/>
              </a:ext>
            </a:extLst>
          </p:cNvPr>
          <p:cNvSpPr txBox="1"/>
          <p:nvPr/>
        </p:nvSpPr>
        <p:spPr>
          <a:xfrm>
            <a:off x="2683239" y="702091"/>
            <a:ext cx="5328952"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a:spcAft>
                <a:spcPts val="400"/>
              </a:spcAft>
              <a:buAutoNum type="arabicPeriod"/>
            </a:pPr>
            <a:r>
              <a:rPr lang="en-IE" sz="1300" dirty="0">
                <a:cs typeface="Calibri"/>
              </a:rPr>
              <a:t>that grief is a normal and appropriate response to loss </a:t>
            </a:r>
            <a:r>
              <a:rPr lang="en-US" sz="1300" dirty="0">
                <a:cs typeface="Calibri"/>
              </a:rPr>
              <a:t> </a:t>
            </a:r>
          </a:p>
          <a:p>
            <a:pPr marL="571500" indent="-342900">
              <a:spcAft>
                <a:spcPts val="400"/>
              </a:spcAft>
              <a:buAutoNum type="arabicPeriod"/>
            </a:pPr>
            <a:r>
              <a:rPr lang="en-IE" sz="1300" dirty="0">
                <a:cs typeface="Calibri"/>
              </a:rPr>
              <a:t>that grief is not something to be ‘fixed’</a:t>
            </a:r>
            <a:r>
              <a:rPr lang="en-US" sz="1300" dirty="0">
                <a:cs typeface="Calibri"/>
              </a:rPr>
              <a:t> </a:t>
            </a:r>
          </a:p>
          <a:p>
            <a:pPr marL="571500" indent="-342900">
              <a:spcAft>
                <a:spcPts val="400"/>
              </a:spcAft>
              <a:buAutoNum type="arabicPeriod"/>
            </a:pPr>
            <a:r>
              <a:rPr lang="en-IE" sz="1300" dirty="0">
                <a:cs typeface="Calibri"/>
              </a:rPr>
              <a:t>the range of responses to grief, including emotional, physical, cognitive, spiritual, </a:t>
            </a:r>
            <a:r>
              <a:rPr lang="en-IE" sz="1300" dirty="0" err="1">
                <a:cs typeface="Calibri"/>
              </a:rPr>
              <a:t>behavioral</a:t>
            </a:r>
            <a:r>
              <a:rPr lang="en-IE" sz="1300" dirty="0">
                <a:cs typeface="Calibri"/>
              </a:rPr>
              <a:t> and psychosocial responses</a:t>
            </a:r>
            <a:r>
              <a:rPr lang="en-US" sz="1300" dirty="0">
                <a:cs typeface="Calibri"/>
              </a:rPr>
              <a:t> </a:t>
            </a:r>
          </a:p>
          <a:p>
            <a:pPr marL="571500" indent="-342900">
              <a:spcAft>
                <a:spcPts val="400"/>
              </a:spcAft>
              <a:buAutoNum type="arabicPeriod"/>
            </a:pPr>
            <a:r>
              <a:rPr lang="en-IE" sz="1300" dirty="0">
                <a:cs typeface="Calibri"/>
              </a:rPr>
              <a:t>there is no one way to grieve and people express grief differently</a:t>
            </a:r>
            <a:r>
              <a:rPr lang="en-US" sz="1300" dirty="0">
                <a:cs typeface="Calibri"/>
              </a:rPr>
              <a:t> </a:t>
            </a:r>
          </a:p>
          <a:p>
            <a:pPr marL="571500" indent="-342900">
              <a:spcAft>
                <a:spcPts val="400"/>
              </a:spcAft>
              <a:buAutoNum type="arabicPeriod"/>
            </a:pPr>
            <a:r>
              <a:rPr lang="en-US" sz="1300" b="0" i="0" dirty="0">
                <a:solidFill>
                  <a:srgbClr val="000000"/>
                </a:solidFill>
                <a:effectLst/>
              </a:rPr>
              <a:t>contemporary understandings of bereavement allowing them to validate a person’s grieving experience</a:t>
            </a:r>
          </a:p>
          <a:p>
            <a:pPr marL="571500" indent="-342900">
              <a:spcAft>
                <a:spcPts val="400"/>
              </a:spcAft>
              <a:buAutoNum type="arabicPeriod"/>
            </a:pPr>
            <a:r>
              <a:rPr lang="en-IE" sz="1300" dirty="0">
                <a:cs typeface="Calibri"/>
              </a:rPr>
              <a:t>that for many, grief gradually eases, although intense feelings may arise at anytime</a:t>
            </a:r>
            <a:r>
              <a:rPr lang="en-US" sz="1300" dirty="0">
                <a:cs typeface="Calibri"/>
              </a:rPr>
              <a:t> </a:t>
            </a:r>
          </a:p>
          <a:p>
            <a:pPr marL="571500" indent="-342900">
              <a:spcAft>
                <a:spcPts val="400"/>
              </a:spcAft>
              <a:buAutoNum type="arabicPeriod"/>
            </a:pPr>
            <a:r>
              <a:rPr lang="en-IE" sz="1300" dirty="0">
                <a:cs typeface="Calibri"/>
              </a:rPr>
              <a:t>the variety of factors that may impact how grief is experienced</a:t>
            </a:r>
            <a:r>
              <a:rPr lang="en-US" sz="1300" dirty="0">
                <a:cs typeface="Calibri"/>
              </a:rPr>
              <a:t> </a:t>
            </a:r>
          </a:p>
          <a:p>
            <a:pPr marL="571500" indent="-342900">
              <a:spcAft>
                <a:spcPts val="400"/>
              </a:spcAft>
              <a:buAutoNum type="arabicPeriod"/>
            </a:pPr>
            <a:r>
              <a:rPr lang="en-IE" sz="1300" dirty="0">
                <a:cs typeface="Calibri"/>
              </a:rPr>
              <a:t>that family dynamics and relationships have an impact on bereavement experience</a:t>
            </a:r>
            <a:r>
              <a:rPr lang="en-US" sz="1300" dirty="0">
                <a:cs typeface="Calibri"/>
              </a:rPr>
              <a:t> </a:t>
            </a:r>
          </a:p>
          <a:p>
            <a:pPr marL="571500" indent="-342900">
              <a:spcAft>
                <a:spcPts val="400"/>
              </a:spcAft>
              <a:buAutoNum type="arabicPeriod"/>
            </a:pPr>
            <a:r>
              <a:rPr lang="en-IE" sz="1300" dirty="0">
                <a:cs typeface="Calibri"/>
              </a:rPr>
              <a:t>the potential for personal growth in bereavement</a:t>
            </a:r>
            <a:r>
              <a:rPr lang="en-US" sz="1300" dirty="0">
                <a:cs typeface="Calibri"/>
              </a:rPr>
              <a:t> </a:t>
            </a:r>
          </a:p>
          <a:p>
            <a:pPr marL="571500" indent="-342900">
              <a:spcAft>
                <a:spcPts val="400"/>
              </a:spcAft>
              <a:buAutoNum type="arabicPeriod"/>
            </a:pPr>
            <a:r>
              <a:rPr lang="en-IE" sz="1300" dirty="0">
                <a:cs typeface="Calibri"/>
              </a:rPr>
              <a:t>the resilience factors that might influence grief reactions</a:t>
            </a:r>
            <a:r>
              <a:rPr lang="en-US" sz="1300" dirty="0">
                <a:cs typeface="Calibri"/>
              </a:rPr>
              <a:t> </a:t>
            </a:r>
          </a:p>
          <a:p>
            <a:pPr marL="571500" indent="-342900">
              <a:spcAft>
                <a:spcPts val="400"/>
              </a:spcAft>
              <a:buAutoNum type="arabicPeriod"/>
            </a:pPr>
            <a:r>
              <a:rPr lang="en-IE" sz="1300" dirty="0">
                <a:cs typeface="Calibri"/>
              </a:rPr>
              <a:t>that everyone has needs after a death and some require additional support (i.e. how grief is understood in relation to the bereavement care pyramid)</a:t>
            </a:r>
            <a:r>
              <a:rPr lang="en-US" sz="1300" dirty="0">
                <a:cs typeface="Calibri"/>
              </a:rPr>
              <a:t> </a:t>
            </a:r>
          </a:p>
          <a:p>
            <a:pPr marL="571500" indent="-342900">
              <a:spcAft>
                <a:spcPts val="400"/>
              </a:spcAft>
              <a:buAutoNum type="arabicPeriod"/>
            </a:pPr>
            <a:r>
              <a:rPr lang="en-IE" sz="1300" dirty="0">
                <a:cs typeface="Calibri"/>
              </a:rPr>
              <a:t>the factors that may put a person at risk for encountering difficulties in their bereavement  </a:t>
            </a:r>
            <a:r>
              <a:rPr lang="en-US" sz="1300" dirty="0">
                <a:cs typeface="Calibri"/>
              </a:rPr>
              <a:t> </a:t>
            </a:r>
          </a:p>
          <a:p>
            <a:pPr marL="571500" indent="-342900">
              <a:spcAft>
                <a:spcPts val="400"/>
              </a:spcAft>
              <a:buAutoNum type="arabicPeriod"/>
            </a:pPr>
            <a:r>
              <a:rPr lang="en-IE" sz="1300" dirty="0">
                <a:cs typeface="Calibri"/>
              </a:rPr>
              <a:t>how to recognize when someone is experiencing complications in their grieving (e.g. traumatic response, prolonged grief disorder, mental health issue etc.) and is beyond the scope of practice of a Level 2 service provider  </a:t>
            </a:r>
            <a:r>
              <a:rPr lang="en-US" sz="1300" dirty="0">
                <a:cs typeface="Calibri"/>
              </a:rPr>
              <a:t> </a:t>
            </a:r>
          </a:p>
          <a:p>
            <a:pPr marL="571500" indent="-342900">
              <a:spcAft>
                <a:spcPts val="400"/>
              </a:spcAft>
              <a:buAutoNum type="arabicPeriod"/>
            </a:pPr>
            <a:r>
              <a:rPr lang="en-IE" sz="1300" dirty="0">
                <a:cs typeface="Calibri"/>
              </a:rPr>
              <a:t>the value of accurate grief information for bereaved people </a:t>
            </a:r>
            <a:r>
              <a:rPr lang="en-US" sz="1300" dirty="0">
                <a:cs typeface="Calibri"/>
              </a:rPr>
              <a:t> </a:t>
            </a:r>
          </a:p>
          <a:p>
            <a:pPr marL="571500" indent="-342900">
              <a:spcAft>
                <a:spcPts val="400"/>
              </a:spcAft>
              <a:buAutoNum type="arabicPeriod"/>
            </a:pPr>
            <a:endParaRPr lang="en-IE" sz="1300" dirty="0">
              <a:solidFill>
                <a:srgbClr val="00B0F0"/>
              </a:solidFill>
              <a:cs typeface="Calibri"/>
            </a:endParaRPr>
          </a:p>
          <a:p>
            <a:pPr marL="342900" indent="-342900">
              <a:spcAft>
                <a:spcPts val="400"/>
              </a:spcAft>
              <a:buAutoNum type="arabicPeriod"/>
            </a:pPr>
            <a:endParaRPr lang="en-US" sz="1300" dirty="0">
              <a:cs typeface="Calibri"/>
            </a:endParaRPr>
          </a:p>
        </p:txBody>
      </p:sp>
      <p:sp>
        <p:nvSpPr>
          <p:cNvPr id="7" name="TextBox 6">
            <a:extLst>
              <a:ext uri="{FF2B5EF4-FFF2-40B4-BE49-F238E27FC236}">
                <a16:creationId xmlns:a16="http://schemas.microsoft.com/office/drawing/2014/main" id="{B2DEF565-C308-2B2C-0E84-0B85C0BF7E4F}"/>
              </a:ext>
            </a:extLst>
          </p:cNvPr>
          <p:cNvSpPr txBox="1"/>
          <p:nvPr/>
        </p:nvSpPr>
        <p:spPr>
          <a:xfrm>
            <a:off x="3731765" y="204389"/>
            <a:ext cx="4728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b="1" dirty="0">
                <a:solidFill>
                  <a:srgbClr val="0070C0"/>
                </a:solidFill>
              </a:rPr>
              <a:t>KNOWLEDGE: </a:t>
            </a:r>
            <a:r>
              <a:rPr lang="en-IE" b="1" dirty="0"/>
              <a:t>a Level 2 helper knows ..</a:t>
            </a:r>
            <a:r>
              <a:rPr lang="en-US" sz="1600" b="1" dirty="0">
                <a:cs typeface="Calibri"/>
              </a:rPr>
              <a:t> </a:t>
            </a:r>
            <a:endParaRPr lang="en-US" sz="1600" b="1" dirty="0"/>
          </a:p>
        </p:txBody>
      </p:sp>
      <p:sp>
        <p:nvSpPr>
          <p:cNvPr id="8" name="TextBox 7">
            <a:extLst>
              <a:ext uri="{FF2B5EF4-FFF2-40B4-BE49-F238E27FC236}">
                <a16:creationId xmlns:a16="http://schemas.microsoft.com/office/drawing/2014/main" id="{544088A7-46DE-408D-25D7-8399CF9BDED2}"/>
              </a:ext>
            </a:extLst>
          </p:cNvPr>
          <p:cNvSpPr txBox="1"/>
          <p:nvPr/>
        </p:nvSpPr>
        <p:spPr>
          <a:xfrm>
            <a:off x="8218318" y="573721"/>
            <a:ext cx="3459312" cy="47500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dirty="0">
              <a:cs typeface="Calibri"/>
            </a:endParaRPr>
          </a:p>
          <a:p>
            <a:pPr marL="571500" indent="-342900">
              <a:spcAft>
                <a:spcPts val="400"/>
              </a:spcAft>
              <a:buAutoNum type="arabicPeriod"/>
            </a:pPr>
            <a:r>
              <a:rPr lang="en-IE" sz="1300" dirty="0">
                <a:cs typeface="Calibri"/>
              </a:rPr>
              <a:t>be with/ sit with a person who may be upset, distressed, angry, desolate, silent in their grief...</a:t>
            </a:r>
            <a:r>
              <a:rPr lang="en-US" sz="1300" dirty="0">
                <a:cs typeface="Calibri"/>
              </a:rPr>
              <a:t> </a:t>
            </a:r>
          </a:p>
          <a:p>
            <a:pPr marL="571500" indent="-342900">
              <a:spcAft>
                <a:spcPts val="400"/>
              </a:spcAft>
              <a:buAutoNum type="arabicPeriod"/>
            </a:pPr>
            <a:r>
              <a:rPr lang="en-IE" sz="1300" dirty="0">
                <a:cs typeface="Calibri"/>
              </a:rPr>
              <a:t>use bereavement knowledge to validate a person's experience (</a:t>
            </a:r>
            <a:r>
              <a:rPr lang="en-IE" sz="1300" dirty="0" err="1">
                <a:cs typeface="Calibri"/>
              </a:rPr>
              <a:t>e.g</a:t>
            </a:r>
            <a:r>
              <a:rPr lang="en-IE" sz="1300" dirty="0">
                <a:cs typeface="Calibri"/>
              </a:rPr>
              <a:t> referring to the range of responses to loss; explaining ‘grief bursts’ and the implications of Dual Process Model and other frameworks)</a:t>
            </a:r>
            <a:r>
              <a:rPr lang="en-US" sz="1300" dirty="0">
                <a:cs typeface="Calibri"/>
              </a:rPr>
              <a:t> </a:t>
            </a:r>
            <a:endParaRPr lang="en-US" sz="1300" dirty="0">
              <a:ea typeface="Calibri"/>
              <a:cs typeface="Calibri"/>
            </a:endParaRPr>
          </a:p>
          <a:p>
            <a:pPr marL="571500" indent="-342900">
              <a:spcAft>
                <a:spcPts val="400"/>
              </a:spcAft>
              <a:buAutoNum type="arabicPeriod"/>
            </a:pPr>
            <a:r>
              <a:rPr lang="en-IE" sz="1300" dirty="0">
                <a:cs typeface="Calibri"/>
              </a:rPr>
              <a:t>educate and explore ways of living with, and coping with, grief – (</a:t>
            </a:r>
            <a:r>
              <a:rPr lang="en-IE" sz="1300" dirty="0" err="1">
                <a:cs typeface="Calibri"/>
              </a:rPr>
              <a:t>eg</a:t>
            </a:r>
            <a:r>
              <a:rPr lang="en-IE" sz="1300" dirty="0">
                <a:cs typeface="Calibri"/>
              </a:rPr>
              <a:t> ways of thinking about grief, prompting activities in line with Continuing Bonds, self care etc...)</a:t>
            </a:r>
            <a:r>
              <a:rPr lang="en-US" sz="1300" dirty="0">
                <a:cs typeface="Calibri"/>
              </a:rPr>
              <a:t> </a:t>
            </a:r>
          </a:p>
          <a:p>
            <a:pPr marL="571500" indent="-342900">
              <a:spcAft>
                <a:spcPts val="400"/>
              </a:spcAft>
              <a:buAutoNum type="arabicPeriod"/>
            </a:pPr>
            <a:r>
              <a:rPr lang="en-IE" sz="1300" dirty="0">
                <a:cs typeface="Calibri"/>
              </a:rPr>
              <a:t>identify when a person may need support beyond the scope of practice of a Level 2 service provider </a:t>
            </a:r>
            <a:r>
              <a:rPr lang="en-US" sz="1300" dirty="0">
                <a:cs typeface="Calibri"/>
              </a:rPr>
              <a:t> </a:t>
            </a:r>
          </a:p>
          <a:p>
            <a:pPr marL="571500" indent="-342900">
              <a:spcAft>
                <a:spcPts val="400"/>
              </a:spcAft>
              <a:buAutoNum type="arabicPeriod"/>
            </a:pPr>
            <a:r>
              <a:rPr lang="en-IE" sz="1300" dirty="0">
                <a:cs typeface="Calibri"/>
              </a:rPr>
              <a:t>direct a person to extra resources (e.g. website, podcasts, written material etc...) </a:t>
            </a:r>
            <a:r>
              <a:rPr lang="en-US" sz="1300" dirty="0">
                <a:cs typeface="Calibri"/>
              </a:rPr>
              <a:t> </a:t>
            </a:r>
          </a:p>
          <a:p>
            <a:pPr marL="342900" indent="-342900">
              <a:spcAft>
                <a:spcPts val="400"/>
              </a:spcAft>
              <a:buAutoNum type="arabicPeriod"/>
            </a:pPr>
            <a:endParaRPr lang="en-US" sz="1300" dirty="0">
              <a:cs typeface="Calibri"/>
            </a:endParaRPr>
          </a:p>
        </p:txBody>
      </p:sp>
      <p:sp>
        <p:nvSpPr>
          <p:cNvPr id="9" name="TextBox 8">
            <a:extLst>
              <a:ext uri="{FF2B5EF4-FFF2-40B4-BE49-F238E27FC236}">
                <a16:creationId xmlns:a16="http://schemas.microsoft.com/office/drawing/2014/main" id="{B546EE2B-BE40-02D2-D166-0A29D2010E02}"/>
              </a:ext>
            </a:extLst>
          </p:cNvPr>
          <p:cNvSpPr txBox="1"/>
          <p:nvPr/>
        </p:nvSpPr>
        <p:spPr>
          <a:xfrm>
            <a:off x="8460235" y="204389"/>
            <a:ext cx="3419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b="1" dirty="0">
                <a:solidFill>
                  <a:srgbClr val="0070C0"/>
                </a:solidFill>
              </a:rPr>
              <a:t>SKILL: </a:t>
            </a:r>
            <a:r>
              <a:rPr lang="en-IE" b="1" dirty="0"/>
              <a:t>a helper at level 2 can…</a:t>
            </a:r>
            <a:r>
              <a:rPr lang="en-US" b="1" dirty="0"/>
              <a:t> </a:t>
            </a:r>
          </a:p>
        </p:txBody>
      </p:sp>
      <p:sp>
        <p:nvSpPr>
          <p:cNvPr id="5" name="TextBox 4">
            <a:extLst>
              <a:ext uri="{FF2B5EF4-FFF2-40B4-BE49-F238E27FC236}">
                <a16:creationId xmlns:a16="http://schemas.microsoft.com/office/drawing/2014/main" id="{D67708BF-F99B-ED5E-5BD4-11612F4E32F7}"/>
              </a:ext>
            </a:extLst>
          </p:cNvPr>
          <p:cNvSpPr txBox="1"/>
          <p:nvPr/>
        </p:nvSpPr>
        <p:spPr>
          <a:xfrm>
            <a:off x="63086" y="6488668"/>
            <a:ext cx="491550" cy="369332"/>
          </a:xfrm>
          <a:prstGeom prst="rect">
            <a:avLst/>
          </a:prstGeom>
          <a:noFill/>
        </p:spPr>
        <p:txBody>
          <a:bodyPr wrap="square" rtlCol="0">
            <a:spAutoFit/>
          </a:bodyPr>
          <a:lstStyle/>
          <a:p>
            <a:r>
              <a:rPr lang="en-US" dirty="0">
                <a:solidFill>
                  <a:schemeClr val="bg1">
                    <a:lumMod val="65000"/>
                  </a:schemeClr>
                </a:solidFill>
              </a:rPr>
              <a:t>11</a:t>
            </a:r>
            <a:endParaRPr lang="en-IE" dirty="0">
              <a:solidFill>
                <a:schemeClr val="bg1">
                  <a:lumMod val="65000"/>
                </a:schemeClr>
              </a:solidFill>
            </a:endParaRPr>
          </a:p>
        </p:txBody>
      </p:sp>
      <p:sp>
        <p:nvSpPr>
          <p:cNvPr id="6" name="Arrow: Right 5">
            <a:extLst>
              <a:ext uri="{FF2B5EF4-FFF2-40B4-BE49-F238E27FC236}">
                <a16:creationId xmlns:a16="http://schemas.microsoft.com/office/drawing/2014/main" id="{06F634CE-EB47-E62A-44B5-0B7A2F12DF68}"/>
              </a:ext>
            </a:extLst>
          </p:cNvPr>
          <p:cNvSpPr/>
          <p:nvPr/>
        </p:nvSpPr>
        <p:spPr>
          <a:xfrm>
            <a:off x="2054700" y="2247218"/>
            <a:ext cx="786380" cy="135723"/>
          </a:xfrm>
          <a:prstGeom prst="rightArrow">
            <a:avLst/>
          </a:prstGeom>
          <a:solidFill>
            <a:srgbClr val="A5C6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D366A8B-8F11-9051-48F4-8B45AD366DC7}"/>
              </a:ext>
            </a:extLst>
          </p:cNvPr>
          <p:cNvSpPr/>
          <p:nvPr/>
        </p:nvSpPr>
        <p:spPr>
          <a:xfrm>
            <a:off x="2841079" y="702091"/>
            <a:ext cx="5087067" cy="277445"/>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Connector 11">
            <a:extLst>
              <a:ext uri="{FF2B5EF4-FFF2-40B4-BE49-F238E27FC236}">
                <a16:creationId xmlns:a16="http://schemas.microsoft.com/office/drawing/2014/main" id="{3D48DF5C-4E5D-05B5-4594-1CB3C84F8189}"/>
              </a:ext>
            </a:extLst>
          </p:cNvPr>
          <p:cNvCxnSpPr>
            <a:cxnSpLocks/>
          </p:cNvCxnSpPr>
          <p:nvPr/>
        </p:nvCxnSpPr>
        <p:spPr>
          <a:xfrm flipH="1">
            <a:off x="8281404" y="702091"/>
            <a:ext cx="14871" cy="4220660"/>
          </a:xfrm>
          <a:prstGeom prst="line">
            <a:avLst/>
          </a:prstGeom>
          <a:ln w="28575">
            <a:solidFill>
              <a:srgbClr val="A5C6E4"/>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236B314-2515-5579-252A-D90B57ADADCE}"/>
              </a:ext>
            </a:extLst>
          </p:cNvPr>
          <p:cNvSpPr/>
          <p:nvPr/>
        </p:nvSpPr>
        <p:spPr>
          <a:xfrm>
            <a:off x="2862852" y="1225150"/>
            <a:ext cx="5065295" cy="452926"/>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5529DA9B-772D-9C3C-400E-903BF01BAB83}"/>
              </a:ext>
            </a:extLst>
          </p:cNvPr>
          <p:cNvSpPr/>
          <p:nvPr/>
        </p:nvSpPr>
        <p:spPr>
          <a:xfrm>
            <a:off x="2884738" y="5072719"/>
            <a:ext cx="5043410" cy="865857"/>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A8BD14ED-DA70-5256-BEB6-EB704823CD2B}"/>
              </a:ext>
            </a:extLst>
          </p:cNvPr>
          <p:cNvSpPr/>
          <p:nvPr/>
        </p:nvSpPr>
        <p:spPr>
          <a:xfrm>
            <a:off x="2884738" y="2783393"/>
            <a:ext cx="5043410" cy="291403"/>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Rounded Corners 16">
            <a:extLst>
              <a:ext uri="{FF2B5EF4-FFF2-40B4-BE49-F238E27FC236}">
                <a16:creationId xmlns:a16="http://schemas.microsoft.com/office/drawing/2014/main" id="{7ABA1441-E6A3-C748-C8D5-ED0E8E4A850A}"/>
              </a:ext>
            </a:extLst>
          </p:cNvPr>
          <p:cNvSpPr/>
          <p:nvPr/>
        </p:nvSpPr>
        <p:spPr>
          <a:xfrm>
            <a:off x="2884737" y="4024363"/>
            <a:ext cx="5043411" cy="607927"/>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A6C4A806-936F-AC27-8C4E-7FD8E1DD07F5}"/>
              </a:ext>
            </a:extLst>
          </p:cNvPr>
          <p:cNvSpPr/>
          <p:nvPr/>
        </p:nvSpPr>
        <p:spPr>
          <a:xfrm>
            <a:off x="8437504" y="797351"/>
            <a:ext cx="3240126" cy="65966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CE35497A-30A9-10C1-B800-ADCF4462CCC8}"/>
              </a:ext>
            </a:extLst>
          </p:cNvPr>
          <p:cNvSpPr/>
          <p:nvPr/>
        </p:nvSpPr>
        <p:spPr>
          <a:xfrm>
            <a:off x="8437504" y="2682217"/>
            <a:ext cx="3240126" cy="1025625"/>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946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8" grpId="1"/>
      <p:bldP spid="9" grpId="0"/>
      <p:bldP spid="6" grpId="0" animBg="1"/>
      <p:bldP spid="10"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E200B444-EE2F-6362-4858-F3D841A0940F}"/>
              </a:ext>
            </a:extLst>
          </p:cNvPr>
          <p:cNvSpPr/>
          <p:nvPr/>
        </p:nvSpPr>
        <p:spPr>
          <a:xfrm>
            <a:off x="3352798" y="5503783"/>
            <a:ext cx="8620125" cy="1198664"/>
          </a:xfrm>
          <a:prstGeom prst="roundRect">
            <a:avLst/>
          </a:prstGeom>
          <a:solidFill>
            <a:srgbClr val="FAFBDB"/>
          </a:solidFill>
          <a:ln w="57150">
            <a:solidFill>
              <a:srgbClr val="DEE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Rounded Corners 16">
            <a:extLst>
              <a:ext uri="{FF2B5EF4-FFF2-40B4-BE49-F238E27FC236}">
                <a16:creationId xmlns:a16="http://schemas.microsoft.com/office/drawing/2014/main" id="{697DEC7F-7F39-0326-D00B-0476A21B9780}"/>
              </a:ext>
            </a:extLst>
          </p:cNvPr>
          <p:cNvSpPr/>
          <p:nvPr/>
        </p:nvSpPr>
        <p:spPr>
          <a:xfrm>
            <a:off x="3313087" y="2655615"/>
            <a:ext cx="8620125" cy="1198664"/>
          </a:xfrm>
          <a:prstGeom prst="roundRect">
            <a:avLst/>
          </a:prstGeom>
          <a:solidFill>
            <a:srgbClr val="FFF2CC"/>
          </a:solidFill>
          <a:ln w="57150">
            <a:solidFill>
              <a:srgbClr val="FFDD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5AD82C5E-0C0C-00F6-6E83-CDF92503318B}"/>
              </a:ext>
            </a:extLst>
          </p:cNvPr>
          <p:cNvSpPr/>
          <p:nvPr/>
        </p:nvSpPr>
        <p:spPr>
          <a:xfrm>
            <a:off x="3344900" y="1213662"/>
            <a:ext cx="8620125" cy="1198664"/>
          </a:xfrm>
          <a:prstGeom prst="roundRect">
            <a:avLst/>
          </a:prstGeom>
          <a:solidFill>
            <a:srgbClr val="DDF9DD"/>
          </a:solidFill>
          <a:ln w="57150">
            <a:solidFill>
              <a:srgbClr val="B3D6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581C1FFD-AB0C-1933-E53D-C57778C44B49}"/>
              </a:ext>
            </a:extLst>
          </p:cNvPr>
          <p:cNvSpPr/>
          <p:nvPr/>
        </p:nvSpPr>
        <p:spPr>
          <a:xfrm>
            <a:off x="3280603" y="4080848"/>
            <a:ext cx="8620125" cy="1229915"/>
          </a:xfrm>
          <a:prstGeom prst="roundRect">
            <a:avLst/>
          </a:prstGeom>
          <a:solidFill>
            <a:srgbClr val="FFEBFD"/>
          </a:solidFill>
          <a:ln w="57150">
            <a:solidFill>
              <a:srgbClr val="EE9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a:extLst>
              <a:ext uri="{FF2B5EF4-FFF2-40B4-BE49-F238E27FC236}">
                <a16:creationId xmlns:a16="http://schemas.microsoft.com/office/drawing/2014/main" id="{9C7835F9-C05D-E10E-64DD-FBFFAC7BF70B}"/>
              </a:ext>
            </a:extLst>
          </p:cNvPr>
          <p:cNvPicPr>
            <a:picLocks noChangeAspect="1"/>
          </p:cNvPicPr>
          <p:nvPr/>
        </p:nvPicPr>
        <p:blipFill>
          <a:blip r:embed="rId3"/>
          <a:stretch>
            <a:fillRect/>
          </a:stretch>
        </p:blipFill>
        <p:spPr>
          <a:xfrm>
            <a:off x="-83589" y="1213662"/>
            <a:ext cx="3185561" cy="3726167"/>
          </a:xfrm>
          <a:prstGeom prst="rect">
            <a:avLst/>
          </a:prstGeom>
        </p:spPr>
      </p:pic>
      <p:sp>
        <p:nvSpPr>
          <p:cNvPr id="5" name="TextBox 4">
            <a:extLst>
              <a:ext uri="{FF2B5EF4-FFF2-40B4-BE49-F238E27FC236}">
                <a16:creationId xmlns:a16="http://schemas.microsoft.com/office/drawing/2014/main" id="{D67708BF-F99B-ED5E-5BD4-11612F4E32F7}"/>
              </a:ext>
            </a:extLst>
          </p:cNvPr>
          <p:cNvSpPr txBox="1"/>
          <p:nvPr/>
        </p:nvSpPr>
        <p:spPr>
          <a:xfrm>
            <a:off x="63086" y="6488668"/>
            <a:ext cx="491550" cy="369332"/>
          </a:xfrm>
          <a:prstGeom prst="rect">
            <a:avLst/>
          </a:prstGeom>
          <a:noFill/>
        </p:spPr>
        <p:txBody>
          <a:bodyPr wrap="square" rtlCol="0">
            <a:spAutoFit/>
          </a:bodyPr>
          <a:lstStyle/>
          <a:p>
            <a:r>
              <a:rPr lang="en-US" dirty="0">
                <a:solidFill>
                  <a:schemeClr val="bg1">
                    <a:lumMod val="65000"/>
                  </a:schemeClr>
                </a:solidFill>
              </a:rPr>
              <a:t>11</a:t>
            </a:r>
            <a:endParaRPr lang="en-IE" dirty="0">
              <a:solidFill>
                <a:schemeClr val="bg1">
                  <a:lumMod val="65000"/>
                </a:schemeClr>
              </a:solidFill>
            </a:endParaRPr>
          </a:p>
        </p:txBody>
      </p:sp>
      <p:sp>
        <p:nvSpPr>
          <p:cNvPr id="10" name="TextBox 9">
            <a:extLst>
              <a:ext uri="{FF2B5EF4-FFF2-40B4-BE49-F238E27FC236}">
                <a16:creationId xmlns:a16="http://schemas.microsoft.com/office/drawing/2014/main" id="{A03C9D0D-7CA8-C526-C43B-5F574DE86578}"/>
              </a:ext>
            </a:extLst>
          </p:cNvPr>
          <p:cNvSpPr txBox="1"/>
          <p:nvPr/>
        </p:nvSpPr>
        <p:spPr>
          <a:xfrm>
            <a:off x="3495671" y="4227738"/>
            <a:ext cx="3819529" cy="1107996"/>
          </a:xfrm>
          <a:prstGeom prst="rect">
            <a:avLst/>
          </a:prstGeom>
          <a:noFill/>
        </p:spPr>
        <p:txBody>
          <a:bodyPr wrap="square">
            <a:spAutoFit/>
          </a:bodyPr>
          <a:lstStyle/>
          <a:p>
            <a:r>
              <a:rPr lang="en-US" sz="1400" b="1" i="0" dirty="0">
                <a:solidFill>
                  <a:srgbClr val="000000"/>
                </a:solidFill>
                <a:effectLst/>
                <a:latin typeface="Calibri" panose="020F0502020204030204" pitchFamily="34" charset="0"/>
              </a:rPr>
              <a:t>Knowledge (n=10)</a:t>
            </a:r>
          </a:p>
          <a:p>
            <a:r>
              <a:rPr lang="en-US" sz="1300" b="0" i="0" dirty="0">
                <a:solidFill>
                  <a:srgbClr val="000000"/>
                </a:solidFill>
                <a:effectLst/>
                <a:latin typeface="Calibri" panose="020F0502020204030204" pitchFamily="34" charset="0"/>
              </a:rPr>
              <a:t>where the scope of practice of a Level 2 service provider sits on the overall structure of bereavement care (i.e. Bereavement Care Pyramid)   </a:t>
            </a:r>
          </a:p>
          <a:p>
            <a:endParaRPr lang="en-US" sz="1300" b="0" i="0" dirty="0">
              <a:solidFill>
                <a:srgbClr val="000000"/>
              </a:solidFill>
              <a:effectLst/>
              <a:latin typeface="Calibri" panose="020F0502020204030204" pitchFamily="34" charset="0"/>
            </a:endParaRPr>
          </a:p>
        </p:txBody>
      </p:sp>
      <p:sp>
        <p:nvSpPr>
          <p:cNvPr id="12" name="Arrow: Right 11">
            <a:extLst>
              <a:ext uri="{FF2B5EF4-FFF2-40B4-BE49-F238E27FC236}">
                <a16:creationId xmlns:a16="http://schemas.microsoft.com/office/drawing/2014/main" id="{C3D026E6-31CC-9082-A637-BEF88A29BBBA}"/>
              </a:ext>
            </a:extLst>
          </p:cNvPr>
          <p:cNvSpPr/>
          <p:nvPr/>
        </p:nvSpPr>
        <p:spPr>
          <a:xfrm>
            <a:off x="2733670" y="4264462"/>
            <a:ext cx="514348" cy="174188"/>
          </a:xfrm>
          <a:prstGeom prst="rightArrow">
            <a:avLst/>
          </a:prstGeom>
          <a:solidFill>
            <a:srgbClr val="EE9E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B7BC665A-5E4B-2AFA-235A-833F4662BE4B}"/>
              </a:ext>
            </a:extLst>
          </p:cNvPr>
          <p:cNvSpPr txBox="1"/>
          <p:nvPr/>
        </p:nvSpPr>
        <p:spPr>
          <a:xfrm>
            <a:off x="3495671" y="2832616"/>
            <a:ext cx="3916180" cy="1000274"/>
          </a:xfrm>
          <a:prstGeom prst="rect">
            <a:avLst/>
          </a:prstGeom>
          <a:noFill/>
        </p:spPr>
        <p:txBody>
          <a:bodyPr wrap="square">
            <a:spAutoFit/>
          </a:bodyPr>
          <a:lstStyle/>
          <a:p>
            <a:r>
              <a:rPr lang="en-US" sz="1400" b="1" i="0" dirty="0">
                <a:solidFill>
                  <a:srgbClr val="000000"/>
                </a:solidFill>
                <a:effectLst/>
                <a:latin typeface="Calibri" panose="020F0502020204030204" pitchFamily="34" charset="0"/>
              </a:rPr>
              <a:t>Knowledge (n=6)</a:t>
            </a:r>
          </a:p>
          <a:p>
            <a:r>
              <a:rPr lang="en-US" sz="1300" b="0" i="0" dirty="0">
                <a:solidFill>
                  <a:srgbClr val="000000"/>
                </a:solidFill>
                <a:effectLst/>
                <a:latin typeface="Calibri" panose="020F0502020204030204" pitchFamily="34" charset="0"/>
              </a:rPr>
              <a:t>culture (e.g. beliefs, customs and social </a:t>
            </a:r>
            <a:r>
              <a:rPr lang="en-US" sz="1300" b="0" i="0" dirty="0" err="1">
                <a:solidFill>
                  <a:srgbClr val="000000"/>
                </a:solidFill>
                <a:effectLst/>
                <a:latin typeface="Calibri" panose="020F0502020204030204" pitchFamily="34" charset="0"/>
              </a:rPr>
              <a:t>behaviours</a:t>
            </a:r>
            <a:r>
              <a:rPr lang="en-US" sz="1300" b="0" i="0" dirty="0">
                <a:solidFill>
                  <a:srgbClr val="000000"/>
                </a:solidFill>
                <a:effectLst/>
                <a:latin typeface="Calibri" panose="020F0502020204030204" pitchFamily="34" charset="0"/>
              </a:rPr>
              <a:t>) influence a person’s grieving </a:t>
            </a:r>
            <a:r>
              <a:rPr lang="en-US" sz="1800" b="0" i="0" dirty="0">
                <a:solidFill>
                  <a:srgbClr val="000000"/>
                </a:solidFill>
                <a:effectLst/>
                <a:latin typeface="Calibri" panose="020F0502020204030204" pitchFamily="34" charset="0"/>
              </a:rPr>
              <a:t>  </a:t>
            </a:r>
            <a:endParaRPr lang="en-US" sz="1400" b="1" i="0" dirty="0">
              <a:solidFill>
                <a:srgbClr val="000000"/>
              </a:solidFill>
              <a:effectLst/>
              <a:latin typeface="Calibri" panose="020F0502020204030204" pitchFamily="34" charset="0"/>
            </a:endParaRPr>
          </a:p>
          <a:p>
            <a:endParaRPr lang="en-US" sz="1400" b="1" i="0" dirty="0">
              <a:solidFill>
                <a:srgbClr val="000000"/>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06923408-AD1F-1892-E0B6-D930F5883F67}"/>
              </a:ext>
            </a:extLst>
          </p:cNvPr>
          <p:cNvSpPr txBox="1"/>
          <p:nvPr/>
        </p:nvSpPr>
        <p:spPr>
          <a:xfrm>
            <a:off x="3455960" y="1321050"/>
            <a:ext cx="4167189" cy="1107996"/>
          </a:xfrm>
          <a:prstGeom prst="rect">
            <a:avLst/>
          </a:prstGeom>
          <a:noFill/>
        </p:spPr>
        <p:txBody>
          <a:bodyPr wrap="square">
            <a:spAutoFit/>
          </a:bodyPr>
          <a:lstStyle/>
          <a:p>
            <a:r>
              <a:rPr lang="en-US" sz="1400" b="1" i="0" dirty="0">
                <a:solidFill>
                  <a:srgbClr val="000000"/>
                </a:solidFill>
                <a:effectLst/>
                <a:latin typeface="Calibri" panose="020F0502020204030204" pitchFamily="34" charset="0"/>
              </a:rPr>
              <a:t>Knowledge (n=8)</a:t>
            </a:r>
          </a:p>
          <a:p>
            <a:r>
              <a:rPr lang="en-US" sz="1300" b="1" i="0" dirty="0">
                <a:solidFill>
                  <a:srgbClr val="000000"/>
                </a:solidFill>
                <a:effectLst/>
                <a:latin typeface="Calibri" panose="020F0502020204030204" pitchFamily="34" charset="0"/>
              </a:rPr>
              <a:t> </a:t>
            </a:r>
            <a:r>
              <a:rPr lang="en-IE" sz="1300" b="0" i="0" dirty="0">
                <a:solidFill>
                  <a:srgbClr val="000000"/>
                </a:solidFill>
                <a:effectLst/>
                <a:latin typeface="Calibri" panose="020F0502020204030204" pitchFamily="34" charset="0"/>
              </a:rPr>
              <a:t>the various components that support effective communication (e.g. physical space, establishing trust, clear language, non-verbal communication etc.)   </a:t>
            </a:r>
          </a:p>
          <a:p>
            <a:endParaRPr lang="en-US" sz="1300" b="1" i="0" dirty="0">
              <a:solidFill>
                <a:srgbClr val="000000"/>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E1950180-C6B0-A876-4CD2-9D561E878E74}"/>
              </a:ext>
            </a:extLst>
          </p:cNvPr>
          <p:cNvSpPr txBox="1"/>
          <p:nvPr/>
        </p:nvSpPr>
        <p:spPr>
          <a:xfrm>
            <a:off x="3648637" y="5614074"/>
            <a:ext cx="3585611" cy="984885"/>
          </a:xfrm>
          <a:prstGeom prst="rect">
            <a:avLst/>
          </a:prstGeom>
          <a:noFill/>
        </p:spPr>
        <p:txBody>
          <a:bodyPr wrap="square">
            <a:spAutoFit/>
          </a:bodyPr>
          <a:lstStyle/>
          <a:p>
            <a:r>
              <a:rPr lang="en-US" sz="1400" b="1" i="0" dirty="0">
                <a:solidFill>
                  <a:srgbClr val="000000"/>
                </a:solidFill>
                <a:effectLst/>
                <a:latin typeface="Calibri" panose="020F0502020204030204" pitchFamily="34" charset="0"/>
              </a:rPr>
              <a:t>Knowledge (n=8)</a:t>
            </a:r>
          </a:p>
          <a:p>
            <a:r>
              <a:rPr lang="en-US" sz="1300" b="0" i="0" dirty="0">
                <a:solidFill>
                  <a:srgbClr val="000000"/>
                </a:solidFill>
                <a:effectLst/>
                <a:latin typeface="Calibri" panose="020F0502020204030204" pitchFamily="34" charset="0"/>
              </a:rPr>
              <a:t>the value of routine service provider support (e.g. debrief, peer support, formal supervision etc.) in promoting and maintaining selfcare</a:t>
            </a:r>
            <a:r>
              <a:rPr lang="en-US" sz="1800" b="0" i="0" dirty="0">
                <a:solidFill>
                  <a:srgbClr val="000000"/>
                </a:solidFill>
                <a:effectLst/>
                <a:latin typeface="Calibri" panose="020F0502020204030204" pitchFamily="34" charset="0"/>
              </a:rPr>
              <a:t>. </a:t>
            </a:r>
            <a:endParaRPr lang="en-US" sz="1400" b="1" i="0" dirty="0">
              <a:solidFill>
                <a:srgbClr val="000000"/>
              </a:solidFill>
              <a:effectLst/>
              <a:latin typeface="Calibri" panose="020F0502020204030204" pitchFamily="34" charset="0"/>
            </a:endParaRPr>
          </a:p>
        </p:txBody>
      </p:sp>
      <p:sp>
        <p:nvSpPr>
          <p:cNvPr id="19" name="Arrow: Right 18">
            <a:extLst>
              <a:ext uri="{FF2B5EF4-FFF2-40B4-BE49-F238E27FC236}">
                <a16:creationId xmlns:a16="http://schemas.microsoft.com/office/drawing/2014/main" id="{4F302EDE-B0DA-9216-C20F-8F48CFF74DBE}"/>
              </a:ext>
            </a:extLst>
          </p:cNvPr>
          <p:cNvSpPr/>
          <p:nvPr/>
        </p:nvSpPr>
        <p:spPr>
          <a:xfrm rot="18909871">
            <a:off x="2560741" y="3590243"/>
            <a:ext cx="786380" cy="135723"/>
          </a:xfrm>
          <a:prstGeom prst="rightArrow">
            <a:avLst/>
          </a:prstGeom>
          <a:solidFill>
            <a:srgbClr val="FFDD76"/>
          </a:solidFill>
          <a:ln>
            <a:solidFill>
              <a:srgbClr val="FFDD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Arrow: Right 19">
            <a:extLst>
              <a:ext uri="{FF2B5EF4-FFF2-40B4-BE49-F238E27FC236}">
                <a16:creationId xmlns:a16="http://schemas.microsoft.com/office/drawing/2014/main" id="{BCA77979-B08B-22A6-C920-CFCD0F314110}"/>
              </a:ext>
            </a:extLst>
          </p:cNvPr>
          <p:cNvSpPr/>
          <p:nvPr/>
        </p:nvSpPr>
        <p:spPr>
          <a:xfrm rot="17706264">
            <a:off x="2402857" y="2681276"/>
            <a:ext cx="1258200" cy="224321"/>
          </a:xfrm>
          <a:prstGeom prst="rightArrow">
            <a:avLst/>
          </a:prstGeom>
          <a:solidFill>
            <a:srgbClr val="B3D6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Arrow: Right 20">
            <a:extLst>
              <a:ext uri="{FF2B5EF4-FFF2-40B4-BE49-F238E27FC236}">
                <a16:creationId xmlns:a16="http://schemas.microsoft.com/office/drawing/2014/main" id="{B0F27D54-FC0C-A0E1-012E-D88A1D0B1ABE}"/>
              </a:ext>
            </a:extLst>
          </p:cNvPr>
          <p:cNvSpPr/>
          <p:nvPr/>
        </p:nvSpPr>
        <p:spPr>
          <a:xfrm rot="3260275">
            <a:off x="2496144" y="5082101"/>
            <a:ext cx="1009703" cy="139899"/>
          </a:xfrm>
          <a:prstGeom prst="rightArrow">
            <a:avLst/>
          </a:prstGeom>
          <a:solidFill>
            <a:srgbClr val="DEE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97DFDE54-6460-6FED-D5A7-9172D3A3DC73}"/>
              </a:ext>
            </a:extLst>
          </p:cNvPr>
          <p:cNvSpPr txBox="1"/>
          <p:nvPr/>
        </p:nvSpPr>
        <p:spPr>
          <a:xfrm>
            <a:off x="8116610" y="1312922"/>
            <a:ext cx="6139542" cy="584775"/>
          </a:xfrm>
          <a:prstGeom prst="rect">
            <a:avLst/>
          </a:prstGeom>
          <a:noFill/>
        </p:spPr>
        <p:txBody>
          <a:bodyPr wrap="square">
            <a:spAutoFit/>
          </a:bodyPr>
          <a:lstStyle/>
          <a:p>
            <a:r>
              <a:rPr lang="en-US" sz="1400" b="1" dirty="0">
                <a:solidFill>
                  <a:srgbClr val="000000"/>
                </a:solidFill>
                <a:latin typeface="Calibri" panose="020F0502020204030204" pitchFamily="34" charset="0"/>
              </a:rPr>
              <a:t>Skill (n=12)</a:t>
            </a:r>
          </a:p>
          <a:p>
            <a:r>
              <a:rPr lang="en-US" sz="1300" b="0" i="0" dirty="0">
                <a:solidFill>
                  <a:srgbClr val="000000"/>
                </a:solidFill>
                <a:effectLst/>
                <a:latin typeface="Calibri" panose="020F0502020204030204" pitchFamily="34" charset="0"/>
              </a:rPr>
              <a:t>listen actively to a person’s story </a:t>
            </a:r>
            <a:r>
              <a:rPr lang="en-US" sz="1800" b="0" i="0" dirty="0">
                <a:solidFill>
                  <a:srgbClr val="000000"/>
                </a:solidFill>
                <a:effectLst/>
                <a:latin typeface="Calibri" panose="020F0502020204030204" pitchFamily="34" charset="0"/>
              </a:rPr>
              <a:t> </a:t>
            </a:r>
            <a:endParaRPr lang="en-IE" sz="1800" dirty="0"/>
          </a:p>
        </p:txBody>
      </p:sp>
      <p:sp>
        <p:nvSpPr>
          <p:cNvPr id="24" name="TextBox 23">
            <a:extLst>
              <a:ext uri="{FF2B5EF4-FFF2-40B4-BE49-F238E27FC236}">
                <a16:creationId xmlns:a16="http://schemas.microsoft.com/office/drawing/2014/main" id="{754EF2CC-DAEA-3869-C5E7-46E7B848B3A7}"/>
              </a:ext>
            </a:extLst>
          </p:cNvPr>
          <p:cNvSpPr txBox="1"/>
          <p:nvPr/>
        </p:nvSpPr>
        <p:spPr>
          <a:xfrm>
            <a:off x="3455960" y="498844"/>
            <a:ext cx="4728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b="1" dirty="0">
                <a:solidFill>
                  <a:srgbClr val="0070C0"/>
                </a:solidFill>
              </a:rPr>
              <a:t>KNOWLEDGE: </a:t>
            </a:r>
            <a:r>
              <a:rPr lang="en-IE" b="1" dirty="0"/>
              <a:t>a Level 2 helper knows ..</a:t>
            </a:r>
            <a:r>
              <a:rPr lang="en-US" sz="1600" b="1" dirty="0">
                <a:cs typeface="Calibri"/>
              </a:rPr>
              <a:t> </a:t>
            </a:r>
            <a:endParaRPr lang="en-US" sz="1600" b="1" dirty="0"/>
          </a:p>
        </p:txBody>
      </p:sp>
      <p:sp>
        <p:nvSpPr>
          <p:cNvPr id="25" name="TextBox 24">
            <a:extLst>
              <a:ext uri="{FF2B5EF4-FFF2-40B4-BE49-F238E27FC236}">
                <a16:creationId xmlns:a16="http://schemas.microsoft.com/office/drawing/2014/main" id="{91C2E4DD-40F0-7CDD-E97C-104C47875D86}"/>
              </a:ext>
            </a:extLst>
          </p:cNvPr>
          <p:cNvSpPr txBox="1"/>
          <p:nvPr/>
        </p:nvSpPr>
        <p:spPr>
          <a:xfrm>
            <a:off x="8116610" y="485320"/>
            <a:ext cx="3419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b="1" dirty="0">
                <a:solidFill>
                  <a:srgbClr val="0070C0"/>
                </a:solidFill>
              </a:rPr>
              <a:t>SKILL: </a:t>
            </a:r>
            <a:r>
              <a:rPr lang="en-IE" b="1" dirty="0"/>
              <a:t>a helper at level 2 can…</a:t>
            </a:r>
            <a:r>
              <a:rPr lang="en-US" b="1" dirty="0"/>
              <a:t> </a:t>
            </a:r>
          </a:p>
        </p:txBody>
      </p:sp>
      <p:sp>
        <p:nvSpPr>
          <p:cNvPr id="26" name="TextBox 25">
            <a:extLst>
              <a:ext uri="{FF2B5EF4-FFF2-40B4-BE49-F238E27FC236}">
                <a16:creationId xmlns:a16="http://schemas.microsoft.com/office/drawing/2014/main" id="{90671517-7014-59CE-F820-CE2196AABB1B}"/>
              </a:ext>
            </a:extLst>
          </p:cNvPr>
          <p:cNvSpPr txBox="1"/>
          <p:nvPr/>
        </p:nvSpPr>
        <p:spPr>
          <a:xfrm>
            <a:off x="8116611" y="5656446"/>
            <a:ext cx="3585611" cy="907941"/>
          </a:xfrm>
          <a:prstGeom prst="rect">
            <a:avLst/>
          </a:prstGeom>
          <a:noFill/>
        </p:spPr>
        <p:txBody>
          <a:bodyPr wrap="square">
            <a:spAutoFit/>
          </a:bodyPr>
          <a:lstStyle/>
          <a:p>
            <a:r>
              <a:rPr lang="en-US" sz="1400" b="1" dirty="0">
                <a:solidFill>
                  <a:srgbClr val="000000"/>
                </a:solidFill>
                <a:latin typeface="Calibri" panose="020F0502020204030204" pitchFamily="34" charset="0"/>
              </a:rPr>
              <a:t>Skill (n=5)</a:t>
            </a:r>
          </a:p>
          <a:p>
            <a:r>
              <a:rPr lang="en-US" sz="1300" b="0" i="0" dirty="0">
                <a:solidFill>
                  <a:srgbClr val="000000"/>
                </a:solidFill>
                <a:effectLst/>
                <a:latin typeface="Calibri" panose="020F0502020204030204" pitchFamily="34" charset="0"/>
              </a:rPr>
              <a:t>Be aware of your own bias, assumptions and triggers based on your own bereavement experience when working with service user</a:t>
            </a:r>
            <a:endParaRPr lang="en-IE" sz="1300" dirty="0"/>
          </a:p>
        </p:txBody>
      </p:sp>
      <p:sp>
        <p:nvSpPr>
          <p:cNvPr id="27" name="TextBox 26">
            <a:extLst>
              <a:ext uri="{FF2B5EF4-FFF2-40B4-BE49-F238E27FC236}">
                <a16:creationId xmlns:a16="http://schemas.microsoft.com/office/drawing/2014/main" id="{69EF1AE9-3151-BD4F-998C-522E73517C82}"/>
              </a:ext>
            </a:extLst>
          </p:cNvPr>
          <p:cNvSpPr txBox="1"/>
          <p:nvPr/>
        </p:nvSpPr>
        <p:spPr>
          <a:xfrm>
            <a:off x="8116611" y="4045362"/>
            <a:ext cx="3207725" cy="907941"/>
          </a:xfrm>
          <a:prstGeom prst="rect">
            <a:avLst/>
          </a:prstGeom>
          <a:noFill/>
        </p:spPr>
        <p:txBody>
          <a:bodyPr wrap="square">
            <a:spAutoFit/>
          </a:bodyPr>
          <a:lstStyle/>
          <a:p>
            <a:endParaRPr lang="en-US" sz="1300" b="0" i="0" dirty="0">
              <a:solidFill>
                <a:srgbClr val="000000"/>
              </a:solidFill>
              <a:effectLst/>
              <a:latin typeface="Calibri" panose="020F0502020204030204" pitchFamily="34" charset="0"/>
            </a:endParaRPr>
          </a:p>
          <a:p>
            <a:r>
              <a:rPr lang="en-US" sz="1400" b="1" dirty="0">
                <a:solidFill>
                  <a:srgbClr val="000000"/>
                </a:solidFill>
                <a:latin typeface="Calibri" panose="020F0502020204030204" pitchFamily="34" charset="0"/>
              </a:rPr>
              <a:t>Skill (n=6)</a:t>
            </a:r>
          </a:p>
          <a:p>
            <a:r>
              <a:rPr lang="en-US" sz="1300" dirty="0">
                <a:solidFill>
                  <a:srgbClr val="000000"/>
                </a:solidFill>
                <a:latin typeface="Calibri" panose="020F0502020204030204" pitchFamily="34" charset="0"/>
              </a:rPr>
              <a:t>support with compassion and maintain professional boundaries </a:t>
            </a:r>
            <a:endParaRPr lang="en-IE" sz="1300" dirty="0"/>
          </a:p>
        </p:txBody>
      </p:sp>
      <p:sp>
        <p:nvSpPr>
          <p:cNvPr id="28" name="TextBox 27">
            <a:extLst>
              <a:ext uri="{FF2B5EF4-FFF2-40B4-BE49-F238E27FC236}">
                <a16:creationId xmlns:a16="http://schemas.microsoft.com/office/drawing/2014/main" id="{9B966C43-0486-DEF9-1B13-F1BF225C62D1}"/>
              </a:ext>
            </a:extLst>
          </p:cNvPr>
          <p:cNvSpPr txBox="1"/>
          <p:nvPr/>
        </p:nvSpPr>
        <p:spPr>
          <a:xfrm>
            <a:off x="8116610" y="2598570"/>
            <a:ext cx="3448471" cy="1123384"/>
          </a:xfrm>
          <a:prstGeom prst="rect">
            <a:avLst/>
          </a:prstGeom>
          <a:noFill/>
        </p:spPr>
        <p:txBody>
          <a:bodyPr wrap="square">
            <a:spAutoFit/>
          </a:bodyPr>
          <a:lstStyle/>
          <a:p>
            <a:endParaRPr lang="en-US" sz="1400" b="1" i="0" dirty="0">
              <a:solidFill>
                <a:srgbClr val="000000"/>
              </a:solidFill>
              <a:effectLst/>
              <a:latin typeface="Calibri" panose="020F0502020204030204" pitchFamily="34" charset="0"/>
            </a:endParaRPr>
          </a:p>
          <a:p>
            <a:r>
              <a:rPr lang="en-US" sz="1400" b="1" dirty="0">
                <a:solidFill>
                  <a:srgbClr val="000000"/>
                </a:solidFill>
                <a:latin typeface="Calibri" panose="020F0502020204030204" pitchFamily="34" charset="0"/>
              </a:rPr>
              <a:t>Skill (n=3)</a:t>
            </a:r>
          </a:p>
          <a:p>
            <a:r>
              <a:rPr lang="en-US" sz="1300" b="0" i="0" dirty="0">
                <a:solidFill>
                  <a:srgbClr val="000000"/>
                </a:solidFill>
                <a:effectLst/>
                <a:latin typeface="Calibri" panose="020F0502020204030204" pitchFamily="34" charset="0"/>
              </a:rPr>
              <a:t>be aware of their own cultural bias (including unconscious bias) and assumptions when working with a service user  </a:t>
            </a:r>
            <a:endParaRPr lang="en-IE" sz="1300" dirty="0"/>
          </a:p>
        </p:txBody>
      </p:sp>
    </p:spTree>
    <p:extLst>
      <p:ext uri="{BB962C8B-B14F-4D97-AF65-F5344CB8AC3E}">
        <p14:creationId xmlns:p14="http://schemas.microsoft.com/office/powerpoint/2010/main" val="38008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1" grpId="0" animBg="1"/>
      <p:bldP spid="10" grpId="0"/>
      <p:bldP spid="12" grpId="0" animBg="1"/>
      <p:bldP spid="13" grpId="0"/>
      <p:bldP spid="14" grpId="0"/>
      <p:bldP spid="15" grpId="0"/>
      <p:bldP spid="19" grpId="0" animBg="1"/>
      <p:bldP spid="20" grpId="0" animBg="1"/>
      <p:bldP spid="21" grpId="0" animBg="1"/>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91E74-B5DB-413E-0087-AC0F88C31485}"/>
              </a:ext>
            </a:extLst>
          </p:cNvPr>
          <p:cNvPicPr>
            <a:picLocks noChangeAspect="1"/>
          </p:cNvPicPr>
          <p:nvPr/>
        </p:nvPicPr>
        <p:blipFill>
          <a:blip r:embed="rId2"/>
          <a:stretch>
            <a:fillRect/>
          </a:stretch>
        </p:blipFill>
        <p:spPr>
          <a:xfrm>
            <a:off x="8284141" y="723273"/>
            <a:ext cx="3907859" cy="5120019"/>
          </a:xfrm>
          <a:prstGeom prst="rect">
            <a:avLst/>
          </a:prstGeom>
        </p:spPr>
      </p:pic>
      <p:pic>
        <p:nvPicPr>
          <p:cNvPr id="3" name="Picture 2">
            <a:extLst>
              <a:ext uri="{FF2B5EF4-FFF2-40B4-BE49-F238E27FC236}">
                <a16:creationId xmlns:a16="http://schemas.microsoft.com/office/drawing/2014/main" id="{510CEAA8-078C-82CC-3677-65C0006864CB}"/>
              </a:ext>
            </a:extLst>
          </p:cNvPr>
          <p:cNvPicPr>
            <a:picLocks noChangeAspect="1"/>
          </p:cNvPicPr>
          <p:nvPr/>
        </p:nvPicPr>
        <p:blipFill>
          <a:blip r:embed="rId3"/>
          <a:stretch>
            <a:fillRect/>
          </a:stretch>
        </p:blipFill>
        <p:spPr>
          <a:xfrm>
            <a:off x="4108394" y="1364576"/>
            <a:ext cx="3448983" cy="3758662"/>
          </a:xfrm>
          <a:prstGeom prst="rect">
            <a:avLst/>
          </a:prstGeom>
        </p:spPr>
      </p:pic>
      <p:pic>
        <p:nvPicPr>
          <p:cNvPr id="5" name="Picture 4">
            <a:extLst>
              <a:ext uri="{FF2B5EF4-FFF2-40B4-BE49-F238E27FC236}">
                <a16:creationId xmlns:a16="http://schemas.microsoft.com/office/drawing/2014/main" id="{F27DBDED-597C-42FF-D035-DC489FAE7E3B}"/>
              </a:ext>
            </a:extLst>
          </p:cNvPr>
          <p:cNvPicPr>
            <a:picLocks noChangeAspect="1"/>
          </p:cNvPicPr>
          <p:nvPr/>
        </p:nvPicPr>
        <p:blipFill>
          <a:blip r:embed="rId4"/>
          <a:stretch>
            <a:fillRect/>
          </a:stretch>
        </p:blipFill>
        <p:spPr>
          <a:xfrm>
            <a:off x="0" y="1307910"/>
            <a:ext cx="3311465" cy="3758661"/>
          </a:xfrm>
          <a:prstGeom prst="rect">
            <a:avLst/>
          </a:prstGeom>
        </p:spPr>
      </p:pic>
      <p:sp>
        <p:nvSpPr>
          <p:cNvPr id="2" name="Arrow: Right 1">
            <a:extLst>
              <a:ext uri="{FF2B5EF4-FFF2-40B4-BE49-F238E27FC236}">
                <a16:creationId xmlns:a16="http://schemas.microsoft.com/office/drawing/2014/main" id="{A68F4073-2AA1-FA18-63C7-472D9D020D13}"/>
              </a:ext>
            </a:extLst>
          </p:cNvPr>
          <p:cNvSpPr/>
          <p:nvPr/>
        </p:nvSpPr>
        <p:spPr>
          <a:xfrm>
            <a:off x="3295757" y="2258446"/>
            <a:ext cx="981905" cy="2341107"/>
          </a:xfrm>
          <a:prstGeom prst="rightArrow">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Output</a:t>
            </a:r>
            <a:endParaRPr lang="en-IE" sz="1400" dirty="0">
              <a:solidFill>
                <a:schemeClr val="accent5">
                  <a:lumMod val="50000"/>
                </a:schemeClr>
              </a:solidFill>
            </a:endParaRPr>
          </a:p>
        </p:txBody>
      </p:sp>
      <p:sp>
        <p:nvSpPr>
          <p:cNvPr id="6" name="Arrow: Right 5">
            <a:extLst>
              <a:ext uri="{FF2B5EF4-FFF2-40B4-BE49-F238E27FC236}">
                <a16:creationId xmlns:a16="http://schemas.microsoft.com/office/drawing/2014/main" id="{507AEA6E-4EF1-220F-7D38-EA8E9A53CD53}"/>
              </a:ext>
            </a:extLst>
          </p:cNvPr>
          <p:cNvSpPr/>
          <p:nvPr/>
        </p:nvSpPr>
        <p:spPr>
          <a:xfrm>
            <a:off x="7615986" y="2112730"/>
            <a:ext cx="956909" cy="2341107"/>
          </a:xfrm>
          <a:prstGeom prst="rightArrow">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Inform</a:t>
            </a:r>
            <a:endParaRPr lang="en-IE" sz="1400" dirty="0">
              <a:solidFill>
                <a:schemeClr val="accent5">
                  <a:lumMod val="50000"/>
                </a:schemeClr>
              </a:solidFill>
            </a:endParaRPr>
          </a:p>
        </p:txBody>
      </p:sp>
      <p:sp>
        <p:nvSpPr>
          <p:cNvPr id="7" name="Flowchart: Process 6">
            <a:extLst>
              <a:ext uri="{FF2B5EF4-FFF2-40B4-BE49-F238E27FC236}">
                <a16:creationId xmlns:a16="http://schemas.microsoft.com/office/drawing/2014/main" id="{FA77A493-1ECC-DFF1-F362-C2BC42C544F9}"/>
              </a:ext>
            </a:extLst>
          </p:cNvPr>
          <p:cNvSpPr/>
          <p:nvPr/>
        </p:nvSpPr>
        <p:spPr>
          <a:xfrm>
            <a:off x="21837" y="1205660"/>
            <a:ext cx="7523830" cy="4446677"/>
          </a:xfrm>
          <a:prstGeom prst="flowChartProcess">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7FB4400E-959F-CD2B-C4DA-2F3AC8F8B3FB}"/>
              </a:ext>
            </a:extLst>
          </p:cNvPr>
          <p:cNvSpPr txBox="1"/>
          <p:nvPr/>
        </p:nvSpPr>
        <p:spPr>
          <a:xfrm>
            <a:off x="63085" y="6488668"/>
            <a:ext cx="509570" cy="369332"/>
          </a:xfrm>
          <a:prstGeom prst="rect">
            <a:avLst/>
          </a:prstGeom>
          <a:noFill/>
        </p:spPr>
        <p:txBody>
          <a:bodyPr wrap="square" rtlCol="0">
            <a:spAutoFit/>
          </a:bodyPr>
          <a:lstStyle/>
          <a:p>
            <a:r>
              <a:rPr lang="en-US" dirty="0">
                <a:solidFill>
                  <a:schemeClr val="bg1">
                    <a:lumMod val="65000"/>
                  </a:schemeClr>
                </a:solidFill>
              </a:rPr>
              <a:t>12</a:t>
            </a:r>
            <a:endParaRPr lang="en-IE" dirty="0">
              <a:solidFill>
                <a:schemeClr val="bg1">
                  <a:lumMod val="65000"/>
                </a:schemeClr>
              </a:solidFill>
            </a:endParaRPr>
          </a:p>
        </p:txBody>
      </p:sp>
    </p:spTree>
    <p:extLst>
      <p:ext uri="{BB962C8B-B14F-4D97-AF65-F5344CB8AC3E}">
        <p14:creationId xmlns:p14="http://schemas.microsoft.com/office/powerpoint/2010/main" val="7417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120AB-D2D3-1B0A-9A5D-E3825C0D3783}"/>
              </a:ext>
            </a:extLst>
          </p:cNvPr>
          <p:cNvPicPr>
            <a:picLocks noChangeAspect="1"/>
          </p:cNvPicPr>
          <p:nvPr/>
        </p:nvPicPr>
        <p:blipFill>
          <a:blip r:embed="rId2"/>
          <a:stretch>
            <a:fillRect/>
          </a:stretch>
        </p:blipFill>
        <p:spPr>
          <a:xfrm>
            <a:off x="6282043" y="424599"/>
            <a:ext cx="5262338" cy="5797841"/>
          </a:xfrm>
          <a:prstGeom prst="rect">
            <a:avLst/>
          </a:prstGeom>
        </p:spPr>
      </p:pic>
      <p:pic>
        <p:nvPicPr>
          <p:cNvPr id="7" name="Picture 6">
            <a:extLst>
              <a:ext uri="{FF2B5EF4-FFF2-40B4-BE49-F238E27FC236}">
                <a16:creationId xmlns:a16="http://schemas.microsoft.com/office/drawing/2014/main" id="{6A16B9A9-C9F3-F100-59E2-23EBB7218C2E}"/>
              </a:ext>
            </a:extLst>
          </p:cNvPr>
          <p:cNvPicPr>
            <a:picLocks noChangeAspect="1"/>
          </p:cNvPicPr>
          <p:nvPr/>
        </p:nvPicPr>
        <p:blipFill>
          <a:blip r:embed="rId3"/>
          <a:stretch>
            <a:fillRect/>
          </a:stretch>
        </p:blipFill>
        <p:spPr>
          <a:xfrm>
            <a:off x="235082" y="424599"/>
            <a:ext cx="4822891" cy="5797841"/>
          </a:xfrm>
          <a:prstGeom prst="rect">
            <a:avLst/>
          </a:prstGeom>
        </p:spPr>
      </p:pic>
      <p:sp>
        <p:nvSpPr>
          <p:cNvPr id="10" name="Arrow: Right 9">
            <a:extLst>
              <a:ext uri="{FF2B5EF4-FFF2-40B4-BE49-F238E27FC236}">
                <a16:creationId xmlns:a16="http://schemas.microsoft.com/office/drawing/2014/main" id="{10BA786C-6663-775E-AE16-5A8403222E98}"/>
              </a:ext>
            </a:extLst>
          </p:cNvPr>
          <p:cNvSpPr/>
          <p:nvPr/>
        </p:nvSpPr>
        <p:spPr>
          <a:xfrm>
            <a:off x="5425977" y="5676115"/>
            <a:ext cx="553033" cy="517619"/>
          </a:xfrm>
          <a:prstGeom prst="rightArrow">
            <a:avLst/>
          </a:prstGeom>
          <a:solidFill>
            <a:srgbClr val="FAF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00" dirty="0">
              <a:solidFill>
                <a:schemeClr val="accent5">
                  <a:lumMod val="50000"/>
                </a:schemeClr>
              </a:solidFill>
            </a:endParaRPr>
          </a:p>
        </p:txBody>
      </p:sp>
      <p:sp>
        <p:nvSpPr>
          <p:cNvPr id="13" name="Arrow: Right 12">
            <a:extLst>
              <a:ext uri="{FF2B5EF4-FFF2-40B4-BE49-F238E27FC236}">
                <a16:creationId xmlns:a16="http://schemas.microsoft.com/office/drawing/2014/main" id="{19591D76-8628-6E0E-C70B-912339B70D3F}"/>
              </a:ext>
            </a:extLst>
          </p:cNvPr>
          <p:cNvSpPr/>
          <p:nvPr/>
        </p:nvSpPr>
        <p:spPr>
          <a:xfrm>
            <a:off x="5442231" y="2451630"/>
            <a:ext cx="553033" cy="517619"/>
          </a:xfrm>
          <a:prstGeom prst="rightArrow">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00" dirty="0">
              <a:solidFill>
                <a:schemeClr val="accent5">
                  <a:lumMod val="50000"/>
                </a:schemeClr>
              </a:solidFill>
            </a:endParaRPr>
          </a:p>
        </p:txBody>
      </p:sp>
      <p:sp>
        <p:nvSpPr>
          <p:cNvPr id="14" name="Arrow: Right 13">
            <a:extLst>
              <a:ext uri="{FF2B5EF4-FFF2-40B4-BE49-F238E27FC236}">
                <a16:creationId xmlns:a16="http://schemas.microsoft.com/office/drawing/2014/main" id="{BDBC065B-AC59-47A1-8082-83CAC5A9A46D}"/>
              </a:ext>
            </a:extLst>
          </p:cNvPr>
          <p:cNvSpPr/>
          <p:nvPr/>
        </p:nvSpPr>
        <p:spPr>
          <a:xfrm>
            <a:off x="5438693" y="5019196"/>
            <a:ext cx="553033" cy="517619"/>
          </a:xfrm>
          <a:prstGeom prst="rightArrow">
            <a:avLst/>
          </a:prstGeom>
          <a:solidFill>
            <a:srgbClr val="F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00" dirty="0">
              <a:solidFill>
                <a:schemeClr val="accent5">
                  <a:lumMod val="50000"/>
                </a:schemeClr>
              </a:solidFill>
            </a:endParaRPr>
          </a:p>
        </p:txBody>
      </p:sp>
      <p:sp>
        <p:nvSpPr>
          <p:cNvPr id="15" name="Arrow: Right 14">
            <a:extLst>
              <a:ext uri="{FF2B5EF4-FFF2-40B4-BE49-F238E27FC236}">
                <a16:creationId xmlns:a16="http://schemas.microsoft.com/office/drawing/2014/main" id="{69087D11-45BB-4942-2E3F-818E34D83486}"/>
              </a:ext>
            </a:extLst>
          </p:cNvPr>
          <p:cNvSpPr/>
          <p:nvPr/>
        </p:nvSpPr>
        <p:spPr>
          <a:xfrm>
            <a:off x="5425978" y="4406370"/>
            <a:ext cx="553033" cy="517619"/>
          </a:xfrm>
          <a:prstGeom prst="rightArrow">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00" dirty="0">
              <a:solidFill>
                <a:schemeClr val="accent5">
                  <a:lumMod val="50000"/>
                </a:schemeClr>
              </a:solidFill>
            </a:endParaRPr>
          </a:p>
        </p:txBody>
      </p:sp>
      <p:sp>
        <p:nvSpPr>
          <p:cNvPr id="16" name="Arrow: Right 15">
            <a:extLst>
              <a:ext uri="{FF2B5EF4-FFF2-40B4-BE49-F238E27FC236}">
                <a16:creationId xmlns:a16="http://schemas.microsoft.com/office/drawing/2014/main" id="{888ABB75-6ED0-C3E0-3979-09EEFCCEE334}"/>
              </a:ext>
            </a:extLst>
          </p:cNvPr>
          <p:cNvSpPr/>
          <p:nvPr/>
        </p:nvSpPr>
        <p:spPr>
          <a:xfrm>
            <a:off x="5393491" y="3594522"/>
            <a:ext cx="553033" cy="517619"/>
          </a:xfrm>
          <a:prstGeom prst="rightArrow">
            <a:avLst/>
          </a:prstGeom>
          <a:solidFill>
            <a:srgbClr val="DDF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00" dirty="0">
              <a:solidFill>
                <a:schemeClr val="accent5">
                  <a:lumMod val="50000"/>
                </a:schemeClr>
              </a:solidFill>
            </a:endParaRPr>
          </a:p>
        </p:txBody>
      </p:sp>
      <p:sp>
        <p:nvSpPr>
          <p:cNvPr id="17" name="Arrow: Right 16">
            <a:extLst>
              <a:ext uri="{FF2B5EF4-FFF2-40B4-BE49-F238E27FC236}">
                <a16:creationId xmlns:a16="http://schemas.microsoft.com/office/drawing/2014/main" id="{765E4BC5-B8C6-2935-260E-BA550AEF5343}"/>
              </a:ext>
            </a:extLst>
          </p:cNvPr>
          <p:cNvSpPr/>
          <p:nvPr/>
        </p:nvSpPr>
        <p:spPr>
          <a:xfrm>
            <a:off x="4717562" y="119956"/>
            <a:ext cx="1904893" cy="1706401"/>
          </a:xfrm>
          <a:prstGeom prst="rightArrow">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Inform</a:t>
            </a:r>
            <a:endParaRPr lang="en-IE" sz="1400" dirty="0">
              <a:solidFill>
                <a:schemeClr val="accent5">
                  <a:lumMod val="50000"/>
                </a:schemeClr>
              </a:solidFill>
            </a:endParaRPr>
          </a:p>
        </p:txBody>
      </p:sp>
      <p:pic>
        <p:nvPicPr>
          <p:cNvPr id="18" name="Picture 17">
            <a:extLst>
              <a:ext uri="{FF2B5EF4-FFF2-40B4-BE49-F238E27FC236}">
                <a16:creationId xmlns:a16="http://schemas.microsoft.com/office/drawing/2014/main" id="{557D8CFA-48C9-D6B6-4145-8323DB7606FC}"/>
              </a:ext>
            </a:extLst>
          </p:cNvPr>
          <p:cNvPicPr>
            <a:picLocks noChangeAspect="1"/>
          </p:cNvPicPr>
          <p:nvPr/>
        </p:nvPicPr>
        <p:blipFill>
          <a:blip r:embed="rId4"/>
          <a:stretch>
            <a:fillRect/>
          </a:stretch>
        </p:blipFill>
        <p:spPr>
          <a:xfrm>
            <a:off x="9990191" y="228601"/>
            <a:ext cx="863212" cy="1130968"/>
          </a:xfrm>
          <a:prstGeom prst="rect">
            <a:avLst/>
          </a:prstGeom>
        </p:spPr>
      </p:pic>
      <p:sp>
        <p:nvSpPr>
          <p:cNvPr id="2" name="TextBox 1">
            <a:extLst>
              <a:ext uri="{FF2B5EF4-FFF2-40B4-BE49-F238E27FC236}">
                <a16:creationId xmlns:a16="http://schemas.microsoft.com/office/drawing/2014/main" id="{8D9DD970-B858-5639-EDB1-C7A3FBE4CAC7}"/>
              </a:ext>
            </a:extLst>
          </p:cNvPr>
          <p:cNvSpPr txBox="1"/>
          <p:nvPr/>
        </p:nvSpPr>
        <p:spPr>
          <a:xfrm>
            <a:off x="63085" y="6488668"/>
            <a:ext cx="666588" cy="369332"/>
          </a:xfrm>
          <a:prstGeom prst="rect">
            <a:avLst/>
          </a:prstGeom>
          <a:noFill/>
        </p:spPr>
        <p:txBody>
          <a:bodyPr wrap="square" rtlCol="0">
            <a:spAutoFit/>
          </a:bodyPr>
          <a:lstStyle/>
          <a:p>
            <a:r>
              <a:rPr lang="en-US" dirty="0">
                <a:solidFill>
                  <a:schemeClr val="bg1">
                    <a:lumMod val="65000"/>
                  </a:schemeClr>
                </a:solidFill>
              </a:rPr>
              <a:t>13</a:t>
            </a:r>
            <a:endParaRPr lang="en-IE" dirty="0">
              <a:solidFill>
                <a:schemeClr val="bg1">
                  <a:lumMod val="65000"/>
                </a:schemeClr>
              </a:solidFill>
            </a:endParaRPr>
          </a:p>
        </p:txBody>
      </p:sp>
    </p:spTree>
    <p:extLst>
      <p:ext uri="{BB962C8B-B14F-4D97-AF65-F5344CB8AC3E}">
        <p14:creationId xmlns:p14="http://schemas.microsoft.com/office/powerpoint/2010/main" val="6169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64" y="1876286"/>
            <a:ext cx="3736974" cy="3736974"/>
          </a:xfrm>
        </p:spPr>
      </p:pic>
      <p:pic>
        <p:nvPicPr>
          <p:cNvPr id="3" name="Picture 4" descr="Graphical user interface, text&#10;&#10;Description automatically generated">
            <a:extLst>
              <a:ext uri="{FF2B5EF4-FFF2-40B4-BE49-F238E27FC236}">
                <a16:creationId xmlns:a16="http://schemas.microsoft.com/office/drawing/2014/main" id="{DADEA5B5-27CC-40AB-6F73-89FC1E9D28D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4" name="Rectangle 3">
            <a:extLst>
              <a:ext uri="{FF2B5EF4-FFF2-40B4-BE49-F238E27FC236}">
                <a16:creationId xmlns:a16="http://schemas.microsoft.com/office/drawing/2014/main" id="{4EE5EA9B-E292-21D8-927B-636F46692715}"/>
              </a:ext>
            </a:extLst>
          </p:cNvPr>
          <p:cNvSpPr/>
          <p:nvPr/>
        </p:nvSpPr>
        <p:spPr>
          <a:xfrm>
            <a:off x="173648" y="161051"/>
            <a:ext cx="3219450" cy="1323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97C4E7F6-3B71-F7B0-64C5-6D996A6750F5}"/>
              </a:ext>
            </a:extLst>
          </p:cNvPr>
          <p:cNvSpPr txBox="1"/>
          <p:nvPr/>
        </p:nvSpPr>
        <p:spPr>
          <a:xfrm>
            <a:off x="411982" y="345708"/>
            <a:ext cx="2981116"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Test question</a:t>
            </a:r>
            <a:endParaRPr lang="en-IE" sz="3200" dirty="0">
              <a:latin typeface="Aptos" panose="020B0004020202020204" pitchFamily="34" charset="0"/>
            </a:endParaRPr>
          </a:p>
        </p:txBody>
      </p:sp>
      <p:sp>
        <p:nvSpPr>
          <p:cNvPr id="7" name="Rectangle 6">
            <a:extLst>
              <a:ext uri="{FF2B5EF4-FFF2-40B4-BE49-F238E27FC236}">
                <a16:creationId xmlns:a16="http://schemas.microsoft.com/office/drawing/2014/main" id="{DE20A82D-9908-A819-94C6-662A66E6FA26}"/>
              </a:ext>
            </a:extLst>
          </p:cNvPr>
          <p:cNvSpPr/>
          <p:nvPr/>
        </p:nvSpPr>
        <p:spPr>
          <a:xfrm>
            <a:off x="9465547" y="130383"/>
            <a:ext cx="2472358" cy="984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8973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79E090B0-57A4-977A-B5B4-7FE9C8D26FDD}"/>
              </a:ext>
            </a:extLst>
          </p:cNvPr>
          <p:cNvSpPr txBox="1"/>
          <p:nvPr/>
        </p:nvSpPr>
        <p:spPr>
          <a:xfrm>
            <a:off x="4720879" y="3848941"/>
            <a:ext cx="5534909" cy="2031325"/>
          </a:xfrm>
          <a:prstGeom prst="rect">
            <a:avLst/>
          </a:prstGeom>
          <a:noFill/>
          <a:ln w="5715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B050"/>
                </a:solidFill>
              </a:rPr>
              <a:t>KNOWLEDGE AND UNDERSTANDING</a:t>
            </a:r>
          </a:p>
          <a:p>
            <a:endParaRPr lang="en-US" sz="1400" dirty="0">
              <a:solidFill>
                <a:srgbClr val="7030A0"/>
              </a:solidFill>
            </a:endParaRPr>
          </a:p>
          <a:p>
            <a:pPr marL="285750" indent="-285750">
              <a:buFont typeface="Arial" panose="020B0604020202020204" pitchFamily="34" charset="0"/>
              <a:buChar char="•"/>
            </a:pPr>
            <a:r>
              <a:rPr lang="en-US" sz="1400" dirty="0"/>
              <a:t>The eLearning </a:t>
            </a:r>
            <a:r>
              <a:rPr lang="en-US" sz="1400" dirty="0" err="1"/>
              <a:t>programme</a:t>
            </a:r>
            <a:r>
              <a:rPr lang="en-US" sz="1400" dirty="0"/>
              <a:t> will provide introductory-level learning to each of the competence domains outlined in the framework. The </a:t>
            </a:r>
            <a:r>
              <a:rPr lang="en-US" sz="1400" b="1" dirty="0"/>
              <a:t>first step </a:t>
            </a:r>
            <a:r>
              <a:rPr lang="en-US" sz="1400" dirty="0"/>
              <a:t>towards meeting the competencies outlined in the Competency Framework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Throughout the eLearning </a:t>
            </a:r>
            <a:r>
              <a:rPr lang="en-US" sz="1400" dirty="0" err="1"/>
              <a:t>programme</a:t>
            </a:r>
            <a:r>
              <a:rPr lang="en-US" sz="1400" dirty="0"/>
              <a:t>, the learner will participate in knowledge check exercises. </a:t>
            </a:r>
          </a:p>
        </p:txBody>
      </p:sp>
      <p:sp>
        <p:nvSpPr>
          <p:cNvPr id="10" name="TextBox 9">
            <a:extLst>
              <a:ext uri="{FF2B5EF4-FFF2-40B4-BE49-F238E27FC236}">
                <a16:creationId xmlns:a16="http://schemas.microsoft.com/office/drawing/2014/main" id="{3D48CCE3-FAA4-7BB3-C2AC-1FFAD089DD0D}"/>
              </a:ext>
            </a:extLst>
          </p:cNvPr>
          <p:cNvSpPr txBox="1"/>
          <p:nvPr/>
        </p:nvSpPr>
        <p:spPr>
          <a:xfrm>
            <a:off x="4588620" y="884207"/>
            <a:ext cx="6244221" cy="2462213"/>
          </a:xfrm>
          <a:prstGeom prst="rect">
            <a:avLst/>
          </a:prstGeom>
          <a:no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BD9907"/>
                </a:solidFill>
              </a:rPr>
              <a:t>APPLICATION</a:t>
            </a:r>
          </a:p>
          <a:p>
            <a:endParaRPr lang="en-US" sz="1400" dirty="0">
              <a:solidFill>
                <a:schemeClr val="accent5">
                  <a:lumMod val="60000"/>
                  <a:lumOff val="40000"/>
                </a:schemeClr>
              </a:solidFill>
            </a:endParaRPr>
          </a:p>
          <a:p>
            <a:r>
              <a:rPr lang="en-US" sz="1400" dirty="0"/>
              <a:t>The organization should engage in activities to help the learner </a:t>
            </a:r>
            <a:r>
              <a:rPr lang="en-US" sz="1400" b="1" dirty="0"/>
              <a:t>apply this knowledge </a:t>
            </a:r>
            <a:r>
              <a:rPr lang="en-US" sz="1400" dirty="0"/>
              <a:t>in their role in supporting a bereaved person (i.e. </a:t>
            </a:r>
            <a:r>
              <a:rPr lang="en-US" sz="1400" i="1" dirty="0"/>
              <a:t>application</a:t>
            </a:r>
            <a:r>
              <a:rPr lang="en-US" sz="1400" dirty="0"/>
              <a:t>). </a:t>
            </a:r>
          </a:p>
          <a:p>
            <a:r>
              <a:rPr lang="en-US" sz="1400" dirty="0"/>
              <a:t>            </a:t>
            </a:r>
          </a:p>
          <a:p>
            <a:r>
              <a:rPr lang="en-US" sz="1400" dirty="0"/>
              <a:t>        This might include, </a:t>
            </a:r>
          </a:p>
          <a:p>
            <a:pPr marL="1200150" lvl="2" indent="-285750">
              <a:buFont typeface="Courier New" panose="02070309020205020404" pitchFamily="49" charset="0"/>
              <a:buChar char="o"/>
            </a:pPr>
            <a:r>
              <a:rPr lang="en-US" sz="1400" dirty="0"/>
              <a:t>Working through case studies and scenarios specific to their </a:t>
            </a:r>
            <a:r>
              <a:rPr lang="en-US" sz="1400" dirty="0" err="1"/>
              <a:t>organisation</a:t>
            </a:r>
            <a:r>
              <a:rPr lang="en-US" sz="1400" dirty="0"/>
              <a:t> </a:t>
            </a:r>
          </a:p>
          <a:p>
            <a:pPr marL="1200150" lvl="2" indent="-285750">
              <a:buFont typeface="Courier New" panose="02070309020205020404" pitchFamily="49" charset="0"/>
              <a:buChar char="o"/>
            </a:pPr>
            <a:r>
              <a:rPr lang="en-US" sz="1400" dirty="0"/>
              <a:t>Practice opportunities and opportunities to demonstrate competence. </a:t>
            </a:r>
            <a:endParaRPr lang="en-US" sz="1400" dirty="0">
              <a:cs typeface="Calibri"/>
            </a:endParaRPr>
          </a:p>
          <a:p>
            <a:pPr marL="285750" indent="-285750">
              <a:buFont typeface="Arial" panose="020B0604020202020204" pitchFamily="34" charset="0"/>
              <a:buChar char="•"/>
            </a:pPr>
            <a:endParaRPr lang="en-US" sz="1400" dirty="0">
              <a:cs typeface="Calibri"/>
            </a:endParaRPr>
          </a:p>
        </p:txBody>
      </p:sp>
      <p:sp>
        <p:nvSpPr>
          <p:cNvPr id="13" name="Rectangle 12">
            <a:extLst>
              <a:ext uri="{FF2B5EF4-FFF2-40B4-BE49-F238E27FC236}">
                <a16:creationId xmlns:a16="http://schemas.microsoft.com/office/drawing/2014/main" id="{1BCDEF62-D349-C096-90F2-DFCD9E9936F3}"/>
              </a:ext>
            </a:extLst>
          </p:cNvPr>
          <p:cNvSpPr/>
          <p:nvPr/>
        </p:nvSpPr>
        <p:spPr>
          <a:xfrm>
            <a:off x="4563525" y="884207"/>
            <a:ext cx="6114000" cy="2391941"/>
          </a:xfrm>
          <a:prstGeom prst="rect">
            <a:avLst/>
          </a:prstGeom>
          <a:noFill/>
          <a:ln w="57150">
            <a:solidFill>
              <a:srgbClr val="DBB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E85662E6-78B3-8FE8-DEAC-6142DD6BD84B}"/>
              </a:ext>
            </a:extLst>
          </p:cNvPr>
          <p:cNvSpPr/>
          <p:nvPr/>
        </p:nvSpPr>
        <p:spPr>
          <a:xfrm>
            <a:off x="4563525" y="3581853"/>
            <a:ext cx="6114000" cy="2462213"/>
          </a:xfrm>
          <a:prstGeom prst="rect">
            <a:avLst/>
          </a:prstGeom>
          <a:noFill/>
          <a:ln w="571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F16901B0-27B8-5A85-5ABC-FFAACC845B3F}"/>
              </a:ext>
            </a:extLst>
          </p:cNvPr>
          <p:cNvSpPr txBox="1"/>
          <p:nvPr/>
        </p:nvSpPr>
        <p:spPr>
          <a:xfrm>
            <a:off x="680302" y="4110991"/>
            <a:ext cx="1515978" cy="707886"/>
          </a:xfrm>
          <a:prstGeom prst="rect">
            <a:avLst/>
          </a:prstGeom>
          <a:noFill/>
        </p:spPr>
        <p:txBody>
          <a:bodyPr wrap="square" rtlCol="0">
            <a:spAutoFit/>
          </a:bodyPr>
          <a:lstStyle/>
          <a:p>
            <a:pPr algn="ctr"/>
            <a:r>
              <a:rPr lang="en-US" sz="2000" dirty="0">
                <a:solidFill>
                  <a:srgbClr val="00B050"/>
                </a:solidFill>
              </a:rPr>
              <a:t> eLearning</a:t>
            </a:r>
          </a:p>
          <a:p>
            <a:pPr algn="ctr"/>
            <a:r>
              <a:rPr lang="en-US" sz="2000" dirty="0" err="1">
                <a:solidFill>
                  <a:srgbClr val="00B050"/>
                </a:solidFill>
              </a:rPr>
              <a:t>Programme</a:t>
            </a:r>
            <a:endParaRPr lang="en-IE" sz="2000" dirty="0">
              <a:solidFill>
                <a:srgbClr val="00B050"/>
              </a:solidFill>
            </a:endParaRPr>
          </a:p>
        </p:txBody>
      </p:sp>
      <p:sp>
        <p:nvSpPr>
          <p:cNvPr id="21" name="TextBox 20">
            <a:extLst>
              <a:ext uri="{FF2B5EF4-FFF2-40B4-BE49-F238E27FC236}">
                <a16:creationId xmlns:a16="http://schemas.microsoft.com/office/drawing/2014/main" id="{43E5C0F3-C6B6-2FAD-30FB-ED941307ECF7}"/>
              </a:ext>
            </a:extLst>
          </p:cNvPr>
          <p:cNvSpPr txBox="1"/>
          <p:nvPr/>
        </p:nvSpPr>
        <p:spPr>
          <a:xfrm>
            <a:off x="223886" y="2518740"/>
            <a:ext cx="1819440" cy="707886"/>
          </a:xfrm>
          <a:prstGeom prst="rect">
            <a:avLst/>
          </a:prstGeom>
          <a:noFill/>
        </p:spPr>
        <p:txBody>
          <a:bodyPr wrap="square" rtlCol="0">
            <a:spAutoFit/>
          </a:bodyPr>
          <a:lstStyle/>
          <a:p>
            <a:pPr algn="ctr"/>
            <a:r>
              <a:rPr lang="en-US" sz="2000" dirty="0">
                <a:solidFill>
                  <a:srgbClr val="BF9C04"/>
                </a:solidFill>
              </a:rPr>
              <a:t>The </a:t>
            </a:r>
            <a:r>
              <a:rPr lang="en-US" sz="2000" dirty="0" err="1">
                <a:solidFill>
                  <a:srgbClr val="BF9C04"/>
                </a:solidFill>
              </a:rPr>
              <a:t>organisation</a:t>
            </a:r>
            <a:endParaRPr lang="en-US" sz="2000" dirty="0">
              <a:solidFill>
                <a:srgbClr val="BF9C04"/>
              </a:solidFill>
            </a:endParaRPr>
          </a:p>
        </p:txBody>
      </p:sp>
      <p:sp>
        <p:nvSpPr>
          <p:cNvPr id="2" name="Rectangle 1">
            <a:extLst>
              <a:ext uri="{FF2B5EF4-FFF2-40B4-BE49-F238E27FC236}">
                <a16:creationId xmlns:a16="http://schemas.microsoft.com/office/drawing/2014/main" id="{97D80621-0E6B-263E-997A-70734137BAD8}"/>
              </a:ext>
            </a:extLst>
          </p:cNvPr>
          <p:cNvSpPr/>
          <p:nvPr/>
        </p:nvSpPr>
        <p:spPr>
          <a:xfrm>
            <a:off x="1788888" y="337885"/>
            <a:ext cx="2399537" cy="1701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9E24A01A-6BCD-F26C-0B6F-B8B853A59730}"/>
              </a:ext>
            </a:extLst>
          </p:cNvPr>
          <p:cNvSpPr/>
          <p:nvPr/>
        </p:nvSpPr>
        <p:spPr>
          <a:xfrm>
            <a:off x="69518" y="-27017"/>
            <a:ext cx="4253524" cy="1509823"/>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accent5">
                    <a:lumMod val="50000"/>
                  </a:schemeClr>
                </a:solidFill>
              </a:rPr>
              <a:t>This eLearning course will provide the learner with the first step towards meeting the competencies outlined in the Competency Framework</a:t>
            </a:r>
            <a:endParaRPr lang="en-IE" dirty="0">
              <a:solidFill>
                <a:schemeClr val="accent5">
                  <a:lumMod val="50000"/>
                </a:schemeClr>
              </a:solidFill>
            </a:endParaRPr>
          </a:p>
        </p:txBody>
      </p:sp>
      <p:pic>
        <p:nvPicPr>
          <p:cNvPr id="5" name="Picture 4">
            <a:extLst>
              <a:ext uri="{FF2B5EF4-FFF2-40B4-BE49-F238E27FC236}">
                <a16:creationId xmlns:a16="http://schemas.microsoft.com/office/drawing/2014/main" id="{F444CAE4-0B83-FBD2-4EA4-28C4F51FF9B3}"/>
              </a:ext>
            </a:extLst>
          </p:cNvPr>
          <p:cNvPicPr>
            <a:picLocks noChangeAspect="1"/>
          </p:cNvPicPr>
          <p:nvPr/>
        </p:nvPicPr>
        <p:blipFill>
          <a:blip r:embed="rId3"/>
          <a:stretch>
            <a:fillRect/>
          </a:stretch>
        </p:blipFill>
        <p:spPr>
          <a:xfrm>
            <a:off x="10204696" y="3721699"/>
            <a:ext cx="1987304" cy="2182520"/>
          </a:xfrm>
          <a:prstGeom prst="rect">
            <a:avLst/>
          </a:prstGeom>
        </p:spPr>
      </p:pic>
      <p:sp>
        <p:nvSpPr>
          <p:cNvPr id="4" name="TextBox 3">
            <a:extLst>
              <a:ext uri="{FF2B5EF4-FFF2-40B4-BE49-F238E27FC236}">
                <a16:creationId xmlns:a16="http://schemas.microsoft.com/office/drawing/2014/main" id="{3C023979-499C-7D0B-9ACA-E46D2BD7D6B3}"/>
              </a:ext>
            </a:extLst>
          </p:cNvPr>
          <p:cNvSpPr txBox="1"/>
          <p:nvPr/>
        </p:nvSpPr>
        <p:spPr>
          <a:xfrm>
            <a:off x="63086" y="6488668"/>
            <a:ext cx="842078" cy="369332"/>
          </a:xfrm>
          <a:prstGeom prst="rect">
            <a:avLst/>
          </a:prstGeom>
          <a:noFill/>
        </p:spPr>
        <p:txBody>
          <a:bodyPr wrap="square" rtlCol="0">
            <a:spAutoFit/>
          </a:bodyPr>
          <a:lstStyle/>
          <a:p>
            <a:r>
              <a:rPr lang="en-US" dirty="0">
                <a:solidFill>
                  <a:schemeClr val="bg1">
                    <a:lumMod val="65000"/>
                  </a:schemeClr>
                </a:solidFill>
              </a:rPr>
              <a:t>14</a:t>
            </a:r>
            <a:endParaRPr lang="en-IE" dirty="0">
              <a:solidFill>
                <a:schemeClr val="bg1">
                  <a:lumMod val="65000"/>
                </a:schemeClr>
              </a:solidFill>
            </a:endParaRPr>
          </a:p>
        </p:txBody>
      </p:sp>
    </p:spTree>
    <p:extLst>
      <p:ext uri="{BB962C8B-B14F-4D97-AF65-F5344CB8AC3E}">
        <p14:creationId xmlns:p14="http://schemas.microsoft.com/office/powerpoint/2010/main" val="37086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text and hands&#10;&#10;Description automatically generated">
            <a:extLst>
              <a:ext uri="{FF2B5EF4-FFF2-40B4-BE49-F238E27FC236}">
                <a16:creationId xmlns:a16="http://schemas.microsoft.com/office/drawing/2014/main" id="{A3BFDB2D-0A1B-1FF4-325F-49A2B4013B97}"/>
              </a:ext>
            </a:extLst>
          </p:cNvPr>
          <p:cNvPicPr>
            <a:picLocks noGrp="1" noChangeAspect="1"/>
          </p:cNvPicPr>
          <p:nvPr>
            <p:ph idx="1"/>
          </p:nvPr>
        </p:nvPicPr>
        <p:blipFill>
          <a:blip r:embed="rId2"/>
          <a:stretch>
            <a:fillRect/>
          </a:stretch>
        </p:blipFill>
        <p:spPr>
          <a:xfrm>
            <a:off x="143435" y="848666"/>
            <a:ext cx="6671983" cy="2114257"/>
          </a:xfrm>
        </p:spPr>
      </p:pic>
      <p:pic>
        <p:nvPicPr>
          <p:cNvPr id="5" name="Picture 4" descr="A screenshot of a computer&#10;&#10;Description automatically generated">
            <a:extLst>
              <a:ext uri="{FF2B5EF4-FFF2-40B4-BE49-F238E27FC236}">
                <a16:creationId xmlns:a16="http://schemas.microsoft.com/office/drawing/2014/main" id="{7DEAA89A-636E-9C1D-9EDA-B5662C40FC16}"/>
              </a:ext>
            </a:extLst>
          </p:cNvPr>
          <p:cNvPicPr>
            <a:picLocks noChangeAspect="1"/>
          </p:cNvPicPr>
          <p:nvPr/>
        </p:nvPicPr>
        <p:blipFill>
          <a:blip r:embed="rId3"/>
          <a:stretch>
            <a:fillRect/>
          </a:stretch>
        </p:blipFill>
        <p:spPr>
          <a:xfrm>
            <a:off x="138953" y="3428160"/>
            <a:ext cx="5795683" cy="270566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68C1BE6-2CDD-C7D2-54EA-47CBBAB02F69}"/>
              </a:ext>
            </a:extLst>
          </p:cNvPr>
          <p:cNvPicPr>
            <a:picLocks noChangeAspect="1"/>
          </p:cNvPicPr>
          <p:nvPr/>
        </p:nvPicPr>
        <p:blipFill>
          <a:blip r:embed="rId4"/>
          <a:stretch>
            <a:fillRect/>
          </a:stretch>
        </p:blipFill>
        <p:spPr>
          <a:xfrm>
            <a:off x="3540779" y="3038474"/>
            <a:ext cx="5603502" cy="2260227"/>
          </a:xfrm>
          <a:prstGeom prst="rect">
            <a:avLst/>
          </a:prstGeom>
        </p:spPr>
      </p:pic>
      <p:pic>
        <p:nvPicPr>
          <p:cNvPr id="7" name="Picture 6" descr="A cartoon of a wave&#10;&#10;Description automatically generated">
            <a:extLst>
              <a:ext uri="{FF2B5EF4-FFF2-40B4-BE49-F238E27FC236}">
                <a16:creationId xmlns:a16="http://schemas.microsoft.com/office/drawing/2014/main" id="{07ED6B17-27FB-3428-23AE-C84291FCF344}"/>
              </a:ext>
            </a:extLst>
          </p:cNvPr>
          <p:cNvPicPr>
            <a:picLocks noChangeAspect="1"/>
          </p:cNvPicPr>
          <p:nvPr/>
        </p:nvPicPr>
        <p:blipFill>
          <a:blip r:embed="rId5"/>
          <a:stretch>
            <a:fillRect/>
          </a:stretch>
        </p:blipFill>
        <p:spPr>
          <a:xfrm>
            <a:off x="6993592" y="969589"/>
            <a:ext cx="5522258" cy="1926852"/>
          </a:xfrm>
          <a:prstGeom prst="rect">
            <a:avLst/>
          </a:prstGeom>
        </p:spPr>
      </p:pic>
      <p:pic>
        <p:nvPicPr>
          <p:cNvPr id="8" name="Picture 7" descr="A cartoon of a monster&#10;&#10;Description automatically generated">
            <a:extLst>
              <a:ext uri="{FF2B5EF4-FFF2-40B4-BE49-F238E27FC236}">
                <a16:creationId xmlns:a16="http://schemas.microsoft.com/office/drawing/2014/main" id="{FBD8B67F-7393-4023-1A89-4AE985DA2541}"/>
              </a:ext>
            </a:extLst>
          </p:cNvPr>
          <p:cNvPicPr>
            <a:picLocks noChangeAspect="1"/>
          </p:cNvPicPr>
          <p:nvPr/>
        </p:nvPicPr>
        <p:blipFill>
          <a:blip r:embed="rId6"/>
          <a:stretch>
            <a:fillRect/>
          </a:stretch>
        </p:blipFill>
        <p:spPr>
          <a:xfrm>
            <a:off x="6622957" y="3762375"/>
            <a:ext cx="5897096" cy="2302809"/>
          </a:xfrm>
          <a:prstGeom prst="rect">
            <a:avLst/>
          </a:prstGeom>
        </p:spPr>
      </p:pic>
      <p:pic>
        <p:nvPicPr>
          <p:cNvPr id="9" name="Picture 8" descr="A blue and black text&#10;&#10;Description automatically generated">
            <a:extLst>
              <a:ext uri="{FF2B5EF4-FFF2-40B4-BE49-F238E27FC236}">
                <a16:creationId xmlns:a16="http://schemas.microsoft.com/office/drawing/2014/main" id="{67085A8C-1B50-C38D-F216-46441C764D87}"/>
              </a:ext>
            </a:extLst>
          </p:cNvPr>
          <p:cNvPicPr>
            <a:picLocks noChangeAspect="1"/>
          </p:cNvPicPr>
          <p:nvPr/>
        </p:nvPicPr>
        <p:blipFill>
          <a:blip r:embed="rId7"/>
          <a:stretch>
            <a:fillRect/>
          </a:stretch>
        </p:blipFill>
        <p:spPr>
          <a:xfrm>
            <a:off x="0" y="-2713"/>
            <a:ext cx="12192000" cy="565720"/>
          </a:xfrm>
          <a:prstGeom prst="rect">
            <a:avLst/>
          </a:prstGeom>
        </p:spPr>
      </p:pic>
      <p:sp>
        <p:nvSpPr>
          <p:cNvPr id="2" name="TextBox 1">
            <a:extLst>
              <a:ext uri="{FF2B5EF4-FFF2-40B4-BE49-F238E27FC236}">
                <a16:creationId xmlns:a16="http://schemas.microsoft.com/office/drawing/2014/main" id="{0A95B0CC-A0A7-4CEC-D9CA-C5E96B9B6F40}"/>
              </a:ext>
            </a:extLst>
          </p:cNvPr>
          <p:cNvSpPr txBox="1"/>
          <p:nvPr/>
        </p:nvSpPr>
        <p:spPr>
          <a:xfrm>
            <a:off x="63085" y="6488668"/>
            <a:ext cx="583459" cy="369332"/>
          </a:xfrm>
          <a:prstGeom prst="rect">
            <a:avLst/>
          </a:prstGeom>
          <a:noFill/>
        </p:spPr>
        <p:txBody>
          <a:bodyPr wrap="square" rtlCol="0">
            <a:spAutoFit/>
          </a:bodyPr>
          <a:lstStyle/>
          <a:p>
            <a:r>
              <a:rPr lang="en-US" dirty="0">
                <a:solidFill>
                  <a:schemeClr val="bg1">
                    <a:lumMod val="65000"/>
                  </a:schemeClr>
                </a:solidFill>
              </a:rPr>
              <a:t>15</a:t>
            </a:r>
            <a:endParaRPr lang="en-IE" dirty="0">
              <a:solidFill>
                <a:schemeClr val="bg1">
                  <a:lumMod val="65000"/>
                </a:schemeClr>
              </a:solidFill>
            </a:endParaRPr>
          </a:p>
        </p:txBody>
      </p:sp>
    </p:spTree>
    <p:extLst>
      <p:ext uri="{BB962C8B-B14F-4D97-AF65-F5344CB8AC3E}">
        <p14:creationId xmlns:p14="http://schemas.microsoft.com/office/powerpoint/2010/main" val="5933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raphical user interface, text&#10;&#10;Description automatically generated">
            <a:extLst>
              <a:ext uri="{FF2B5EF4-FFF2-40B4-BE49-F238E27FC236}">
                <a16:creationId xmlns:a16="http://schemas.microsoft.com/office/drawing/2014/main" id="{021249FC-7BB6-3721-F747-E5DC93F1E2C7}"/>
              </a:ext>
            </a:extLst>
          </p:cNvPr>
          <p:cNvPicPr>
            <a:picLocks noChangeAspect="1"/>
          </p:cNvPicPr>
          <p:nvPr/>
        </p:nvPicPr>
        <p:blipFill>
          <a:blip r:embed="rId2"/>
          <a:stretch>
            <a:fillRect/>
          </a:stretch>
        </p:blipFill>
        <p:spPr>
          <a:xfrm>
            <a:off x="9651905" y="130383"/>
            <a:ext cx="2286000" cy="800100"/>
          </a:xfrm>
          <a:prstGeom prst="rect">
            <a:avLst/>
          </a:prstGeom>
        </p:spPr>
      </p:pic>
      <p:sp>
        <p:nvSpPr>
          <p:cNvPr id="3" name="Content Placeholder 2">
            <a:extLst>
              <a:ext uri="{FF2B5EF4-FFF2-40B4-BE49-F238E27FC236}">
                <a16:creationId xmlns:a16="http://schemas.microsoft.com/office/drawing/2014/main" id="{C8B5B0F3-6FB3-6B2A-8420-73FF13A0E27B}"/>
              </a:ext>
            </a:extLst>
          </p:cNvPr>
          <p:cNvSpPr>
            <a:spLocks noGrp="1"/>
          </p:cNvSpPr>
          <p:nvPr>
            <p:ph idx="1"/>
          </p:nvPr>
        </p:nvSpPr>
        <p:spPr>
          <a:xfrm>
            <a:off x="5613359" y="2506662"/>
            <a:ext cx="7849978" cy="4351338"/>
          </a:xfrm>
        </p:spPr>
        <p:txBody>
          <a:bodyPr>
            <a:normAutofit/>
          </a:bodyPr>
          <a:lstStyle/>
          <a:p>
            <a:r>
              <a:rPr lang="en-US" sz="2400" dirty="0">
                <a:solidFill>
                  <a:schemeClr val="accent5">
                    <a:lumMod val="50000"/>
                  </a:schemeClr>
                </a:solidFill>
              </a:rPr>
              <a:t>Pilot took place August 2024</a:t>
            </a:r>
          </a:p>
          <a:p>
            <a:r>
              <a:rPr lang="en-US" sz="2400" dirty="0">
                <a:solidFill>
                  <a:schemeClr val="accent5">
                    <a:lumMod val="50000"/>
                  </a:schemeClr>
                </a:solidFill>
              </a:rPr>
              <a:t>37 of those provided completed the survey </a:t>
            </a:r>
            <a:endParaRPr lang="en-IE" sz="2400" dirty="0">
              <a:solidFill>
                <a:schemeClr val="accent5">
                  <a:lumMod val="50000"/>
                </a:schemeClr>
              </a:solidFill>
            </a:endParaRPr>
          </a:p>
        </p:txBody>
      </p:sp>
      <p:sp>
        <p:nvSpPr>
          <p:cNvPr id="4" name="Rectangle 3">
            <a:extLst>
              <a:ext uri="{FF2B5EF4-FFF2-40B4-BE49-F238E27FC236}">
                <a16:creationId xmlns:a16="http://schemas.microsoft.com/office/drawing/2014/main" id="{F01C53D5-01F2-4A95-DAE9-7D95E75CC41E}"/>
              </a:ext>
            </a:extLst>
          </p:cNvPr>
          <p:cNvSpPr/>
          <p:nvPr/>
        </p:nvSpPr>
        <p:spPr>
          <a:xfrm>
            <a:off x="19092" y="-53875"/>
            <a:ext cx="12172908" cy="1224950"/>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78120A3-F549-433B-51C6-EAC8ECB319B4}"/>
              </a:ext>
            </a:extLst>
          </p:cNvPr>
          <p:cNvSpPr txBox="1"/>
          <p:nvPr/>
        </p:nvSpPr>
        <p:spPr>
          <a:xfrm>
            <a:off x="379622" y="291426"/>
            <a:ext cx="986829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accent5">
                    <a:lumMod val="50000"/>
                  </a:schemeClr>
                </a:solidFill>
              </a:rPr>
              <a:t>Survey Feedback</a:t>
            </a:r>
          </a:p>
          <a:p>
            <a:pPr algn="ctr"/>
            <a:r>
              <a:rPr lang="en-US" sz="2800" dirty="0">
                <a:solidFill>
                  <a:schemeClr val="accent5">
                    <a:lumMod val="50000"/>
                  </a:schemeClr>
                </a:solidFill>
                <a:cs typeface="Calibri"/>
              </a:rPr>
              <a:t>​</a:t>
            </a:r>
            <a:endParaRPr lang="en-US" sz="2800" dirty="0">
              <a:solidFill>
                <a:schemeClr val="accent5">
                  <a:lumMod val="50000"/>
                </a:schemeClr>
              </a:solidFill>
            </a:endParaRPr>
          </a:p>
        </p:txBody>
      </p:sp>
      <p:sp>
        <p:nvSpPr>
          <p:cNvPr id="2" name="TextBox 1">
            <a:extLst>
              <a:ext uri="{FF2B5EF4-FFF2-40B4-BE49-F238E27FC236}">
                <a16:creationId xmlns:a16="http://schemas.microsoft.com/office/drawing/2014/main" id="{B01A35F8-9252-8568-2A20-D99A51F6965F}"/>
              </a:ext>
            </a:extLst>
          </p:cNvPr>
          <p:cNvSpPr txBox="1"/>
          <p:nvPr/>
        </p:nvSpPr>
        <p:spPr>
          <a:xfrm>
            <a:off x="63085" y="6488668"/>
            <a:ext cx="564987" cy="369332"/>
          </a:xfrm>
          <a:prstGeom prst="rect">
            <a:avLst/>
          </a:prstGeom>
          <a:noFill/>
        </p:spPr>
        <p:txBody>
          <a:bodyPr wrap="square" rtlCol="0">
            <a:spAutoFit/>
          </a:bodyPr>
          <a:lstStyle/>
          <a:p>
            <a:r>
              <a:rPr lang="en-US" dirty="0">
                <a:solidFill>
                  <a:schemeClr val="bg1">
                    <a:lumMod val="65000"/>
                  </a:schemeClr>
                </a:solidFill>
              </a:rPr>
              <a:t>16</a:t>
            </a:r>
            <a:endParaRPr lang="en-IE" dirty="0">
              <a:solidFill>
                <a:schemeClr val="bg1">
                  <a:lumMod val="65000"/>
                </a:schemeClr>
              </a:solidFill>
            </a:endParaRPr>
          </a:p>
        </p:txBody>
      </p:sp>
    </p:spTree>
    <p:extLst>
      <p:ext uri="{BB962C8B-B14F-4D97-AF65-F5344CB8AC3E}">
        <p14:creationId xmlns:p14="http://schemas.microsoft.com/office/powerpoint/2010/main" val="186958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sz="quarter" idx="14"/>
          </p:nvPr>
        </p:nvSpPr>
        <p:spPr>
          <a:xfrm>
            <a:off x="10137269" y="6427574"/>
            <a:ext cx="1890302" cy="255181"/>
          </a:xfrm>
        </p:spPr>
        <p:txBody>
          <a:bodyPr>
            <a:noAutofit/>
          </a:bodyPr>
          <a:lstStyle/>
          <a:p>
            <a:pPr marL="0" indent="0">
              <a:buNone/>
            </a:pPr>
            <a:r>
              <a:rPr lang="en-GB" sz="2400" dirty="0">
                <a:solidFill>
                  <a:schemeClr val="bg1">
                    <a:lumMod val="50000"/>
                  </a:schemeClr>
                </a:solidFill>
              </a:rPr>
              <a:t>Answered: 37  </a:t>
            </a:r>
            <a:endParaRPr sz="2400" dirty="0">
              <a:solidFill>
                <a:schemeClr val="bg1">
                  <a:lumMod val="50000"/>
                </a:schemeClr>
              </a:solidFill>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1124796013"/>
              </p:ext>
            </p:extLst>
          </p:nvPr>
        </p:nvGraphicFramePr>
        <p:xfrm>
          <a:off x="425303" y="1299686"/>
          <a:ext cx="11512602" cy="47586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0DCF0BB-988D-4968-C6DB-1DEFED013171}"/>
              </a:ext>
            </a:extLst>
          </p:cNvPr>
          <p:cNvSpPr txBox="1"/>
          <p:nvPr/>
        </p:nvSpPr>
        <p:spPr>
          <a:xfrm>
            <a:off x="164429" y="6216932"/>
            <a:ext cx="4752622" cy="369332"/>
          </a:xfrm>
          <a:prstGeom prst="rect">
            <a:avLst/>
          </a:prstGeom>
          <a:noFill/>
        </p:spPr>
        <p:txBody>
          <a:bodyPr wrap="square" rtlCol="0">
            <a:spAutoFit/>
          </a:bodyPr>
          <a:lstStyle/>
          <a:p>
            <a:r>
              <a:rPr lang="en-US" dirty="0"/>
              <a:t>Other (n=3): Nurse. Lecturer, mental health </a:t>
            </a:r>
            <a:endParaRPr lang="en-IE" dirty="0"/>
          </a:p>
        </p:txBody>
      </p:sp>
      <p:pic>
        <p:nvPicPr>
          <p:cNvPr id="7" name="Picture 4" descr="Graphical user interface, text&#10;&#10;Description automatically generated">
            <a:extLst>
              <a:ext uri="{FF2B5EF4-FFF2-40B4-BE49-F238E27FC236}">
                <a16:creationId xmlns:a16="http://schemas.microsoft.com/office/drawing/2014/main" id="{E4BC61C3-6785-32C3-2B97-65614460806F}"/>
              </a:ext>
            </a:extLst>
          </p:cNvPr>
          <p:cNvPicPr>
            <a:picLocks noChangeAspect="1"/>
          </p:cNvPicPr>
          <p:nvPr/>
        </p:nvPicPr>
        <p:blipFill>
          <a:blip r:embed="rId4"/>
          <a:stretch>
            <a:fillRect/>
          </a:stretch>
        </p:blipFill>
        <p:spPr>
          <a:xfrm>
            <a:off x="9651905" y="130383"/>
            <a:ext cx="2286000" cy="800100"/>
          </a:xfrm>
          <a:prstGeom prst="rect">
            <a:avLst/>
          </a:prstGeom>
        </p:spPr>
      </p:pic>
      <p:sp>
        <p:nvSpPr>
          <p:cNvPr id="8" name="Rectangle 7">
            <a:extLst>
              <a:ext uri="{FF2B5EF4-FFF2-40B4-BE49-F238E27FC236}">
                <a16:creationId xmlns:a16="http://schemas.microsoft.com/office/drawing/2014/main" id="{98F821A8-6257-53A2-2D9D-24F763BB0EF3}"/>
              </a:ext>
            </a:extLst>
          </p:cNvPr>
          <p:cNvSpPr/>
          <p:nvPr/>
        </p:nvSpPr>
        <p:spPr>
          <a:xfrm>
            <a:off x="0" y="-28179"/>
            <a:ext cx="12172908" cy="930483"/>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cNvSpPr>
            <a:spLocks noGrp="1"/>
          </p:cNvSpPr>
          <p:nvPr>
            <p:ph type="title"/>
          </p:nvPr>
        </p:nvSpPr>
        <p:spPr>
          <a:xfrm>
            <a:off x="3743872" y="153033"/>
            <a:ext cx="6129013" cy="731617"/>
          </a:xfrm>
        </p:spPr>
        <p:txBody>
          <a:bodyPr>
            <a:normAutofit/>
          </a:bodyPr>
          <a:lstStyle/>
          <a:p>
            <a:r>
              <a:rPr lang="en-US" sz="2800" dirty="0">
                <a:solidFill>
                  <a:schemeClr val="accent5">
                    <a:lumMod val="50000"/>
                  </a:schemeClr>
                </a:solidFill>
                <a:latin typeface="Calibri" panose="020F0502020204030204" pitchFamily="34" charset="0"/>
                <a:cs typeface="Calibri" panose="020F0502020204030204" pitchFamily="34" charset="0"/>
              </a:rPr>
              <a:t>Who completed the survey?</a:t>
            </a:r>
            <a:endParaRPr sz="2800" dirty="0">
              <a:solidFill>
                <a:schemeClr val="accent5">
                  <a:lumMod val="5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619903B-C6A2-BE4B-EF94-947C4E20A52D}"/>
              </a:ext>
            </a:extLst>
          </p:cNvPr>
          <p:cNvSpPr txBox="1"/>
          <p:nvPr/>
        </p:nvSpPr>
        <p:spPr>
          <a:xfrm>
            <a:off x="63085" y="6488668"/>
            <a:ext cx="528041" cy="369332"/>
          </a:xfrm>
          <a:prstGeom prst="rect">
            <a:avLst/>
          </a:prstGeom>
          <a:noFill/>
        </p:spPr>
        <p:txBody>
          <a:bodyPr wrap="square" rtlCol="0">
            <a:spAutoFit/>
          </a:bodyPr>
          <a:lstStyle/>
          <a:p>
            <a:r>
              <a:rPr lang="en-US" dirty="0">
                <a:solidFill>
                  <a:schemeClr val="bg1">
                    <a:lumMod val="65000"/>
                  </a:schemeClr>
                </a:solidFill>
              </a:rPr>
              <a:t>17</a:t>
            </a:r>
            <a:endParaRPr lang="en-IE" dirty="0">
              <a:solidFill>
                <a:schemeClr val="bg1">
                  <a:lumMod val="6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DF4822-9D37-C79E-C6CF-7DBFBCB09D6C}"/>
              </a:ext>
            </a:extLst>
          </p:cNvPr>
          <p:cNvSpPr/>
          <p:nvPr/>
        </p:nvSpPr>
        <p:spPr>
          <a:xfrm>
            <a:off x="19092" y="0"/>
            <a:ext cx="12172908" cy="1531088"/>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FAD3F6C-7638-45EC-7CC7-F7F898F28DC8}"/>
              </a:ext>
            </a:extLst>
          </p:cNvPr>
          <p:cNvSpPr/>
          <p:nvPr/>
        </p:nvSpPr>
        <p:spPr>
          <a:xfrm>
            <a:off x="1105989" y="1771419"/>
            <a:ext cx="4668289" cy="1962312"/>
          </a:xfrm>
          <a:prstGeom prst="rect">
            <a:avLst/>
          </a:prstGeom>
          <a:solidFill>
            <a:srgbClr val="F9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cNvSpPr>
            <a:spLocks noGrp="1"/>
          </p:cNvSpPr>
          <p:nvPr>
            <p:ph type="title"/>
          </p:nvPr>
        </p:nvSpPr>
        <p:spPr>
          <a:xfrm>
            <a:off x="609600" y="175246"/>
            <a:ext cx="10972800" cy="1316166"/>
          </a:xfrm>
        </p:spPr>
        <p:txBody>
          <a:bodyPr>
            <a:noAutofit/>
          </a:bodyPr>
          <a:lstStyle/>
          <a:p>
            <a:r>
              <a:rPr lang="en-GB" sz="1800" dirty="0">
                <a:solidFill>
                  <a:schemeClr val="accent5">
                    <a:lumMod val="50000"/>
                  </a:schemeClr>
                </a:solidFill>
                <a:latin typeface="Calibri" panose="020F0502020204030204" pitchFamily="34" charset="0"/>
                <a:cs typeface="Calibri" panose="020F0502020204030204" pitchFamily="34" charset="0"/>
              </a:rPr>
              <a:t>How likely is it that you would recommend this eLearning Programme as an introduction to bereavement, to a colleague who will soon be joining your service, and will be providing bereavement support at Level 2 </a:t>
            </a:r>
            <a:br>
              <a:rPr lang="en-GB" sz="1800" dirty="0">
                <a:solidFill>
                  <a:schemeClr val="accent5">
                    <a:lumMod val="50000"/>
                  </a:schemeClr>
                </a:solidFill>
                <a:latin typeface="Calibri" panose="020F0502020204030204" pitchFamily="34" charset="0"/>
                <a:cs typeface="Calibri" panose="020F0502020204030204" pitchFamily="34" charset="0"/>
              </a:rPr>
            </a:br>
            <a:br>
              <a:rPr lang="en-GB" sz="1800" dirty="0">
                <a:solidFill>
                  <a:schemeClr val="accent5">
                    <a:lumMod val="50000"/>
                  </a:schemeClr>
                </a:solidFill>
                <a:latin typeface="Calibri" panose="020F0502020204030204" pitchFamily="34" charset="0"/>
                <a:cs typeface="Calibri" panose="020F0502020204030204" pitchFamily="34" charset="0"/>
              </a:rPr>
            </a:br>
            <a:r>
              <a:rPr lang="en-GB" sz="1800" dirty="0">
                <a:solidFill>
                  <a:schemeClr val="accent5">
                    <a:lumMod val="50000"/>
                  </a:schemeClr>
                </a:solidFill>
                <a:latin typeface="Calibri" panose="020F0502020204030204" pitchFamily="34" charset="0"/>
                <a:cs typeface="Calibri" panose="020F0502020204030204" pitchFamily="34" charset="0"/>
              </a:rPr>
              <a:t>(i.e. provides emotional and/or practical support to those who have been bereaved)?</a:t>
            </a:r>
            <a:br>
              <a:rPr lang="en-GB" sz="1800" dirty="0">
                <a:solidFill>
                  <a:schemeClr val="accent5">
                    <a:lumMod val="50000"/>
                  </a:schemeClr>
                </a:solidFill>
                <a:latin typeface="Calibri" panose="020F0502020204030204" pitchFamily="34" charset="0"/>
                <a:cs typeface="Calibri" panose="020F0502020204030204" pitchFamily="34" charset="0"/>
              </a:rPr>
            </a:br>
            <a:r>
              <a:rPr lang="en-GB" sz="1800" dirty="0">
                <a:solidFill>
                  <a:schemeClr val="accent5">
                    <a:lumMod val="50000"/>
                  </a:schemeClr>
                </a:solidFill>
                <a:latin typeface="Calibri" panose="020F0502020204030204" pitchFamily="34" charset="0"/>
                <a:cs typeface="Calibri" panose="020F0502020204030204" pitchFamily="34" charset="0"/>
              </a:rPr>
              <a:t>1 = being very unlikely to 10 = highly likely</a:t>
            </a:r>
            <a:endParaRPr lang="en-US" sz="1800" dirty="0">
              <a:solidFill>
                <a:schemeClr val="accent5">
                  <a:lumMod val="50000"/>
                </a:schemeClr>
              </a:solidFill>
              <a:latin typeface="Calibri" panose="020F0502020204030204" pitchFamily="34" charset="0"/>
              <a:ea typeface="Calibri Light"/>
              <a:cs typeface="Calibri" panose="020F0502020204030204" pitchFamily="34" charset="0"/>
            </a:endParaRPr>
          </a:p>
        </p:txBody>
      </p:sp>
      <p:sp>
        <p:nvSpPr>
          <p:cNvPr id="6" name="Title">
            <a:extLst>
              <a:ext uri="{FF2B5EF4-FFF2-40B4-BE49-F238E27FC236}">
                <a16:creationId xmlns:a16="http://schemas.microsoft.com/office/drawing/2014/main" id="{840E5DAF-F7B6-37E2-4158-959ABB62C7C6}"/>
              </a:ext>
            </a:extLst>
          </p:cNvPr>
          <p:cNvSpPr txBox="1">
            <a:spLocks/>
          </p:cNvSpPr>
          <p:nvPr/>
        </p:nvSpPr>
        <p:spPr>
          <a:xfrm>
            <a:off x="10137269" y="6427574"/>
            <a:ext cx="1890302" cy="2551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solidFill>
                  <a:schemeClr val="bg1">
                    <a:lumMod val="50000"/>
                  </a:schemeClr>
                </a:solidFill>
              </a:rPr>
              <a:t>Answered: 37  </a:t>
            </a:r>
            <a:endParaRPr lang="en-GB" sz="2400" dirty="0">
              <a:solidFill>
                <a:schemeClr val="bg1">
                  <a:lumMod val="50000"/>
                </a:schemeClr>
              </a:solidFill>
            </a:endParaRPr>
          </a:p>
        </p:txBody>
      </p:sp>
      <p:sp>
        <p:nvSpPr>
          <p:cNvPr id="4" name="TextBox 3">
            <a:extLst>
              <a:ext uri="{FF2B5EF4-FFF2-40B4-BE49-F238E27FC236}">
                <a16:creationId xmlns:a16="http://schemas.microsoft.com/office/drawing/2014/main" id="{83E39FC2-A57D-D401-84BD-175970FE24A1}"/>
              </a:ext>
            </a:extLst>
          </p:cNvPr>
          <p:cNvSpPr txBox="1"/>
          <p:nvPr/>
        </p:nvSpPr>
        <p:spPr>
          <a:xfrm>
            <a:off x="1227438" y="1884063"/>
            <a:ext cx="4079938" cy="1569660"/>
          </a:xfrm>
          <a:prstGeom prst="rect">
            <a:avLst/>
          </a:prstGeom>
          <a:noFill/>
        </p:spPr>
        <p:txBody>
          <a:bodyPr wrap="square">
            <a:spAutoFit/>
          </a:bodyPr>
          <a:lstStyle/>
          <a:p>
            <a:r>
              <a:rPr lang="en-US" sz="1600" b="1" i="0" dirty="0">
                <a:solidFill>
                  <a:srgbClr val="444444"/>
                </a:solidFill>
                <a:effectLst/>
                <a:highlight>
                  <a:srgbClr val="FFFFFF"/>
                </a:highlight>
              </a:rPr>
              <a:t>Net Promoter Score (NPS) </a:t>
            </a:r>
            <a:r>
              <a:rPr lang="en-US" sz="1600" b="0" i="0" dirty="0">
                <a:solidFill>
                  <a:srgbClr val="444444"/>
                </a:solidFill>
                <a:effectLst/>
                <a:highlight>
                  <a:srgbClr val="FFFFFF"/>
                </a:highlight>
              </a:rPr>
              <a:t>is a simple, yet effective metric that measures customer satisfaction and loyalty by asking one key question: “</a:t>
            </a:r>
            <a:r>
              <a:rPr lang="en-US" sz="1600" b="0" i="1" dirty="0">
                <a:solidFill>
                  <a:srgbClr val="444444"/>
                </a:solidFill>
                <a:effectLst/>
                <a:highlight>
                  <a:srgbClr val="FFFFFF"/>
                </a:highlight>
              </a:rPr>
              <a:t>How likely are you to recommend our company/product/service to a friend or colleague?</a:t>
            </a:r>
            <a:endParaRPr lang="en-IE" sz="1600" dirty="0"/>
          </a:p>
        </p:txBody>
      </p:sp>
      <p:sp>
        <p:nvSpPr>
          <p:cNvPr id="3" name="TextBox 2">
            <a:extLst>
              <a:ext uri="{FF2B5EF4-FFF2-40B4-BE49-F238E27FC236}">
                <a16:creationId xmlns:a16="http://schemas.microsoft.com/office/drawing/2014/main" id="{2C4367F5-5479-5B38-8828-620D37259145}"/>
              </a:ext>
            </a:extLst>
          </p:cNvPr>
          <p:cNvSpPr txBox="1"/>
          <p:nvPr/>
        </p:nvSpPr>
        <p:spPr>
          <a:xfrm>
            <a:off x="63086" y="6488668"/>
            <a:ext cx="546514" cy="369332"/>
          </a:xfrm>
          <a:prstGeom prst="rect">
            <a:avLst/>
          </a:prstGeom>
          <a:noFill/>
        </p:spPr>
        <p:txBody>
          <a:bodyPr wrap="square" rtlCol="0">
            <a:spAutoFit/>
          </a:bodyPr>
          <a:lstStyle/>
          <a:p>
            <a:r>
              <a:rPr lang="en-US" dirty="0">
                <a:solidFill>
                  <a:schemeClr val="bg1">
                    <a:lumMod val="65000"/>
                  </a:schemeClr>
                </a:solidFill>
              </a:rPr>
              <a:t>18</a:t>
            </a:r>
            <a:endParaRPr lang="en-IE" dirty="0">
              <a:solidFill>
                <a:schemeClr val="bg1">
                  <a:lumMod val="6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AD3F6C-7638-45EC-7CC7-F7F898F28DC8}"/>
              </a:ext>
            </a:extLst>
          </p:cNvPr>
          <p:cNvSpPr/>
          <p:nvPr/>
        </p:nvSpPr>
        <p:spPr>
          <a:xfrm>
            <a:off x="1105989" y="1771419"/>
            <a:ext cx="4668289" cy="1962312"/>
          </a:xfrm>
          <a:prstGeom prst="rect">
            <a:avLst/>
          </a:prstGeom>
          <a:solidFill>
            <a:srgbClr val="F9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a:extLst>
              <a:ext uri="{FF2B5EF4-FFF2-40B4-BE49-F238E27FC236}">
                <a16:creationId xmlns:a16="http://schemas.microsoft.com/office/drawing/2014/main" id="{840E5DAF-F7B6-37E2-4158-959ABB62C7C6}"/>
              </a:ext>
            </a:extLst>
          </p:cNvPr>
          <p:cNvSpPr txBox="1">
            <a:spLocks/>
          </p:cNvSpPr>
          <p:nvPr/>
        </p:nvSpPr>
        <p:spPr>
          <a:xfrm>
            <a:off x="10137269" y="6427574"/>
            <a:ext cx="1890302" cy="2551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bg1">
                    <a:lumMod val="50000"/>
                  </a:schemeClr>
                </a:solidFill>
              </a:rPr>
              <a:t>Answered: 37  </a:t>
            </a:r>
          </a:p>
        </p:txBody>
      </p:sp>
      <p:sp>
        <p:nvSpPr>
          <p:cNvPr id="9" name="Rectangle 8">
            <a:extLst>
              <a:ext uri="{FF2B5EF4-FFF2-40B4-BE49-F238E27FC236}">
                <a16:creationId xmlns:a16="http://schemas.microsoft.com/office/drawing/2014/main" id="{83DF4822-9D37-C79E-C6CF-7DBFBCB09D6C}"/>
              </a:ext>
            </a:extLst>
          </p:cNvPr>
          <p:cNvSpPr/>
          <p:nvPr/>
        </p:nvSpPr>
        <p:spPr>
          <a:xfrm>
            <a:off x="0" y="-6675"/>
            <a:ext cx="12172908" cy="1531088"/>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83E39FC2-A57D-D401-84BD-175970FE24A1}"/>
              </a:ext>
            </a:extLst>
          </p:cNvPr>
          <p:cNvSpPr txBox="1"/>
          <p:nvPr/>
        </p:nvSpPr>
        <p:spPr>
          <a:xfrm>
            <a:off x="1227438" y="1884063"/>
            <a:ext cx="4079938" cy="1569660"/>
          </a:xfrm>
          <a:prstGeom prst="rect">
            <a:avLst/>
          </a:prstGeom>
          <a:noFill/>
        </p:spPr>
        <p:txBody>
          <a:bodyPr wrap="square">
            <a:spAutoFit/>
          </a:bodyPr>
          <a:lstStyle/>
          <a:p>
            <a:r>
              <a:rPr lang="en-US" sz="1600" b="1" i="0" dirty="0">
                <a:solidFill>
                  <a:srgbClr val="444444"/>
                </a:solidFill>
                <a:effectLst/>
                <a:highlight>
                  <a:srgbClr val="FFFFFF"/>
                </a:highlight>
              </a:rPr>
              <a:t>Net Promoter Score (NPS) </a:t>
            </a:r>
            <a:r>
              <a:rPr lang="en-US" sz="1600" b="0" i="0" dirty="0">
                <a:solidFill>
                  <a:srgbClr val="444444"/>
                </a:solidFill>
                <a:effectLst/>
                <a:highlight>
                  <a:srgbClr val="FFFFFF"/>
                </a:highlight>
              </a:rPr>
              <a:t>is a simple, yet effective metric that measures customer satisfaction and loyalty by asking one key question: “</a:t>
            </a:r>
            <a:r>
              <a:rPr lang="en-US" sz="1600" b="0" i="1" dirty="0">
                <a:solidFill>
                  <a:srgbClr val="444444"/>
                </a:solidFill>
                <a:effectLst/>
                <a:highlight>
                  <a:srgbClr val="FFFFFF"/>
                </a:highlight>
              </a:rPr>
              <a:t>How likely are you to recommend our company/product/service to a friend or colleague?</a:t>
            </a:r>
            <a:endParaRPr lang="en-IE" sz="1600" dirty="0"/>
          </a:p>
        </p:txBody>
      </p:sp>
      <p:sp>
        <p:nvSpPr>
          <p:cNvPr id="3" name="TextBox 2">
            <a:extLst>
              <a:ext uri="{FF2B5EF4-FFF2-40B4-BE49-F238E27FC236}">
                <a16:creationId xmlns:a16="http://schemas.microsoft.com/office/drawing/2014/main" id="{D61DEFCE-B79E-E842-18AC-6006CCABC9B4}"/>
              </a:ext>
            </a:extLst>
          </p:cNvPr>
          <p:cNvSpPr txBox="1"/>
          <p:nvPr/>
        </p:nvSpPr>
        <p:spPr>
          <a:xfrm>
            <a:off x="8006002" y="4395428"/>
            <a:ext cx="2875547" cy="1200329"/>
          </a:xfrm>
          <a:prstGeom prst="rect">
            <a:avLst/>
          </a:prstGeom>
          <a:noFill/>
        </p:spPr>
        <p:txBody>
          <a:bodyPr wrap="square" rtlCol="0">
            <a:spAutoFit/>
          </a:bodyPr>
          <a:lstStyle/>
          <a:p>
            <a:r>
              <a:rPr lang="en-US" sz="7200" dirty="0">
                <a:solidFill>
                  <a:srgbClr val="22AA58"/>
                </a:solidFill>
              </a:rPr>
              <a:t>73%</a:t>
            </a:r>
            <a:endParaRPr lang="en-IE" sz="7200" dirty="0">
              <a:solidFill>
                <a:srgbClr val="22AA58"/>
              </a:solidFill>
            </a:endParaRPr>
          </a:p>
        </p:txBody>
      </p:sp>
      <p:sp>
        <p:nvSpPr>
          <p:cNvPr id="15" name="TextBox 14">
            <a:extLst>
              <a:ext uri="{FF2B5EF4-FFF2-40B4-BE49-F238E27FC236}">
                <a16:creationId xmlns:a16="http://schemas.microsoft.com/office/drawing/2014/main" id="{3417395D-5D91-7E6D-FD37-B0AE854AC5E4}"/>
              </a:ext>
            </a:extLst>
          </p:cNvPr>
          <p:cNvSpPr txBox="1"/>
          <p:nvPr/>
        </p:nvSpPr>
        <p:spPr>
          <a:xfrm>
            <a:off x="376091" y="54130"/>
            <a:ext cx="11815909" cy="1477328"/>
          </a:xfrm>
          <a:prstGeom prst="rect">
            <a:avLst/>
          </a:prstGeom>
          <a:noFill/>
        </p:spPr>
        <p:txBody>
          <a:bodyPr wrap="square">
            <a:spAutoFit/>
          </a:bodyPr>
          <a:lstStyle/>
          <a:p>
            <a:r>
              <a:rPr lang="en-GB" sz="1800" dirty="0">
                <a:solidFill>
                  <a:schemeClr val="accent5">
                    <a:lumMod val="50000"/>
                  </a:schemeClr>
                </a:solidFill>
                <a:latin typeface="Calibri" panose="020F0502020204030204" pitchFamily="34" charset="0"/>
                <a:cs typeface="Calibri" panose="020F0502020204030204" pitchFamily="34" charset="0"/>
              </a:rPr>
              <a:t>How likely is it that you would recommend this eLearning Programme as an introduction to bereavement, to a </a:t>
            </a:r>
          </a:p>
          <a:p>
            <a:r>
              <a:rPr lang="en-GB" sz="1800" dirty="0">
                <a:solidFill>
                  <a:schemeClr val="accent5">
                    <a:lumMod val="50000"/>
                  </a:schemeClr>
                </a:solidFill>
                <a:latin typeface="Calibri" panose="020F0502020204030204" pitchFamily="34" charset="0"/>
                <a:cs typeface="Calibri" panose="020F0502020204030204" pitchFamily="34" charset="0"/>
              </a:rPr>
              <a:t>colleague who will soon be joining your service, and will be providing bereavement support at Level 2 </a:t>
            </a:r>
          </a:p>
          <a:p>
            <a:br>
              <a:rPr lang="en-GB" sz="1800" dirty="0">
                <a:solidFill>
                  <a:schemeClr val="accent5">
                    <a:lumMod val="50000"/>
                  </a:schemeClr>
                </a:solidFill>
                <a:latin typeface="Calibri" panose="020F0502020204030204" pitchFamily="34" charset="0"/>
                <a:cs typeface="Calibri" panose="020F0502020204030204" pitchFamily="34" charset="0"/>
              </a:rPr>
            </a:br>
            <a:r>
              <a:rPr lang="en-GB" sz="1800" dirty="0">
                <a:solidFill>
                  <a:schemeClr val="accent5">
                    <a:lumMod val="50000"/>
                  </a:schemeClr>
                </a:solidFill>
                <a:latin typeface="Calibri" panose="020F0502020204030204" pitchFamily="34" charset="0"/>
                <a:cs typeface="Calibri" panose="020F0502020204030204" pitchFamily="34" charset="0"/>
              </a:rPr>
              <a:t>(i.e. provides emotional and/or practical support to those who have been bereaved)?</a:t>
            </a:r>
            <a:br>
              <a:rPr lang="en-GB" sz="1800" dirty="0">
                <a:solidFill>
                  <a:schemeClr val="accent5">
                    <a:lumMod val="50000"/>
                  </a:schemeClr>
                </a:solidFill>
                <a:latin typeface="Calibri" panose="020F0502020204030204" pitchFamily="34" charset="0"/>
                <a:cs typeface="Calibri" panose="020F0502020204030204" pitchFamily="34" charset="0"/>
              </a:rPr>
            </a:br>
            <a:r>
              <a:rPr lang="en-GB" sz="1800" dirty="0">
                <a:solidFill>
                  <a:schemeClr val="accent5">
                    <a:lumMod val="50000"/>
                  </a:schemeClr>
                </a:solidFill>
                <a:latin typeface="Calibri" panose="020F0502020204030204" pitchFamily="34" charset="0"/>
                <a:cs typeface="Calibri" panose="020F0502020204030204" pitchFamily="34" charset="0"/>
              </a:rPr>
              <a:t>1 = being very unlikely to 10 = highly likely</a:t>
            </a:r>
            <a:endParaRPr lang="en-IE" dirty="0"/>
          </a:p>
        </p:txBody>
      </p:sp>
      <p:sp>
        <p:nvSpPr>
          <p:cNvPr id="2" name="TextBox 1">
            <a:extLst>
              <a:ext uri="{FF2B5EF4-FFF2-40B4-BE49-F238E27FC236}">
                <a16:creationId xmlns:a16="http://schemas.microsoft.com/office/drawing/2014/main" id="{0A4D954F-167F-0B0B-93D3-810C51B8CAFF}"/>
              </a:ext>
            </a:extLst>
          </p:cNvPr>
          <p:cNvSpPr txBox="1"/>
          <p:nvPr/>
        </p:nvSpPr>
        <p:spPr>
          <a:xfrm>
            <a:off x="63086" y="6488668"/>
            <a:ext cx="601932" cy="369332"/>
          </a:xfrm>
          <a:prstGeom prst="rect">
            <a:avLst/>
          </a:prstGeom>
          <a:noFill/>
        </p:spPr>
        <p:txBody>
          <a:bodyPr wrap="square" rtlCol="0">
            <a:spAutoFit/>
          </a:bodyPr>
          <a:lstStyle/>
          <a:p>
            <a:r>
              <a:rPr lang="en-US" dirty="0">
                <a:solidFill>
                  <a:schemeClr val="bg1">
                    <a:lumMod val="65000"/>
                  </a:schemeClr>
                </a:solidFill>
              </a:rPr>
              <a:t>19</a:t>
            </a:r>
            <a:endParaRPr lang="en-IE" dirty="0">
              <a:solidFill>
                <a:schemeClr val="bg1">
                  <a:lumMod val="65000"/>
                </a:schemeClr>
              </a:solidFill>
            </a:endParaRPr>
          </a:p>
        </p:txBody>
      </p:sp>
    </p:spTree>
    <p:extLst>
      <p:ext uri="{BB962C8B-B14F-4D97-AF65-F5344CB8AC3E}">
        <p14:creationId xmlns:p14="http://schemas.microsoft.com/office/powerpoint/2010/main" val="307516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peech Bubble: Rectangle with Corners Rounded 26">
            <a:extLst>
              <a:ext uri="{FF2B5EF4-FFF2-40B4-BE49-F238E27FC236}">
                <a16:creationId xmlns:a16="http://schemas.microsoft.com/office/drawing/2014/main" id="{BEE0EAD7-6032-1C67-75D9-3A5AD5E8CD18}"/>
              </a:ext>
            </a:extLst>
          </p:cNvPr>
          <p:cNvSpPr/>
          <p:nvPr/>
        </p:nvSpPr>
        <p:spPr>
          <a:xfrm>
            <a:off x="96919" y="2208147"/>
            <a:ext cx="6493042" cy="1843564"/>
          </a:xfrm>
          <a:prstGeom prst="wedgeRoundRectCallout">
            <a:avLst/>
          </a:prstGeom>
          <a:solidFill>
            <a:srgbClr val="F0DC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Speech Bubble: Rectangle with Corners Rounded 27">
            <a:extLst>
              <a:ext uri="{FF2B5EF4-FFF2-40B4-BE49-F238E27FC236}">
                <a16:creationId xmlns:a16="http://schemas.microsoft.com/office/drawing/2014/main" id="{146BF622-41D0-D3A4-34C8-B37207A3CC54}"/>
              </a:ext>
            </a:extLst>
          </p:cNvPr>
          <p:cNvSpPr/>
          <p:nvPr/>
        </p:nvSpPr>
        <p:spPr>
          <a:xfrm>
            <a:off x="6259763" y="4933807"/>
            <a:ext cx="5767803" cy="1463217"/>
          </a:xfrm>
          <a:prstGeom prst="wedgeRoundRectCallou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9" name="Speech Bubble: Rectangle with Corners Rounded 28">
            <a:extLst>
              <a:ext uri="{FF2B5EF4-FFF2-40B4-BE49-F238E27FC236}">
                <a16:creationId xmlns:a16="http://schemas.microsoft.com/office/drawing/2014/main" id="{FD113B6C-31FE-6C1D-EB1E-ABFA6763EBF5}"/>
              </a:ext>
            </a:extLst>
          </p:cNvPr>
          <p:cNvSpPr/>
          <p:nvPr/>
        </p:nvSpPr>
        <p:spPr>
          <a:xfrm>
            <a:off x="6923501" y="2306278"/>
            <a:ext cx="5104068" cy="2335275"/>
          </a:xfrm>
          <a:prstGeom prst="wedgeRoundRectCallo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Speech Bubble: Oval 29">
            <a:extLst>
              <a:ext uri="{FF2B5EF4-FFF2-40B4-BE49-F238E27FC236}">
                <a16:creationId xmlns:a16="http://schemas.microsoft.com/office/drawing/2014/main" id="{BECA86E6-ED8D-D3B8-F6FE-5AA2DDF84F95}"/>
              </a:ext>
            </a:extLst>
          </p:cNvPr>
          <p:cNvSpPr/>
          <p:nvPr/>
        </p:nvSpPr>
        <p:spPr>
          <a:xfrm>
            <a:off x="0" y="4289471"/>
            <a:ext cx="6005782" cy="2352679"/>
          </a:xfrm>
          <a:prstGeom prst="wedgeEllipse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7" name="Table 16">
            <a:extLst>
              <a:ext uri="{FF2B5EF4-FFF2-40B4-BE49-F238E27FC236}">
                <a16:creationId xmlns:a16="http://schemas.microsoft.com/office/drawing/2014/main" id="{87184572-9263-FD1C-06C4-4BC9CFA9D61F}"/>
              </a:ext>
            </a:extLst>
          </p:cNvPr>
          <p:cNvGraphicFramePr>
            <a:graphicFrameLocks noGrp="1"/>
          </p:cNvGraphicFramePr>
          <p:nvPr>
            <p:extLst>
              <p:ext uri="{D42A27DB-BD31-4B8C-83A1-F6EECF244321}">
                <p14:modId xmlns:p14="http://schemas.microsoft.com/office/powerpoint/2010/main" val="702011416"/>
              </p:ext>
            </p:extLst>
          </p:nvPr>
        </p:nvGraphicFramePr>
        <p:xfrm>
          <a:off x="394363" y="713072"/>
          <a:ext cx="11027613" cy="1158240"/>
        </p:xfrm>
        <a:graphic>
          <a:graphicData uri="http://schemas.openxmlformats.org/drawingml/2006/table">
            <a:tbl>
              <a:tblPr bandRow="1">
                <a:tableStyleId>{5C22544A-7EE6-4342-B048-85BDC9FD1C3A}</a:tableStyleId>
              </a:tblPr>
              <a:tblGrid>
                <a:gridCol w="1066161">
                  <a:extLst>
                    <a:ext uri="{9D8B030D-6E8A-4147-A177-3AD203B41FA5}">
                      <a16:colId xmlns:a16="http://schemas.microsoft.com/office/drawing/2014/main" val="2637721488"/>
                    </a:ext>
                  </a:extLst>
                </a:gridCol>
                <a:gridCol w="7057831">
                  <a:extLst>
                    <a:ext uri="{9D8B030D-6E8A-4147-A177-3AD203B41FA5}">
                      <a16:colId xmlns:a16="http://schemas.microsoft.com/office/drawing/2014/main" val="3596553016"/>
                    </a:ext>
                  </a:extLst>
                </a:gridCol>
                <a:gridCol w="2903621">
                  <a:extLst>
                    <a:ext uri="{9D8B030D-6E8A-4147-A177-3AD203B41FA5}">
                      <a16:colId xmlns:a16="http://schemas.microsoft.com/office/drawing/2014/main" val="3782922573"/>
                    </a:ext>
                  </a:extLst>
                </a:gridCol>
              </a:tblGrid>
              <a:tr h="370840">
                <a:tc>
                  <a:txBody>
                    <a:bodyPr/>
                    <a:lstStyle/>
                    <a:p>
                      <a:r>
                        <a:rPr lang="en-US" sz="1600" dirty="0">
                          <a:solidFill>
                            <a:schemeClr val="tx1"/>
                          </a:solidFill>
                        </a:rPr>
                        <a:t>100%</a:t>
                      </a:r>
                      <a:endParaRPr lang="en-IE" sz="1600" dirty="0">
                        <a:solidFill>
                          <a:schemeClr val="tx1"/>
                        </a:solidFill>
                      </a:endParaRPr>
                    </a:p>
                  </a:txBody>
                  <a:tcPr/>
                </a:tc>
                <a:tc>
                  <a:txBody>
                    <a:bodyPr/>
                    <a:lstStyle/>
                    <a:p>
                      <a:r>
                        <a:rPr lang="en-US" sz="1600" dirty="0">
                          <a:solidFill>
                            <a:schemeClr val="tx1"/>
                          </a:solidFill>
                        </a:rPr>
                        <a:t>This </a:t>
                      </a:r>
                      <a:r>
                        <a:rPr lang="en-US" sz="1600" dirty="0" err="1">
                          <a:solidFill>
                            <a:schemeClr val="tx1"/>
                          </a:solidFill>
                        </a:rPr>
                        <a:t>programme</a:t>
                      </a:r>
                      <a:r>
                        <a:rPr lang="en-US" sz="1600" dirty="0">
                          <a:solidFill>
                            <a:schemeClr val="tx1"/>
                          </a:solidFill>
                        </a:rPr>
                        <a:t> was a positive experience</a:t>
                      </a:r>
                    </a:p>
                    <a:p>
                      <a:endParaRPr lang="en-IE" sz="1600" dirty="0">
                        <a:solidFill>
                          <a:schemeClr val="tx1"/>
                        </a:solidFill>
                      </a:endParaRPr>
                    </a:p>
                  </a:txBody>
                  <a:tcPr/>
                </a:tc>
                <a:tc>
                  <a:txBody>
                    <a:bodyPr/>
                    <a:lstStyle/>
                    <a:p>
                      <a:endParaRPr lang="en-IE" sz="1600" dirty="0">
                        <a:solidFill>
                          <a:schemeClr val="tx1"/>
                        </a:solidFill>
                      </a:endParaRPr>
                    </a:p>
                  </a:txBody>
                  <a:tcPr/>
                </a:tc>
                <a:extLst>
                  <a:ext uri="{0D108BD9-81ED-4DB2-BD59-A6C34878D82A}">
                    <a16:rowId xmlns:a16="http://schemas.microsoft.com/office/drawing/2014/main" val="2517377015"/>
                  </a:ext>
                </a:extLst>
              </a:tr>
              <a:tr h="370840">
                <a:tc>
                  <a:txBody>
                    <a:bodyPr/>
                    <a:lstStyle/>
                    <a:p>
                      <a:r>
                        <a:rPr lang="en-US" sz="1600" dirty="0">
                          <a:solidFill>
                            <a:schemeClr val="tx1"/>
                          </a:solidFill>
                        </a:rPr>
                        <a:t>97%</a:t>
                      </a:r>
                      <a:endParaRPr lang="en-IE" sz="1600" dirty="0">
                        <a:solidFill>
                          <a:schemeClr val="tx1"/>
                        </a:solidFill>
                      </a:endParaRPr>
                    </a:p>
                  </a:txBody>
                  <a:tcPr/>
                </a:tc>
                <a:tc>
                  <a:txBody>
                    <a:bodyPr/>
                    <a:lstStyle/>
                    <a:p>
                      <a:r>
                        <a:rPr lang="en-US" sz="1600" b="0" dirty="0">
                          <a:solidFill>
                            <a:schemeClr val="tx1"/>
                          </a:solidFill>
                        </a:rPr>
                        <a:t>I found this </a:t>
                      </a:r>
                      <a:r>
                        <a:rPr lang="en-US" sz="1600" b="0" dirty="0" err="1">
                          <a:solidFill>
                            <a:schemeClr val="tx1"/>
                          </a:solidFill>
                        </a:rPr>
                        <a:t>programme</a:t>
                      </a:r>
                      <a:r>
                        <a:rPr lang="en-US" sz="1600" b="0" dirty="0">
                          <a:solidFill>
                            <a:schemeClr val="tx1"/>
                          </a:solidFill>
                        </a:rPr>
                        <a:t> engaging</a:t>
                      </a:r>
                    </a:p>
                    <a:p>
                      <a:endParaRPr lang="en-IE" sz="1600" dirty="0">
                        <a:solidFill>
                          <a:schemeClr val="tx1"/>
                        </a:solidFill>
                      </a:endParaRPr>
                    </a:p>
                  </a:txBody>
                  <a:tcPr/>
                </a:tc>
                <a:tc>
                  <a:txBody>
                    <a:bodyPr/>
                    <a:lstStyle/>
                    <a:p>
                      <a:r>
                        <a:rPr lang="en-US" sz="1600" b="0" dirty="0">
                          <a:solidFill>
                            <a:schemeClr val="tx1"/>
                          </a:solidFill>
                        </a:rPr>
                        <a:t>undecided = 1</a:t>
                      </a:r>
                      <a:endParaRPr lang="en-IE" sz="1600" dirty="0">
                        <a:solidFill>
                          <a:schemeClr val="tx1"/>
                        </a:solidFill>
                      </a:endParaRPr>
                    </a:p>
                  </a:txBody>
                  <a:tcPr/>
                </a:tc>
                <a:extLst>
                  <a:ext uri="{0D108BD9-81ED-4DB2-BD59-A6C34878D82A}">
                    <a16:rowId xmlns:a16="http://schemas.microsoft.com/office/drawing/2014/main" val="1926914010"/>
                  </a:ext>
                </a:extLst>
              </a:tr>
            </a:tbl>
          </a:graphicData>
        </a:graphic>
      </p:graphicFrame>
      <p:sp>
        <p:nvSpPr>
          <p:cNvPr id="21" name="TextBox 20">
            <a:extLst>
              <a:ext uri="{FF2B5EF4-FFF2-40B4-BE49-F238E27FC236}">
                <a16:creationId xmlns:a16="http://schemas.microsoft.com/office/drawing/2014/main" id="{E2211ABB-4883-0690-D185-856D20CBA0C9}"/>
              </a:ext>
            </a:extLst>
          </p:cNvPr>
          <p:cNvSpPr txBox="1"/>
          <p:nvPr/>
        </p:nvSpPr>
        <p:spPr>
          <a:xfrm>
            <a:off x="324854" y="2448481"/>
            <a:ext cx="6096000" cy="1477328"/>
          </a:xfrm>
          <a:prstGeom prst="rect">
            <a:avLst/>
          </a:prstGeom>
          <a:noFill/>
        </p:spPr>
        <p:txBody>
          <a:bodyPr wrap="square">
            <a:spAutoFit/>
          </a:bodyPr>
          <a:lstStyle/>
          <a:p>
            <a:r>
              <a:rPr lang="en-IE" dirty="0"/>
              <a:t>I found it an excellent course, very clear and concise information. Very important key information. Also the format was great, mixture between different elements, videos, questions, flip pages, etc made it more interactive and kept engagement. </a:t>
            </a:r>
          </a:p>
        </p:txBody>
      </p:sp>
      <p:sp>
        <p:nvSpPr>
          <p:cNvPr id="23" name="TextBox 22">
            <a:extLst>
              <a:ext uri="{FF2B5EF4-FFF2-40B4-BE49-F238E27FC236}">
                <a16:creationId xmlns:a16="http://schemas.microsoft.com/office/drawing/2014/main" id="{A9461262-4931-F74D-9919-D7BC3F405110}"/>
              </a:ext>
            </a:extLst>
          </p:cNvPr>
          <p:cNvSpPr txBox="1"/>
          <p:nvPr/>
        </p:nvSpPr>
        <p:spPr>
          <a:xfrm>
            <a:off x="6239086" y="5275239"/>
            <a:ext cx="6096000" cy="923330"/>
          </a:xfrm>
          <a:prstGeom prst="rect">
            <a:avLst/>
          </a:prstGeom>
          <a:noFill/>
        </p:spPr>
        <p:txBody>
          <a:bodyPr wrap="square">
            <a:spAutoFit/>
          </a:bodyPr>
          <a:lstStyle/>
          <a:p>
            <a:r>
              <a:rPr lang="en-IE" dirty="0"/>
              <a:t>It’s important that people working with grief are on the same understanding.  This course has lots of interesting facts and resources. </a:t>
            </a:r>
          </a:p>
        </p:txBody>
      </p:sp>
      <p:sp>
        <p:nvSpPr>
          <p:cNvPr id="24" name="TextBox 23">
            <a:extLst>
              <a:ext uri="{FF2B5EF4-FFF2-40B4-BE49-F238E27FC236}">
                <a16:creationId xmlns:a16="http://schemas.microsoft.com/office/drawing/2014/main" id="{6B77ED55-131A-66B9-7CC0-38014500F575}"/>
              </a:ext>
            </a:extLst>
          </p:cNvPr>
          <p:cNvSpPr txBox="1"/>
          <p:nvPr/>
        </p:nvSpPr>
        <p:spPr>
          <a:xfrm>
            <a:off x="7351295" y="2533584"/>
            <a:ext cx="4491789" cy="1815882"/>
          </a:xfrm>
          <a:prstGeom prst="rect">
            <a:avLst/>
          </a:prstGeom>
          <a:noFill/>
        </p:spPr>
        <p:txBody>
          <a:bodyPr wrap="square">
            <a:spAutoFit/>
          </a:bodyPr>
          <a:lstStyle/>
          <a:p>
            <a:pPr algn="just"/>
            <a:r>
              <a:rPr lang="en-US" sz="1600" b="0" i="0" u="none" strike="noStrike" dirty="0">
                <a:effectLst/>
              </a:rPr>
              <a:t>……grounds the information shared and creates a strong foundation for learners to go forward with. The scenarios and stories within the training also </a:t>
            </a:r>
            <a:r>
              <a:rPr lang="en-US" sz="1600" b="0" i="0" u="none" strike="noStrike" dirty="0" err="1">
                <a:effectLst/>
              </a:rPr>
              <a:t>humanise</a:t>
            </a:r>
            <a:r>
              <a:rPr lang="en-US" sz="1600" b="0" i="0" u="none" strike="noStrike" dirty="0">
                <a:effectLst/>
              </a:rPr>
              <a:t> all the information so that it can be connected with on a human level which, I think, is much more deeper understood by people then just academic content. </a:t>
            </a:r>
          </a:p>
        </p:txBody>
      </p:sp>
      <p:sp>
        <p:nvSpPr>
          <p:cNvPr id="26" name="TextBox 25">
            <a:extLst>
              <a:ext uri="{FF2B5EF4-FFF2-40B4-BE49-F238E27FC236}">
                <a16:creationId xmlns:a16="http://schemas.microsoft.com/office/drawing/2014/main" id="{18AC3B31-6E4D-E257-CE60-626620061D51}"/>
              </a:ext>
            </a:extLst>
          </p:cNvPr>
          <p:cNvSpPr txBox="1"/>
          <p:nvPr/>
        </p:nvSpPr>
        <p:spPr>
          <a:xfrm>
            <a:off x="671782" y="4828335"/>
            <a:ext cx="4895522" cy="1477328"/>
          </a:xfrm>
          <a:prstGeom prst="rect">
            <a:avLst/>
          </a:prstGeom>
          <a:noFill/>
        </p:spPr>
        <p:txBody>
          <a:bodyPr wrap="square">
            <a:spAutoFit/>
          </a:bodyPr>
          <a:lstStyle/>
          <a:p>
            <a:r>
              <a:rPr lang="en-IE" dirty="0"/>
              <a:t>The programme gave me a chance to think about how I might handle certain calls, refreshed my knowledge and showed the value of having theory to support people which can be translated into daily lived experience.</a:t>
            </a:r>
          </a:p>
        </p:txBody>
      </p:sp>
      <p:sp>
        <p:nvSpPr>
          <p:cNvPr id="2" name="TextBox 1">
            <a:extLst>
              <a:ext uri="{FF2B5EF4-FFF2-40B4-BE49-F238E27FC236}">
                <a16:creationId xmlns:a16="http://schemas.microsoft.com/office/drawing/2014/main" id="{BFC1BB24-D317-3C8D-CF92-AA4283076B20}"/>
              </a:ext>
            </a:extLst>
          </p:cNvPr>
          <p:cNvSpPr txBox="1"/>
          <p:nvPr/>
        </p:nvSpPr>
        <p:spPr>
          <a:xfrm>
            <a:off x="63086" y="6488668"/>
            <a:ext cx="491096" cy="369332"/>
          </a:xfrm>
          <a:prstGeom prst="rect">
            <a:avLst/>
          </a:prstGeom>
          <a:noFill/>
        </p:spPr>
        <p:txBody>
          <a:bodyPr wrap="square" rtlCol="0">
            <a:spAutoFit/>
          </a:bodyPr>
          <a:lstStyle/>
          <a:p>
            <a:r>
              <a:rPr lang="en-US" dirty="0">
                <a:solidFill>
                  <a:schemeClr val="bg1">
                    <a:lumMod val="65000"/>
                  </a:schemeClr>
                </a:solidFill>
              </a:rPr>
              <a:t>20</a:t>
            </a:r>
            <a:endParaRPr lang="en-IE" dirty="0">
              <a:solidFill>
                <a:schemeClr val="bg1">
                  <a:lumMod val="65000"/>
                </a:schemeClr>
              </a:solidFill>
            </a:endParaRPr>
          </a:p>
        </p:txBody>
      </p:sp>
      <p:pic>
        <p:nvPicPr>
          <p:cNvPr id="3" name="Picture 4" descr="Graphical user interface, text&#10;&#10;Description automatically generated">
            <a:extLst>
              <a:ext uri="{FF2B5EF4-FFF2-40B4-BE49-F238E27FC236}">
                <a16:creationId xmlns:a16="http://schemas.microsoft.com/office/drawing/2014/main" id="{58988017-9414-09D4-D884-3577F54A9881}"/>
              </a:ext>
            </a:extLst>
          </p:cNvPr>
          <p:cNvPicPr>
            <a:picLocks noChangeAspect="1"/>
          </p:cNvPicPr>
          <p:nvPr/>
        </p:nvPicPr>
        <p:blipFill>
          <a:blip r:embed="rId3"/>
          <a:stretch>
            <a:fillRect/>
          </a:stretch>
        </p:blipFill>
        <p:spPr>
          <a:xfrm>
            <a:off x="10438141" y="62084"/>
            <a:ext cx="1404943" cy="491730"/>
          </a:xfrm>
          <a:prstGeom prst="rect">
            <a:avLst/>
          </a:prstGeom>
        </p:spPr>
      </p:pic>
      <p:sp>
        <p:nvSpPr>
          <p:cNvPr id="18" name="TextBox 17">
            <a:extLst>
              <a:ext uri="{FF2B5EF4-FFF2-40B4-BE49-F238E27FC236}">
                <a16:creationId xmlns:a16="http://schemas.microsoft.com/office/drawing/2014/main" id="{D2C29851-8257-8B80-145C-C4DC13604B7F}"/>
              </a:ext>
            </a:extLst>
          </p:cNvPr>
          <p:cNvSpPr txBox="1"/>
          <p:nvPr/>
        </p:nvSpPr>
        <p:spPr>
          <a:xfrm>
            <a:off x="2755088" y="55901"/>
            <a:ext cx="8085363" cy="523220"/>
          </a:xfrm>
          <a:prstGeom prst="rect">
            <a:avLst/>
          </a:prstGeom>
          <a:noFill/>
        </p:spPr>
        <p:txBody>
          <a:bodyPr wrap="square" rtlCol="0">
            <a:spAutoFit/>
          </a:bodyPr>
          <a:lstStyle/>
          <a:p>
            <a:r>
              <a:rPr lang="en-US" sz="2800" dirty="0">
                <a:solidFill>
                  <a:schemeClr val="accent5">
                    <a:lumMod val="50000"/>
                  </a:schemeClr>
                </a:solidFill>
              </a:rPr>
              <a:t>Experience &amp; Engagement with the eLearning</a:t>
            </a:r>
            <a:endParaRPr lang="en-IE" sz="2800" dirty="0">
              <a:solidFill>
                <a:schemeClr val="accent5">
                  <a:lumMod val="50000"/>
                </a:schemeClr>
              </a:solidFill>
            </a:endParaRPr>
          </a:p>
        </p:txBody>
      </p:sp>
      <p:sp>
        <p:nvSpPr>
          <p:cNvPr id="32" name="Rectangle 31">
            <a:extLst>
              <a:ext uri="{FF2B5EF4-FFF2-40B4-BE49-F238E27FC236}">
                <a16:creationId xmlns:a16="http://schemas.microsoft.com/office/drawing/2014/main" id="{B6F6BE78-6091-BD06-BA65-6970B83395F5}"/>
              </a:ext>
            </a:extLst>
          </p:cNvPr>
          <p:cNvSpPr/>
          <p:nvPr/>
        </p:nvSpPr>
        <p:spPr>
          <a:xfrm>
            <a:off x="-53570" y="1"/>
            <a:ext cx="12388655" cy="579120"/>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32DBA0-5572-389D-829A-5D1FB68232FC}"/>
              </a:ext>
            </a:extLst>
          </p:cNvPr>
          <p:cNvSpPr/>
          <p:nvPr/>
        </p:nvSpPr>
        <p:spPr>
          <a:xfrm>
            <a:off x="-53569" y="5323104"/>
            <a:ext cx="12172908" cy="368828"/>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6" name="Table 15">
            <a:extLst>
              <a:ext uri="{FF2B5EF4-FFF2-40B4-BE49-F238E27FC236}">
                <a16:creationId xmlns:a16="http://schemas.microsoft.com/office/drawing/2014/main" id="{618607DD-2CC2-2D01-DFAE-56077749823A}"/>
              </a:ext>
            </a:extLst>
          </p:cNvPr>
          <p:cNvGraphicFramePr>
            <a:graphicFrameLocks noGrp="1"/>
          </p:cNvGraphicFramePr>
          <p:nvPr>
            <p:extLst>
              <p:ext uri="{D42A27DB-BD31-4B8C-83A1-F6EECF244321}">
                <p14:modId xmlns:p14="http://schemas.microsoft.com/office/powerpoint/2010/main" val="2178838243"/>
              </p:ext>
            </p:extLst>
          </p:nvPr>
        </p:nvGraphicFramePr>
        <p:xfrm>
          <a:off x="346238" y="771992"/>
          <a:ext cx="11027613" cy="4053840"/>
        </p:xfrm>
        <a:graphic>
          <a:graphicData uri="http://schemas.openxmlformats.org/drawingml/2006/table">
            <a:tbl>
              <a:tblPr bandRow="1">
                <a:tableStyleId>{5C22544A-7EE6-4342-B048-85BDC9FD1C3A}</a:tableStyleId>
              </a:tblPr>
              <a:tblGrid>
                <a:gridCol w="1066161">
                  <a:extLst>
                    <a:ext uri="{9D8B030D-6E8A-4147-A177-3AD203B41FA5}">
                      <a16:colId xmlns:a16="http://schemas.microsoft.com/office/drawing/2014/main" val="2637721488"/>
                    </a:ext>
                  </a:extLst>
                </a:gridCol>
                <a:gridCol w="7057831">
                  <a:extLst>
                    <a:ext uri="{9D8B030D-6E8A-4147-A177-3AD203B41FA5}">
                      <a16:colId xmlns:a16="http://schemas.microsoft.com/office/drawing/2014/main" val="3596553016"/>
                    </a:ext>
                  </a:extLst>
                </a:gridCol>
                <a:gridCol w="2903621">
                  <a:extLst>
                    <a:ext uri="{9D8B030D-6E8A-4147-A177-3AD203B41FA5}">
                      <a16:colId xmlns:a16="http://schemas.microsoft.com/office/drawing/2014/main" val="3782922573"/>
                    </a:ext>
                  </a:extLst>
                </a:gridCol>
              </a:tblGrid>
              <a:tr h="370840">
                <a:tc>
                  <a:txBody>
                    <a:bodyPr/>
                    <a:lstStyle/>
                    <a:p>
                      <a:r>
                        <a:rPr lang="en-US" sz="1600" dirty="0">
                          <a:solidFill>
                            <a:schemeClr val="tx1"/>
                          </a:solidFill>
                        </a:rPr>
                        <a:t>92%</a:t>
                      </a:r>
                      <a:endParaRPr lang="en-IE"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The registration process was straightforward</a:t>
                      </a:r>
                    </a:p>
                    <a:p>
                      <a:endParaRPr lang="en-IE" sz="1600" dirty="0">
                        <a:solidFill>
                          <a:schemeClr val="tx1"/>
                        </a:solidFill>
                      </a:endParaRPr>
                    </a:p>
                  </a:txBody>
                  <a:tcPr/>
                </a:tc>
                <a:tc>
                  <a:txBody>
                    <a:bodyPr/>
                    <a:lstStyle/>
                    <a:p>
                      <a:r>
                        <a:rPr lang="en-US" sz="1600" dirty="0">
                          <a:solidFill>
                            <a:schemeClr val="tx1"/>
                          </a:solidFill>
                        </a:rPr>
                        <a:t>undecided = 1, disagree = 2</a:t>
                      </a:r>
                      <a:endParaRPr lang="en-IE" sz="1600" dirty="0">
                        <a:solidFill>
                          <a:schemeClr val="tx1"/>
                        </a:solidFill>
                      </a:endParaRPr>
                    </a:p>
                  </a:txBody>
                  <a:tcPr/>
                </a:tc>
                <a:extLst>
                  <a:ext uri="{0D108BD9-81ED-4DB2-BD59-A6C34878D82A}">
                    <a16:rowId xmlns:a16="http://schemas.microsoft.com/office/drawing/2014/main" val="2861120840"/>
                  </a:ext>
                </a:extLst>
              </a:tr>
              <a:tr h="370840">
                <a:tc>
                  <a:txBody>
                    <a:bodyPr/>
                    <a:lstStyle/>
                    <a:p>
                      <a:r>
                        <a:rPr lang="en-US" sz="1600" dirty="0">
                          <a:solidFill>
                            <a:schemeClr val="tx1"/>
                          </a:solidFill>
                        </a:rPr>
                        <a:t>95%</a:t>
                      </a:r>
                      <a:endParaRPr lang="en-IE" sz="1600" dirty="0">
                        <a:solidFill>
                          <a:schemeClr val="tx1"/>
                        </a:solidFill>
                      </a:endParaRPr>
                    </a:p>
                  </a:txBody>
                  <a:tcPr/>
                </a:tc>
                <a:tc>
                  <a:txBody>
                    <a:bodyPr/>
                    <a:lstStyle/>
                    <a:p>
                      <a:r>
                        <a:rPr lang="en-US" sz="1600" dirty="0">
                          <a:solidFill>
                            <a:schemeClr val="tx1"/>
                          </a:solidFill>
                        </a:rPr>
                        <a:t>It was easy to move from page to page in each of the modules</a:t>
                      </a:r>
                    </a:p>
                    <a:p>
                      <a:endParaRPr lang="en-IE" sz="1600" dirty="0">
                        <a:solidFill>
                          <a:schemeClr val="tx1"/>
                        </a:solidFill>
                      </a:endParaRPr>
                    </a:p>
                  </a:txBody>
                  <a:tcPr/>
                </a:tc>
                <a:tc>
                  <a:txBody>
                    <a:bodyPr/>
                    <a:lstStyle/>
                    <a:p>
                      <a:r>
                        <a:rPr lang="en-IE" sz="1600" dirty="0">
                          <a:solidFill>
                            <a:schemeClr val="tx1"/>
                          </a:solidFill>
                        </a:rPr>
                        <a:t>undecided = 1, disagree = 1</a:t>
                      </a:r>
                    </a:p>
                    <a:p>
                      <a:endParaRPr lang="en-IE" sz="1600" dirty="0">
                        <a:solidFill>
                          <a:schemeClr val="tx1"/>
                        </a:solidFill>
                      </a:endParaRPr>
                    </a:p>
                  </a:txBody>
                  <a:tcPr/>
                </a:tc>
                <a:extLst>
                  <a:ext uri="{0D108BD9-81ED-4DB2-BD59-A6C34878D82A}">
                    <a16:rowId xmlns:a16="http://schemas.microsoft.com/office/drawing/2014/main" val="2601548136"/>
                  </a:ext>
                </a:extLst>
              </a:tr>
              <a:tr h="370840">
                <a:tc>
                  <a:txBody>
                    <a:bodyPr/>
                    <a:lstStyle/>
                    <a:p>
                      <a:r>
                        <a:rPr lang="en-US" sz="1600" dirty="0">
                          <a:solidFill>
                            <a:schemeClr val="tx1"/>
                          </a:solidFill>
                        </a:rPr>
                        <a:t>89%</a:t>
                      </a:r>
                      <a:endParaRPr lang="en-IE" sz="1600" dirty="0">
                        <a:solidFill>
                          <a:schemeClr val="tx1"/>
                        </a:solidFill>
                      </a:endParaRPr>
                    </a:p>
                  </a:txBody>
                  <a:tcPr/>
                </a:tc>
                <a:tc>
                  <a:txBody>
                    <a:bodyPr/>
                    <a:lstStyle/>
                    <a:p>
                      <a:r>
                        <a:rPr lang="en-US" sz="1600" dirty="0">
                          <a:solidFill>
                            <a:schemeClr val="tx1"/>
                          </a:solidFill>
                        </a:rPr>
                        <a:t>I could easily look back on previous pages in the module</a:t>
                      </a:r>
                    </a:p>
                    <a:p>
                      <a:endParaRPr lang="en-IE" sz="1600" dirty="0">
                        <a:solidFill>
                          <a:schemeClr val="tx1"/>
                        </a:solidFill>
                      </a:endParaRPr>
                    </a:p>
                  </a:txBody>
                  <a:tcPr/>
                </a:tc>
                <a:tc>
                  <a:txBody>
                    <a:bodyPr/>
                    <a:lstStyle/>
                    <a:p>
                      <a:r>
                        <a:rPr lang="en-IE" sz="1600" dirty="0">
                          <a:solidFill>
                            <a:schemeClr val="tx1"/>
                          </a:solidFill>
                        </a:rPr>
                        <a:t>disagree = 4</a:t>
                      </a:r>
                    </a:p>
                    <a:p>
                      <a:endParaRPr lang="en-IE" sz="1600" dirty="0">
                        <a:solidFill>
                          <a:schemeClr val="tx1"/>
                        </a:solidFill>
                      </a:endParaRPr>
                    </a:p>
                  </a:txBody>
                  <a:tcPr/>
                </a:tc>
                <a:extLst>
                  <a:ext uri="{0D108BD9-81ED-4DB2-BD59-A6C34878D82A}">
                    <a16:rowId xmlns:a16="http://schemas.microsoft.com/office/drawing/2014/main" val="3939200426"/>
                  </a:ext>
                </a:extLst>
              </a:tr>
              <a:tr h="370840">
                <a:tc>
                  <a:txBody>
                    <a:bodyPr/>
                    <a:lstStyle/>
                    <a:p>
                      <a:r>
                        <a:rPr lang="en-US" sz="1600" dirty="0">
                          <a:solidFill>
                            <a:schemeClr val="tx1"/>
                          </a:solidFill>
                        </a:rPr>
                        <a:t>100%</a:t>
                      </a:r>
                      <a:endParaRPr lang="en-IE" sz="1600" dirty="0">
                        <a:solidFill>
                          <a:schemeClr val="tx1"/>
                        </a:solidFill>
                      </a:endParaRPr>
                    </a:p>
                  </a:txBody>
                  <a:tcPr/>
                </a:tc>
                <a:tc>
                  <a:txBody>
                    <a:bodyPr/>
                    <a:lstStyle/>
                    <a:p>
                      <a:r>
                        <a:rPr lang="en-US" sz="1600" dirty="0">
                          <a:solidFill>
                            <a:schemeClr val="tx1"/>
                          </a:solidFill>
                        </a:rPr>
                        <a:t>I thought the knowledge checks were straightforward</a:t>
                      </a:r>
                    </a:p>
                    <a:p>
                      <a:endParaRPr lang="en-IE" sz="1600" dirty="0">
                        <a:solidFill>
                          <a:schemeClr val="tx1"/>
                        </a:solidFill>
                      </a:endParaRPr>
                    </a:p>
                  </a:txBody>
                  <a:tcPr/>
                </a:tc>
                <a:tc>
                  <a:txBody>
                    <a:bodyPr/>
                    <a:lstStyle/>
                    <a:p>
                      <a:endParaRPr lang="en-IE" sz="1600" dirty="0">
                        <a:solidFill>
                          <a:schemeClr val="tx1"/>
                        </a:solidFill>
                      </a:endParaRPr>
                    </a:p>
                  </a:txBody>
                  <a:tcPr/>
                </a:tc>
                <a:extLst>
                  <a:ext uri="{0D108BD9-81ED-4DB2-BD59-A6C34878D82A}">
                    <a16:rowId xmlns:a16="http://schemas.microsoft.com/office/drawing/2014/main" val="284828988"/>
                  </a:ext>
                </a:extLst>
              </a:tr>
              <a:tr h="370840">
                <a:tc>
                  <a:txBody>
                    <a:bodyPr/>
                    <a:lstStyle/>
                    <a:p>
                      <a:r>
                        <a:rPr lang="en-US" sz="1600" dirty="0">
                          <a:solidFill>
                            <a:schemeClr val="tx1"/>
                          </a:solidFill>
                        </a:rPr>
                        <a:t>89%</a:t>
                      </a:r>
                      <a:endParaRPr lang="en-IE" sz="1600" dirty="0">
                        <a:solidFill>
                          <a:schemeClr val="tx1"/>
                        </a:solidFill>
                      </a:endParaRPr>
                    </a:p>
                  </a:txBody>
                  <a:tcPr/>
                </a:tc>
                <a:tc>
                  <a:txBody>
                    <a:bodyPr/>
                    <a:lstStyle/>
                    <a:p>
                      <a:r>
                        <a:rPr lang="en-US" sz="1600" dirty="0">
                          <a:solidFill>
                            <a:schemeClr val="tx1"/>
                          </a:solidFill>
                        </a:rPr>
                        <a:t>It was easy to access the Resource Section at the end of each module</a:t>
                      </a:r>
                    </a:p>
                    <a:p>
                      <a:endParaRPr lang="en-IE" sz="1600" dirty="0">
                        <a:solidFill>
                          <a:schemeClr val="tx1"/>
                        </a:solidFill>
                      </a:endParaRPr>
                    </a:p>
                  </a:txBody>
                  <a:tcPr/>
                </a:tc>
                <a:tc>
                  <a:txBody>
                    <a:bodyPr/>
                    <a:lstStyle/>
                    <a:p>
                      <a:r>
                        <a:rPr lang="en-IE" sz="1600" dirty="0">
                          <a:solidFill>
                            <a:schemeClr val="tx1"/>
                          </a:solidFill>
                        </a:rPr>
                        <a:t>undecided = 2, disagree = 2</a:t>
                      </a:r>
                    </a:p>
                    <a:p>
                      <a:endParaRPr lang="en-IE" sz="1600" dirty="0">
                        <a:solidFill>
                          <a:schemeClr val="tx1"/>
                        </a:solidFill>
                      </a:endParaRPr>
                    </a:p>
                  </a:txBody>
                  <a:tcPr/>
                </a:tc>
                <a:extLst>
                  <a:ext uri="{0D108BD9-81ED-4DB2-BD59-A6C34878D82A}">
                    <a16:rowId xmlns:a16="http://schemas.microsoft.com/office/drawing/2014/main" val="1207471061"/>
                  </a:ext>
                </a:extLst>
              </a:tr>
              <a:tr h="370840">
                <a:tc>
                  <a:txBody>
                    <a:bodyPr/>
                    <a:lstStyle/>
                    <a:p>
                      <a:r>
                        <a:rPr lang="en-US" sz="1600" dirty="0">
                          <a:solidFill>
                            <a:schemeClr val="tx1"/>
                          </a:solidFill>
                        </a:rPr>
                        <a:t>89%</a:t>
                      </a:r>
                      <a:endParaRPr lang="en-IE" sz="1600" dirty="0">
                        <a:solidFill>
                          <a:schemeClr val="tx1"/>
                        </a:solidFill>
                      </a:endParaRPr>
                    </a:p>
                  </a:txBody>
                  <a:tcPr/>
                </a:tc>
                <a:tc>
                  <a:txBody>
                    <a:bodyPr/>
                    <a:lstStyle/>
                    <a:p>
                      <a:r>
                        <a:rPr lang="en-US" sz="1600" dirty="0">
                          <a:solidFill>
                            <a:schemeClr val="tx1"/>
                          </a:solidFill>
                        </a:rPr>
                        <a:t>I could easily move from one module to the next</a:t>
                      </a:r>
                    </a:p>
                    <a:p>
                      <a:endParaRPr lang="en-IE" sz="1600" dirty="0">
                        <a:solidFill>
                          <a:schemeClr val="tx1"/>
                        </a:solidFill>
                      </a:endParaRPr>
                    </a:p>
                  </a:txBody>
                  <a:tcPr/>
                </a:tc>
                <a:tc>
                  <a:txBody>
                    <a:bodyPr/>
                    <a:lstStyle/>
                    <a:p>
                      <a:r>
                        <a:rPr lang="en-IE" sz="1600" dirty="0">
                          <a:solidFill>
                            <a:schemeClr val="tx1"/>
                          </a:solidFill>
                        </a:rPr>
                        <a:t>undecided = 1, disagree = 3</a:t>
                      </a:r>
                    </a:p>
                    <a:p>
                      <a:endParaRPr lang="en-IE" sz="1600" dirty="0">
                        <a:solidFill>
                          <a:schemeClr val="tx1"/>
                        </a:solidFill>
                      </a:endParaRPr>
                    </a:p>
                  </a:txBody>
                  <a:tcPr/>
                </a:tc>
                <a:extLst>
                  <a:ext uri="{0D108BD9-81ED-4DB2-BD59-A6C34878D82A}">
                    <a16:rowId xmlns:a16="http://schemas.microsoft.com/office/drawing/2014/main" val="2475872313"/>
                  </a:ext>
                </a:extLst>
              </a:tr>
              <a:tr h="370840">
                <a:tc>
                  <a:txBody>
                    <a:bodyPr/>
                    <a:lstStyle/>
                    <a:p>
                      <a:r>
                        <a:rPr lang="en-US" sz="1600" dirty="0">
                          <a:solidFill>
                            <a:schemeClr val="tx1"/>
                          </a:solidFill>
                        </a:rPr>
                        <a:t>92%</a:t>
                      </a:r>
                      <a:endParaRPr lang="en-IE" sz="1600" dirty="0">
                        <a:solidFill>
                          <a:schemeClr val="tx1"/>
                        </a:solidFill>
                      </a:endParaRPr>
                    </a:p>
                  </a:txBody>
                  <a:tcPr/>
                </a:tc>
                <a:tc>
                  <a:txBody>
                    <a:bodyPr/>
                    <a:lstStyle/>
                    <a:p>
                      <a:r>
                        <a:rPr lang="en-US" sz="1600" dirty="0">
                          <a:solidFill>
                            <a:schemeClr val="tx1"/>
                          </a:solidFill>
                        </a:rPr>
                        <a:t>Overall, this </a:t>
                      </a:r>
                      <a:r>
                        <a:rPr lang="en-US" sz="1600" dirty="0" err="1">
                          <a:solidFill>
                            <a:schemeClr val="tx1"/>
                          </a:solidFill>
                        </a:rPr>
                        <a:t>programme</a:t>
                      </a:r>
                      <a:r>
                        <a:rPr lang="en-US" sz="1600" dirty="0">
                          <a:solidFill>
                            <a:schemeClr val="tx1"/>
                          </a:solidFill>
                        </a:rPr>
                        <a:t> was easy to navigate</a:t>
                      </a:r>
                    </a:p>
                    <a:p>
                      <a:endParaRPr lang="en-IE" sz="1600" dirty="0">
                        <a:solidFill>
                          <a:schemeClr val="tx1"/>
                        </a:solidFill>
                      </a:endParaRPr>
                    </a:p>
                  </a:txBody>
                  <a:tcPr/>
                </a:tc>
                <a:tc>
                  <a:txBody>
                    <a:bodyPr/>
                    <a:lstStyle/>
                    <a:p>
                      <a:r>
                        <a:rPr lang="en-IE" sz="1600" dirty="0">
                          <a:solidFill>
                            <a:schemeClr val="tx1"/>
                          </a:solidFill>
                        </a:rPr>
                        <a:t>undecided = 2, disagree = 1</a:t>
                      </a:r>
                    </a:p>
                    <a:p>
                      <a:endParaRPr lang="en-IE" sz="1600" dirty="0">
                        <a:solidFill>
                          <a:schemeClr val="tx1"/>
                        </a:solidFill>
                      </a:endParaRPr>
                    </a:p>
                  </a:txBody>
                  <a:tcPr/>
                </a:tc>
                <a:extLst>
                  <a:ext uri="{0D108BD9-81ED-4DB2-BD59-A6C34878D82A}">
                    <a16:rowId xmlns:a16="http://schemas.microsoft.com/office/drawing/2014/main" val="2580900251"/>
                  </a:ext>
                </a:extLst>
              </a:tr>
            </a:tbl>
          </a:graphicData>
        </a:graphic>
      </p:graphicFrame>
      <p:sp>
        <p:nvSpPr>
          <p:cNvPr id="19" name="TextBox 18">
            <a:extLst>
              <a:ext uri="{FF2B5EF4-FFF2-40B4-BE49-F238E27FC236}">
                <a16:creationId xmlns:a16="http://schemas.microsoft.com/office/drawing/2014/main" id="{9745D897-384D-812B-EDBC-967CAF89C007}"/>
              </a:ext>
            </a:extLst>
          </p:cNvPr>
          <p:cNvSpPr txBox="1"/>
          <p:nvPr/>
        </p:nvSpPr>
        <p:spPr>
          <a:xfrm>
            <a:off x="4644853" y="97808"/>
            <a:ext cx="3368843" cy="523220"/>
          </a:xfrm>
          <a:prstGeom prst="rect">
            <a:avLst/>
          </a:prstGeom>
          <a:noFill/>
        </p:spPr>
        <p:txBody>
          <a:bodyPr wrap="square" rtlCol="0">
            <a:spAutoFit/>
          </a:bodyPr>
          <a:lstStyle/>
          <a:p>
            <a:r>
              <a:rPr lang="en-US" sz="2800" dirty="0">
                <a:solidFill>
                  <a:schemeClr val="accent5">
                    <a:lumMod val="50000"/>
                  </a:schemeClr>
                </a:solidFill>
              </a:rPr>
              <a:t>Course Navigation</a:t>
            </a:r>
            <a:endParaRPr lang="en-IE" sz="2800" dirty="0">
              <a:solidFill>
                <a:schemeClr val="accent5">
                  <a:lumMod val="50000"/>
                </a:schemeClr>
              </a:solidFill>
            </a:endParaRPr>
          </a:p>
        </p:txBody>
      </p:sp>
      <p:graphicFrame>
        <p:nvGraphicFramePr>
          <p:cNvPr id="2" name="Table 1">
            <a:extLst>
              <a:ext uri="{FF2B5EF4-FFF2-40B4-BE49-F238E27FC236}">
                <a16:creationId xmlns:a16="http://schemas.microsoft.com/office/drawing/2014/main" id="{14CC9358-B55C-17C8-D265-29DC4465E566}"/>
              </a:ext>
            </a:extLst>
          </p:cNvPr>
          <p:cNvGraphicFramePr>
            <a:graphicFrameLocks noGrp="1"/>
          </p:cNvGraphicFramePr>
          <p:nvPr>
            <p:extLst>
              <p:ext uri="{D42A27DB-BD31-4B8C-83A1-F6EECF244321}">
                <p14:modId xmlns:p14="http://schemas.microsoft.com/office/powerpoint/2010/main" val="3150143012"/>
              </p:ext>
            </p:extLst>
          </p:nvPr>
        </p:nvGraphicFramePr>
        <p:xfrm>
          <a:off x="346238" y="5889056"/>
          <a:ext cx="11027613" cy="579120"/>
        </p:xfrm>
        <a:graphic>
          <a:graphicData uri="http://schemas.openxmlformats.org/drawingml/2006/table">
            <a:tbl>
              <a:tblPr bandRow="1">
                <a:tableStyleId>{5C22544A-7EE6-4342-B048-85BDC9FD1C3A}</a:tableStyleId>
              </a:tblPr>
              <a:tblGrid>
                <a:gridCol w="1066161">
                  <a:extLst>
                    <a:ext uri="{9D8B030D-6E8A-4147-A177-3AD203B41FA5}">
                      <a16:colId xmlns:a16="http://schemas.microsoft.com/office/drawing/2014/main" val="2637721488"/>
                    </a:ext>
                  </a:extLst>
                </a:gridCol>
                <a:gridCol w="7057831">
                  <a:extLst>
                    <a:ext uri="{9D8B030D-6E8A-4147-A177-3AD203B41FA5}">
                      <a16:colId xmlns:a16="http://schemas.microsoft.com/office/drawing/2014/main" val="3596553016"/>
                    </a:ext>
                  </a:extLst>
                </a:gridCol>
                <a:gridCol w="2903621">
                  <a:extLst>
                    <a:ext uri="{9D8B030D-6E8A-4147-A177-3AD203B41FA5}">
                      <a16:colId xmlns:a16="http://schemas.microsoft.com/office/drawing/2014/main" val="3782922573"/>
                    </a:ext>
                  </a:extLst>
                </a:gridCol>
              </a:tblGrid>
              <a:tr h="370840">
                <a:tc>
                  <a:txBody>
                    <a:bodyPr/>
                    <a:lstStyle/>
                    <a:p>
                      <a:r>
                        <a:rPr lang="en-US" sz="1600" dirty="0">
                          <a:solidFill>
                            <a:schemeClr val="tx1"/>
                          </a:solidFill>
                        </a:rPr>
                        <a:t>97%</a:t>
                      </a:r>
                      <a:endParaRPr lang="en-IE" sz="1600" dirty="0">
                        <a:solidFill>
                          <a:schemeClr val="tx1"/>
                        </a:solidFill>
                      </a:endParaRPr>
                    </a:p>
                  </a:txBody>
                  <a:tcPr/>
                </a:tc>
                <a:tc>
                  <a:txBody>
                    <a:bodyPr/>
                    <a:lstStyle/>
                    <a:p>
                      <a:r>
                        <a:rPr lang="en-GB" sz="1600" dirty="0"/>
                        <a:t>We would like to hear your overall impression of the Resource Section of this programme (note % refers to rating of good to excellent)</a:t>
                      </a:r>
                      <a:endParaRPr lang="en-IE" sz="1600" dirty="0">
                        <a:solidFill>
                          <a:schemeClr val="tx1"/>
                        </a:solidFill>
                      </a:endParaRPr>
                    </a:p>
                  </a:txBody>
                  <a:tcPr/>
                </a:tc>
                <a:tc>
                  <a:txBody>
                    <a:bodyPr/>
                    <a:lstStyle/>
                    <a:p>
                      <a:r>
                        <a:rPr lang="en-US" sz="1600" dirty="0">
                          <a:solidFill>
                            <a:schemeClr val="tx1"/>
                          </a:solidFill>
                        </a:rPr>
                        <a:t>fair = 1</a:t>
                      </a:r>
                      <a:endParaRPr lang="en-IE" sz="1600" dirty="0">
                        <a:solidFill>
                          <a:schemeClr val="tx1"/>
                        </a:solidFill>
                      </a:endParaRPr>
                    </a:p>
                  </a:txBody>
                  <a:tcPr/>
                </a:tc>
                <a:extLst>
                  <a:ext uri="{0D108BD9-81ED-4DB2-BD59-A6C34878D82A}">
                    <a16:rowId xmlns:a16="http://schemas.microsoft.com/office/drawing/2014/main" val="2517377015"/>
                  </a:ext>
                </a:extLst>
              </a:tr>
            </a:tbl>
          </a:graphicData>
        </a:graphic>
      </p:graphicFrame>
      <p:sp>
        <p:nvSpPr>
          <p:cNvPr id="3" name="TextBox 2">
            <a:extLst>
              <a:ext uri="{FF2B5EF4-FFF2-40B4-BE49-F238E27FC236}">
                <a16:creationId xmlns:a16="http://schemas.microsoft.com/office/drawing/2014/main" id="{C4668979-D42B-E239-108F-C4A98B5B6ABE}"/>
              </a:ext>
            </a:extLst>
          </p:cNvPr>
          <p:cNvSpPr txBox="1"/>
          <p:nvPr/>
        </p:nvSpPr>
        <p:spPr>
          <a:xfrm>
            <a:off x="4981072" y="5245908"/>
            <a:ext cx="3368843" cy="523220"/>
          </a:xfrm>
          <a:prstGeom prst="rect">
            <a:avLst/>
          </a:prstGeom>
          <a:noFill/>
        </p:spPr>
        <p:txBody>
          <a:bodyPr wrap="square" rtlCol="0">
            <a:spAutoFit/>
          </a:bodyPr>
          <a:lstStyle/>
          <a:p>
            <a:r>
              <a:rPr lang="en-US" sz="2800" dirty="0">
                <a:solidFill>
                  <a:schemeClr val="accent5">
                    <a:lumMod val="50000"/>
                  </a:schemeClr>
                </a:solidFill>
              </a:rPr>
              <a:t>Resources</a:t>
            </a:r>
            <a:endParaRPr lang="en-IE" sz="2800" dirty="0">
              <a:solidFill>
                <a:schemeClr val="accent5">
                  <a:lumMod val="50000"/>
                </a:schemeClr>
              </a:solidFill>
            </a:endParaRPr>
          </a:p>
        </p:txBody>
      </p:sp>
      <p:sp>
        <p:nvSpPr>
          <p:cNvPr id="6" name="TextBox 5">
            <a:extLst>
              <a:ext uri="{FF2B5EF4-FFF2-40B4-BE49-F238E27FC236}">
                <a16:creationId xmlns:a16="http://schemas.microsoft.com/office/drawing/2014/main" id="{54709161-EDB1-BCBA-2884-D3ED3A411F59}"/>
              </a:ext>
            </a:extLst>
          </p:cNvPr>
          <p:cNvSpPr txBox="1"/>
          <p:nvPr/>
        </p:nvSpPr>
        <p:spPr>
          <a:xfrm>
            <a:off x="63086" y="6488668"/>
            <a:ext cx="601932" cy="369332"/>
          </a:xfrm>
          <a:prstGeom prst="rect">
            <a:avLst/>
          </a:prstGeom>
          <a:noFill/>
        </p:spPr>
        <p:txBody>
          <a:bodyPr wrap="square" rtlCol="0">
            <a:spAutoFit/>
          </a:bodyPr>
          <a:lstStyle/>
          <a:p>
            <a:r>
              <a:rPr lang="en-US" dirty="0">
                <a:solidFill>
                  <a:schemeClr val="bg1">
                    <a:lumMod val="65000"/>
                  </a:schemeClr>
                </a:solidFill>
              </a:rPr>
              <a:t>21</a:t>
            </a:r>
            <a:endParaRPr lang="en-IE" dirty="0">
              <a:solidFill>
                <a:schemeClr val="bg1">
                  <a:lumMod val="65000"/>
                </a:schemeClr>
              </a:solidFill>
            </a:endParaRPr>
          </a:p>
        </p:txBody>
      </p:sp>
      <p:pic>
        <p:nvPicPr>
          <p:cNvPr id="7" name="Picture 4" descr="Graphical user interface, text&#10;&#10;Description automatically generated">
            <a:extLst>
              <a:ext uri="{FF2B5EF4-FFF2-40B4-BE49-F238E27FC236}">
                <a16:creationId xmlns:a16="http://schemas.microsoft.com/office/drawing/2014/main" id="{A8681EDD-975D-1ACB-A674-551D639EC467}"/>
              </a:ext>
            </a:extLst>
          </p:cNvPr>
          <p:cNvPicPr>
            <a:picLocks noChangeAspect="1"/>
          </p:cNvPicPr>
          <p:nvPr/>
        </p:nvPicPr>
        <p:blipFill>
          <a:blip r:embed="rId3"/>
          <a:stretch>
            <a:fillRect/>
          </a:stretch>
        </p:blipFill>
        <p:spPr>
          <a:xfrm>
            <a:off x="10347766" y="63514"/>
            <a:ext cx="1648011" cy="576804"/>
          </a:xfrm>
          <a:prstGeom prst="rect">
            <a:avLst/>
          </a:prstGeom>
        </p:spPr>
      </p:pic>
      <p:sp>
        <p:nvSpPr>
          <p:cNvPr id="4" name="Rectangle 3">
            <a:extLst>
              <a:ext uri="{FF2B5EF4-FFF2-40B4-BE49-F238E27FC236}">
                <a16:creationId xmlns:a16="http://schemas.microsoft.com/office/drawing/2014/main" id="{A3E40CCF-D162-6078-4B90-FEBD2767390B}"/>
              </a:ext>
            </a:extLst>
          </p:cNvPr>
          <p:cNvSpPr/>
          <p:nvPr/>
        </p:nvSpPr>
        <p:spPr>
          <a:xfrm>
            <a:off x="-53569" y="1"/>
            <a:ext cx="12172908" cy="579120"/>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1473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raphical user interface, text&#10;&#10;Description automatically generated">
            <a:extLst>
              <a:ext uri="{FF2B5EF4-FFF2-40B4-BE49-F238E27FC236}">
                <a16:creationId xmlns:a16="http://schemas.microsoft.com/office/drawing/2014/main" id="{60B93A90-8F6E-99C0-2750-57EBA20E6852}"/>
              </a:ext>
            </a:extLst>
          </p:cNvPr>
          <p:cNvPicPr>
            <a:picLocks noChangeAspect="1"/>
          </p:cNvPicPr>
          <p:nvPr/>
        </p:nvPicPr>
        <p:blipFill>
          <a:blip r:embed="rId3"/>
          <a:stretch>
            <a:fillRect/>
          </a:stretch>
        </p:blipFill>
        <p:spPr>
          <a:xfrm>
            <a:off x="9651905" y="130383"/>
            <a:ext cx="2286000" cy="800100"/>
          </a:xfrm>
          <a:prstGeom prst="rect">
            <a:avLst/>
          </a:prstGeom>
        </p:spPr>
      </p:pic>
      <p:pic>
        <p:nvPicPr>
          <p:cNvPr id="6" name="Picture 5">
            <a:extLst>
              <a:ext uri="{FF2B5EF4-FFF2-40B4-BE49-F238E27FC236}">
                <a16:creationId xmlns:a16="http://schemas.microsoft.com/office/drawing/2014/main" id="{70E1E20B-5998-49DA-407A-4CE7E8A54971}"/>
              </a:ext>
            </a:extLst>
          </p:cNvPr>
          <p:cNvPicPr>
            <a:picLocks noChangeAspect="1"/>
          </p:cNvPicPr>
          <p:nvPr/>
        </p:nvPicPr>
        <p:blipFill>
          <a:blip r:embed="rId4"/>
          <a:stretch>
            <a:fillRect/>
          </a:stretch>
        </p:blipFill>
        <p:spPr>
          <a:xfrm>
            <a:off x="866273" y="953680"/>
            <a:ext cx="6003013" cy="5430561"/>
          </a:xfrm>
          <a:prstGeom prst="rect">
            <a:avLst/>
          </a:prstGeom>
        </p:spPr>
      </p:pic>
      <p:sp>
        <p:nvSpPr>
          <p:cNvPr id="7" name="TextBox 6">
            <a:extLst>
              <a:ext uri="{FF2B5EF4-FFF2-40B4-BE49-F238E27FC236}">
                <a16:creationId xmlns:a16="http://schemas.microsoft.com/office/drawing/2014/main" id="{3638FA69-FE34-49E4-4B51-D1A9AB412D4E}"/>
              </a:ext>
            </a:extLst>
          </p:cNvPr>
          <p:cNvSpPr txBox="1"/>
          <p:nvPr/>
        </p:nvSpPr>
        <p:spPr>
          <a:xfrm>
            <a:off x="7684166" y="1957137"/>
            <a:ext cx="3882191" cy="2308324"/>
          </a:xfrm>
          <a:prstGeom prst="rect">
            <a:avLst/>
          </a:prstGeom>
          <a:noFill/>
        </p:spPr>
        <p:txBody>
          <a:bodyPr wrap="square" rtlCol="0">
            <a:spAutoFit/>
          </a:bodyPr>
          <a:lstStyle/>
          <a:p>
            <a:r>
              <a:rPr lang="en-US" sz="3600" dirty="0">
                <a:solidFill>
                  <a:schemeClr val="accent5">
                    <a:lumMod val="50000"/>
                  </a:schemeClr>
                </a:solidFill>
              </a:rPr>
              <a:t>Majority took less than 25 mins to complete each module</a:t>
            </a:r>
            <a:endParaRPr lang="en-IE" sz="3600" dirty="0">
              <a:solidFill>
                <a:schemeClr val="accent5">
                  <a:lumMod val="50000"/>
                </a:schemeClr>
              </a:solidFill>
            </a:endParaRPr>
          </a:p>
        </p:txBody>
      </p:sp>
      <p:sp>
        <p:nvSpPr>
          <p:cNvPr id="8" name="Rectangle 7">
            <a:extLst>
              <a:ext uri="{FF2B5EF4-FFF2-40B4-BE49-F238E27FC236}">
                <a16:creationId xmlns:a16="http://schemas.microsoft.com/office/drawing/2014/main" id="{7AE33AB9-20C1-55E4-1B4E-D59C243A072E}"/>
              </a:ext>
            </a:extLst>
          </p:cNvPr>
          <p:cNvSpPr/>
          <p:nvPr/>
        </p:nvSpPr>
        <p:spPr>
          <a:xfrm>
            <a:off x="593558" y="1235242"/>
            <a:ext cx="352925" cy="514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C67733C6-0E45-419E-6F95-C1E47B1ED670}"/>
              </a:ext>
            </a:extLst>
          </p:cNvPr>
          <p:cNvSpPr/>
          <p:nvPr/>
        </p:nvSpPr>
        <p:spPr>
          <a:xfrm>
            <a:off x="-53569" y="1"/>
            <a:ext cx="12172908" cy="930482"/>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8344784-EF4F-2342-B0B4-464784DF8CFA}"/>
              </a:ext>
            </a:extLst>
          </p:cNvPr>
          <p:cNvSpPr txBox="1"/>
          <p:nvPr/>
        </p:nvSpPr>
        <p:spPr>
          <a:xfrm>
            <a:off x="3641484" y="212149"/>
            <a:ext cx="8085363" cy="523220"/>
          </a:xfrm>
          <a:prstGeom prst="rect">
            <a:avLst/>
          </a:prstGeom>
          <a:noFill/>
        </p:spPr>
        <p:txBody>
          <a:bodyPr wrap="square" rtlCol="0">
            <a:spAutoFit/>
          </a:bodyPr>
          <a:lstStyle/>
          <a:p>
            <a:r>
              <a:rPr lang="en-US" sz="2800" dirty="0">
                <a:solidFill>
                  <a:schemeClr val="accent5">
                    <a:lumMod val="50000"/>
                  </a:schemeClr>
                </a:solidFill>
              </a:rPr>
              <a:t>Time taken to complete modules</a:t>
            </a:r>
            <a:endParaRPr lang="en-IE" sz="2800" dirty="0">
              <a:solidFill>
                <a:schemeClr val="accent5">
                  <a:lumMod val="50000"/>
                </a:schemeClr>
              </a:solidFill>
            </a:endParaRPr>
          </a:p>
        </p:txBody>
      </p:sp>
      <p:sp>
        <p:nvSpPr>
          <p:cNvPr id="2" name="TextBox 1">
            <a:extLst>
              <a:ext uri="{FF2B5EF4-FFF2-40B4-BE49-F238E27FC236}">
                <a16:creationId xmlns:a16="http://schemas.microsoft.com/office/drawing/2014/main" id="{842E58DD-7CCF-CB0A-CD9C-9A2DA9ABC89E}"/>
              </a:ext>
            </a:extLst>
          </p:cNvPr>
          <p:cNvSpPr txBox="1"/>
          <p:nvPr/>
        </p:nvSpPr>
        <p:spPr>
          <a:xfrm>
            <a:off x="63086" y="6488668"/>
            <a:ext cx="694296" cy="369332"/>
          </a:xfrm>
          <a:prstGeom prst="rect">
            <a:avLst/>
          </a:prstGeom>
          <a:noFill/>
        </p:spPr>
        <p:txBody>
          <a:bodyPr wrap="square" rtlCol="0">
            <a:spAutoFit/>
          </a:bodyPr>
          <a:lstStyle/>
          <a:p>
            <a:r>
              <a:rPr lang="en-US" dirty="0">
                <a:solidFill>
                  <a:schemeClr val="bg1">
                    <a:lumMod val="65000"/>
                  </a:schemeClr>
                </a:solidFill>
              </a:rPr>
              <a:t>22</a:t>
            </a:r>
            <a:endParaRPr lang="en-IE" dirty="0">
              <a:solidFill>
                <a:schemeClr val="bg1">
                  <a:lumMod val="65000"/>
                </a:schemeClr>
              </a:solidFill>
            </a:endParaRPr>
          </a:p>
        </p:txBody>
      </p:sp>
    </p:spTree>
    <p:extLst>
      <p:ext uri="{BB962C8B-B14F-4D97-AF65-F5344CB8AC3E}">
        <p14:creationId xmlns:p14="http://schemas.microsoft.com/office/powerpoint/2010/main" val="88788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62EB66FD-2109-8366-5EF8-2BD6927E34AF}"/>
              </a:ext>
            </a:extLst>
          </p:cNvPr>
          <p:cNvSpPr/>
          <p:nvPr/>
        </p:nvSpPr>
        <p:spPr>
          <a:xfrm>
            <a:off x="3379332" y="5513517"/>
            <a:ext cx="5738137" cy="1202150"/>
          </a:xfrm>
          <a:prstGeom prst="wedgeEllipseCallou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1B1DA7A4-916C-AF46-3538-B729BD2B8C7E}"/>
              </a:ext>
            </a:extLst>
          </p:cNvPr>
          <p:cNvSpPr/>
          <p:nvPr/>
        </p:nvSpPr>
        <p:spPr>
          <a:xfrm>
            <a:off x="124865" y="1099707"/>
            <a:ext cx="11951688" cy="2801373"/>
          </a:xfrm>
          <a:prstGeom prst="roundRect">
            <a:avLst/>
          </a:prstGeom>
          <a:noFill/>
          <a:ln w="57150">
            <a:solidFill>
              <a:srgbClr val="5E8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41D21B8D-AD0F-102A-4C0D-8023482E756A}"/>
              </a:ext>
            </a:extLst>
          </p:cNvPr>
          <p:cNvSpPr/>
          <p:nvPr/>
        </p:nvSpPr>
        <p:spPr>
          <a:xfrm>
            <a:off x="0" y="3068"/>
            <a:ext cx="12172908" cy="907815"/>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5">
                  <a:lumMod val="50000"/>
                </a:schemeClr>
              </a:solidFill>
            </a:endParaRPr>
          </a:p>
        </p:txBody>
      </p:sp>
      <p:sp>
        <p:nvSpPr>
          <p:cNvPr id="27" name="Speech Bubble: Oval 26">
            <a:extLst>
              <a:ext uri="{FF2B5EF4-FFF2-40B4-BE49-F238E27FC236}">
                <a16:creationId xmlns:a16="http://schemas.microsoft.com/office/drawing/2014/main" id="{F94A7AFF-4631-C4AC-9B59-E99F529ADB46}"/>
              </a:ext>
            </a:extLst>
          </p:cNvPr>
          <p:cNvSpPr/>
          <p:nvPr/>
        </p:nvSpPr>
        <p:spPr>
          <a:xfrm>
            <a:off x="206094" y="1177107"/>
            <a:ext cx="2380695" cy="1077218"/>
          </a:xfrm>
          <a:prstGeom prst="wedgeEllipseCallou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Speech Bubble: Rectangle with Corners Rounded 25">
            <a:extLst>
              <a:ext uri="{FF2B5EF4-FFF2-40B4-BE49-F238E27FC236}">
                <a16:creationId xmlns:a16="http://schemas.microsoft.com/office/drawing/2014/main" id="{E9A451A5-9FCB-FDE8-1A5A-F7BEA620E263}"/>
              </a:ext>
            </a:extLst>
          </p:cNvPr>
          <p:cNvSpPr/>
          <p:nvPr/>
        </p:nvSpPr>
        <p:spPr>
          <a:xfrm>
            <a:off x="537965" y="4368897"/>
            <a:ext cx="4283241" cy="1144620"/>
          </a:xfrm>
          <a:prstGeom prst="wedgeRoundRectCallo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Speech Bubble: Rectangle with Corners Rounded 23">
            <a:extLst>
              <a:ext uri="{FF2B5EF4-FFF2-40B4-BE49-F238E27FC236}">
                <a16:creationId xmlns:a16="http://schemas.microsoft.com/office/drawing/2014/main" id="{18373AE9-5AA9-3D2F-33E8-94A8836FA93B}"/>
              </a:ext>
            </a:extLst>
          </p:cNvPr>
          <p:cNvSpPr/>
          <p:nvPr/>
        </p:nvSpPr>
        <p:spPr>
          <a:xfrm>
            <a:off x="5455531" y="4122975"/>
            <a:ext cx="6436354" cy="1248334"/>
          </a:xfrm>
          <a:prstGeom prst="wedgeRoundRectCallou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cNvSpPr>
            <a:spLocks noGrp="1"/>
          </p:cNvSpPr>
          <p:nvPr>
            <p:ph type="title"/>
          </p:nvPr>
        </p:nvSpPr>
        <p:spPr>
          <a:xfrm>
            <a:off x="2466474" y="192814"/>
            <a:ext cx="1187116" cy="731617"/>
          </a:xfrm>
        </p:spPr>
        <p:txBody>
          <a:bodyPr>
            <a:noAutofit/>
          </a:bodyPr>
          <a:lstStyle/>
          <a:p>
            <a:r>
              <a:rPr lang="en-GB" sz="3600" b="1" dirty="0">
                <a:solidFill>
                  <a:schemeClr val="accent5">
                    <a:lumMod val="50000"/>
                  </a:schemeClr>
                </a:solidFill>
              </a:rPr>
              <a:t>73%</a:t>
            </a:r>
            <a:endParaRPr sz="3600" b="1" dirty="0">
              <a:solidFill>
                <a:schemeClr val="accent5">
                  <a:lumMod val="50000"/>
                </a:schemeClr>
              </a:solidFill>
            </a:endParaRPr>
          </a:p>
        </p:txBody>
      </p:sp>
      <p:sp>
        <p:nvSpPr>
          <p:cNvPr id="9" name="TextBox 8">
            <a:extLst>
              <a:ext uri="{FF2B5EF4-FFF2-40B4-BE49-F238E27FC236}">
                <a16:creationId xmlns:a16="http://schemas.microsoft.com/office/drawing/2014/main" id="{659D6DEC-A1B7-A413-0CE0-6756E8CF65E9}"/>
              </a:ext>
            </a:extLst>
          </p:cNvPr>
          <p:cNvSpPr txBox="1"/>
          <p:nvPr/>
        </p:nvSpPr>
        <p:spPr>
          <a:xfrm>
            <a:off x="3515225" y="84435"/>
            <a:ext cx="7824537" cy="830997"/>
          </a:xfrm>
          <a:prstGeom prst="rect">
            <a:avLst/>
          </a:prstGeom>
          <a:noFill/>
        </p:spPr>
        <p:txBody>
          <a:bodyPr wrap="square">
            <a:spAutoFit/>
          </a:bodyPr>
          <a:lstStyle/>
          <a:p>
            <a:r>
              <a:rPr lang="en-GB" sz="2400" dirty="0">
                <a:solidFill>
                  <a:schemeClr val="accent5">
                    <a:lumMod val="50000"/>
                  </a:schemeClr>
                </a:solidFill>
              </a:rPr>
              <a:t>thought there were other organisations or groups who would benefit from this eLearning Programme</a:t>
            </a:r>
            <a:endParaRPr lang="en-IE" sz="2400" dirty="0">
              <a:solidFill>
                <a:schemeClr val="accent5">
                  <a:lumMod val="50000"/>
                </a:schemeClr>
              </a:solidFill>
            </a:endParaRPr>
          </a:p>
        </p:txBody>
      </p:sp>
      <p:sp>
        <p:nvSpPr>
          <p:cNvPr id="12" name="TextBox 11">
            <a:extLst>
              <a:ext uri="{FF2B5EF4-FFF2-40B4-BE49-F238E27FC236}">
                <a16:creationId xmlns:a16="http://schemas.microsoft.com/office/drawing/2014/main" id="{DDA6801D-365D-8847-E43F-A31F47AEAA93}"/>
              </a:ext>
            </a:extLst>
          </p:cNvPr>
          <p:cNvSpPr txBox="1"/>
          <p:nvPr/>
        </p:nvSpPr>
        <p:spPr>
          <a:xfrm>
            <a:off x="486415" y="2539093"/>
            <a:ext cx="4127313" cy="1077218"/>
          </a:xfrm>
          <a:prstGeom prst="rect">
            <a:avLst/>
          </a:prstGeom>
          <a:noFill/>
        </p:spPr>
        <p:txBody>
          <a:bodyPr wrap="square">
            <a:spAutoFit/>
          </a:bodyPr>
          <a:lstStyle/>
          <a:p>
            <a:r>
              <a:rPr lang="en-US" sz="1600" dirty="0"/>
              <a:t>Social care and support workers </a:t>
            </a:r>
          </a:p>
          <a:p>
            <a:r>
              <a:rPr lang="en-US" sz="1600" dirty="0"/>
              <a:t>(addiction, older adults, homeless, disability, asylum seekers, young people/youth groups etc..)</a:t>
            </a:r>
          </a:p>
        </p:txBody>
      </p:sp>
      <p:sp>
        <p:nvSpPr>
          <p:cNvPr id="14" name="TextBox 13">
            <a:extLst>
              <a:ext uri="{FF2B5EF4-FFF2-40B4-BE49-F238E27FC236}">
                <a16:creationId xmlns:a16="http://schemas.microsoft.com/office/drawing/2014/main" id="{A9CC5225-CC36-976C-707C-94182221A9AE}"/>
              </a:ext>
            </a:extLst>
          </p:cNvPr>
          <p:cNvSpPr txBox="1"/>
          <p:nvPr/>
        </p:nvSpPr>
        <p:spPr>
          <a:xfrm>
            <a:off x="801159" y="4436299"/>
            <a:ext cx="3781927" cy="1077218"/>
          </a:xfrm>
          <a:prstGeom prst="rect">
            <a:avLst/>
          </a:prstGeom>
          <a:noFill/>
        </p:spPr>
        <p:txBody>
          <a:bodyPr wrap="square">
            <a:spAutoFit/>
          </a:bodyPr>
          <a:lstStyle/>
          <a:p>
            <a:r>
              <a:rPr lang="en-US" sz="1600" dirty="0"/>
              <a:t>Many have highly skilled workers who regularly support people in the community who are bereaved and would welcome this training  </a:t>
            </a:r>
          </a:p>
        </p:txBody>
      </p:sp>
      <p:sp>
        <p:nvSpPr>
          <p:cNvPr id="16" name="TextBox 15">
            <a:extLst>
              <a:ext uri="{FF2B5EF4-FFF2-40B4-BE49-F238E27FC236}">
                <a16:creationId xmlns:a16="http://schemas.microsoft.com/office/drawing/2014/main" id="{8ADD6C16-B36A-3258-E81A-2C2EC9F9DB8E}"/>
              </a:ext>
            </a:extLst>
          </p:cNvPr>
          <p:cNvSpPr txBox="1"/>
          <p:nvPr/>
        </p:nvSpPr>
        <p:spPr>
          <a:xfrm>
            <a:off x="5688665" y="4251921"/>
            <a:ext cx="6203220" cy="830997"/>
          </a:xfrm>
          <a:prstGeom prst="rect">
            <a:avLst/>
          </a:prstGeom>
          <a:noFill/>
        </p:spPr>
        <p:txBody>
          <a:bodyPr wrap="square">
            <a:spAutoFit/>
          </a:bodyPr>
          <a:lstStyle/>
          <a:p>
            <a:r>
              <a:rPr lang="en-US" sz="1600" dirty="0"/>
              <a:t>I think everyone who is either starting off bereavement work or general emotional support roles would benefit. I could see how counselling and psychotherapy students would find this very helpful.</a:t>
            </a:r>
          </a:p>
        </p:txBody>
      </p:sp>
      <p:sp>
        <p:nvSpPr>
          <p:cNvPr id="20" name="TextBox 19">
            <a:extLst>
              <a:ext uri="{FF2B5EF4-FFF2-40B4-BE49-F238E27FC236}">
                <a16:creationId xmlns:a16="http://schemas.microsoft.com/office/drawing/2014/main" id="{888C3079-DB5C-2553-8DD7-BB524375946E}"/>
              </a:ext>
            </a:extLst>
          </p:cNvPr>
          <p:cNvSpPr txBox="1"/>
          <p:nvPr/>
        </p:nvSpPr>
        <p:spPr>
          <a:xfrm>
            <a:off x="4111344" y="5729200"/>
            <a:ext cx="4435643" cy="830997"/>
          </a:xfrm>
          <a:prstGeom prst="rect">
            <a:avLst/>
          </a:prstGeom>
          <a:noFill/>
        </p:spPr>
        <p:txBody>
          <a:bodyPr wrap="square">
            <a:spAutoFit/>
          </a:bodyPr>
          <a:lstStyle/>
          <a:p>
            <a:r>
              <a:rPr lang="en-US" sz="1600" dirty="0"/>
              <a:t>GPNs would benefit from as they see patients and are generally the ones who can identify patients that are struggling. </a:t>
            </a:r>
          </a:p>
        </p:txBody>
      </p:sp>
      <p:sp>
        <p:nvSpPr>
          <p:cNvPr id="22" name="TextBox 21">
            <a:extLst>
              <a:ext uri="{FF2B5EF4-FFF2-40B4-BE49-F238E27FC236}">
                <a16:creationId xmlns:a16="http://schemas.microsoft.com/office/drawing/2014/main" id="{DCFC54EA-0953-5BFB-253B-D44240DDA436}"/>
              </a:ext>
            </a:extLst>
          </p:cNvPr>
          <p:cNvSpPr txBox="1"/>
          <p:nvPr/>
        </p:nvSpPr>
        <p:spPr>
          <a:xfrm>
            <a:off x="164298" y="1383688"/>
            <a:ext cx="2382034" cy="584775"/>
          </a:xfrm>
          <a:prstGeom prst="rect">
            <a:avLst/>
          </a:prstGeom>
          <a:noFill/>
        </p:spPr>
        <p:txBody>
          <a:bodyPr wrap="square">
            <a:spAutoFit/>
          </a:bodyPr>
          <a:lstStyle/>
          <a:p>
            <a:pPr algn="ctr"/>
            <a:r>
              <a:rPr lang="en-US" sz="1600" dirty="0"/>
              <a:t>Anyone working with grief…..</a:t>
            </a:r>
          </a:p>
        </p:txBody>
      </p:sp>
      <p:sp>
        <p:nvSpPr>
          <p:cNvPr id="3" name="TextBox 2">
            <a:extLst>
              <a:ext uri="{FF2B5EF4-FFF2-40B4-BE49-F238E27FC236}">
                <a16:creationId xmlns:a16="http://schemas.microsoft.com/office/drawing/2014/main" id="{0724FEE6-1C17-0795-6ADE-4341FA51968A}"/>
              </a:ext>
            </a:extLst>
          </p:cNvPr>
          <p:cNvSpPr txBox="1"/>
          <p:nvPr/>
        </p:nvSpPr>
        <p:spPr>
          <a:xfrm>
            <a:off x="-66218" y="6488668"/>
            <a:ext cx="648114" cy="369332"/>
          </a:xfrm>
          <a:prstGeom prst="rect">
            <a:avLst/>
          </a:prstGeom>
          <a:noFill/>
        </p:spPr>
        <p:txBody>
          <a:bodyPr wrap="square" rtlCol="0">
            <a:spAutoFit/>
          </a:bodyPr>
          <a:lstStyle/>
          <a:p>
            <a:r>
              <a:rPr lang="en-US" dirty="0">
                <a:solidFill>
                  <a:schemeClr val="bg1">
                    <a:lumMod val="65000"/>
                  </a:schemeClr>
                </a:solidFill>
              </a:rPr>
              <a:t>16</a:t>
            </a:r>
            <a:endParaRPr lang="en-IE" dirty="0">
              <a:solidFill>
                <a:schemeClr val="bg1">
                  <a:lumMod val="65000"/>
                </a:schemeClr>
              </a:solidFill>
            </a:endParaRPr>
          </a:p>
        </p:txBody>
      </p:sp>
      <p:sp>
        <p:nvSpPr>
          <p:cNvPr id="4" name="TextBox 3">
            <a:extLst>
              <a:ext uri="{FF2B5EF4-FFF2-40B4-BE49-F238E27FC236}">
                <a16:creationId xmlns:a16="http://schemas.microsoft.com/office/drawing/2014/main" id="{9E21FD55-3A0C-13A0-5D3E-BEB5B29A4E45}"/>
              </a:ext>
            </a:extLst>
          </p:cNvPr>
          <p:cNvSpPr txBox="1"/>
          <p:nvPr/>
        </p:nvSpPr>
        <p:spPr>
          <a:xfrm>
            <a:off x="8117451" y="1358582"/>
            <a:ext cx="3202406" cy="2308324"/>
          </a:xfrm>
          <a:prstGeom prst="rect">
            <a:avLst/>
          </a:prstGeom>
          <a:noFill/>
        </p:spPr>
        <p:txBody>
          <a:bodyPr wrap="square">
            <a:spAutoFit/>
          </a:bodyPr>
          <a:lstStyle/>
          <a:p>
            <a:r>
              <a:rPr lang="en-US" sz="1600" dirty="0"/>
              <a:t>Schools</a:t>
            </a:r>
          </a:p>
          <a:p>
            <a:r>
              <a:rPr lang="en-US" sz="1600" dirty="0"/>
              <a:t>Family Resource </a:t>
            </a:r>
            <a:r>
              <a:rPr lang="en-US" sz="1600" dirty="0" err="1"/>
              <a:t>Centres</a:t>
            </a:r>
            <a:r>
              <a:rPr lang="en-US" sz="1600" dirty="0"/>
              <a:t> </a:t>
            </a:r>
          </a:p>
          <a:p>
            <a:r>
              <a:rPr lang="en-US" sz="1600" dirty="0"/>
              <a:t>Regional volunteer </a:t>
            </a:r>
            <a:r>
              <a:rPr lang="en-US" sz="1600" dirty="0" err="1"/>
              <a:t>centres</a:t>
            </a:r>
            <a:r>
              <a:rPr lang="en-US" sz="1600" dirty="0"/>
              <a:t>  </a:t>
            </a:r>
          </a:p>
          <a:p>
            <a:r>
              <a:rPr lang="en-US" sz="1600" dirty="0"/>
              <a:t>Day Care </a:t>
            </a:r>
            <a:r>
              <a:rPr lang="en-US" sz="1600" dirty="0" err="1"/>
              <a:t>Centres</a:t>
            </a:r>
            <a:r>
              <a:rPr lang="en-US" sz="1600" dirty="0"/>
              <a:t> (e.g. older adults)</a:t>
            </a:r>
          </a:p>
          <a:p>
            <a:r>
              <a:rPr lang="en-US" sz="1600" dirty="0"/>
              <a:t>Cancer support </a:t>
            </a:r>
            <a:r>
              <a:rPr lang="en-US" sz="1600" dirty="0" err="1"/>
              <a:t>centres</a:t>
            </a:r>
            <a:r>
              <a:rPr lang="en-US" sz="1600" dirty="0"/>
              <a:t> </a:t>
            </a:r>
          </a:p>
          <a:p>
            <a:r>
              <a:rPr lang="en-US" sz="1600" dirty="0"/>
              <a:t>Hospital</a:t>
            </a:r>
          </a:p>
          <a:p>
            <a:r>
              <a:rPr lang="en-US" sz="1600" dirty="0"/>
              <a:t>Hospice</a:t>
            </a:r>
          </a:p>
          <a:p>
            <a:r>
              <a:rPr lang="en-US" sz="1600" dirty="0"/>
              <a:t>Prison</a:t>
            </a:r>
          </a:p>
          <a:p>
            <a:endParaRPr lang="en-US" sz="1600" dirty="0"/>
          </a:p>
        </p:txBody>
      </p:sp>
      <p:sp>
        <p:nvSpPr>
          <p:cNvPr id="5" name="TextBox 4">
            <a:extLst>
              <a:ext uri="{FF2B5EF4-FFF2-40B4-BE49-F238E27FC236}">
                <a16:creationId xmlns:a16="http://schemas.microsoft.com/office/drawing/2014/main" id="{B10FEB3B-5733-EE9C-1F39-8557DD580CCA}"/>
              </a:ext>
            </a:extLst>
          </p:cNvPr>
          <p:cNvSpPr txBox="1"/>
          <p:nvPr/>
        </p:nvSpPr>
        <p:spPr>
          <a:xfrm>
            <a:off x="4583086" y="989250"/>
            <a:ext cx="4435642" cy="3046988"/>
          </a:xfrm>
          <a:prstGeom prst="rect">
            <a:avLst/>
          </a:prstGeom>
          <a:noFill/>
        </p:spPr>
        <p:txBody>
          <a:bodyPr wrap="square">
            <a:spAutoFit/>
          </a:bodyPr>
          <a:lstStyle/>
          <a:p>
            <a:endParaRPr lang="en-US" sz="1600" dirty="0"/>
          </a:p>
          <a:p>
            <a:r>
              <a:rPr lang="en-US" sz="1600" dirty="0"/>
              <a:t>All employers (</a:t>
            </a:r>
            <a:r>
              <a:rPr lang="en-US" sz="1600" dirty="0" err="1"/>
              <a:t>inclu</a:t>
            </a:r>
            <a:r>
              <a:rPr lang="en-US" sz="1600" dirty="0"/>
              <a:t>. HR training)</a:t>
            </a:r>
          </a:p>
          <a:p>
            <a:r>
              <a:rPr lang="en-US" sz="1600" dirty="0"/>
              <a:t>Nurses (GPN, PHN tec)</a:t>
            </a:r>
          </a:p>
          <a:p>
            <a:r>
              <a:rPr lang="en-US" sz="1600" dirty="0"/>
              <a:t>GPs (doctors)</a:t>
            </a:r>
          </a:p>
          <a:p>
            <a:r>
              <a:rPr lang="en-US" sz="1600" dirty="0"/>
              <a:t>Hospital staff</a:t>
            </a:r>
          </a:p>
          <a:p>
            <a:r>
              <a:rPr lang="en-US" sz="1600" dirty="0"/>
              <a:t>Chaplains</a:t>
            </a:r>
          </a:p>
          <a:p>
            <a:r>
              <a:rPr lang="en-US" sz="1600" dirty="0"/>
              <a:t>Counsellors</a:t>
            </a:r>
          </a:p>
          <a:p>
            <a:r>
              <a:rPr lang="en-US" sz="1600" dirty="0"/>
              <a:t>Social workers</a:t>
            </a:r>
          </a:p>
          <a:p>
            <a:r>
              <a:rPr lang="en-US" sz="1600" dirty="0"/>
              <a:t>Gardai</a:t>
            </a:r>
          </a:p>
          <a:p>
            <a:r>
              <a:rPr lang="en-US" sz="1600" dirty="0"/>
              <a:t>Helpline volunteers</a:t>
            </a:r>
          </a:p>
          <a:p>
            <a:endParaRPr lang="en-US" sz="1600" dirty="0"/>
          </a:p>
          <a:p>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357" y="2683214"/>
            <a:ext cx="3603286" cy="3603286"/>
          </a:xfrm>
        </p:spPr>
      </p:pic>
      <p:pic>
        <p:nvPicPr>
          <p:cNvPr id="3" name="Picture 4" descr="Graphical user interface, text&#10;&#10;Description automatically generated">
            <a:extLst>
              <a:ext uri="{FF2B5EF4-FFF2-40B4-BE49-F238E27FC236}">
                <a16:creationId xmlns:a16="http://schemas.microsoft.com/office/drawing/2014/main" id="{DADEA5B5-27CC-40AB-6F73-89FC1E9D28D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4" name="Rectangle 3">
            <a:extLst>
              <a:ext uri="{FF2B5EF4-FFF2-40B4-BE49-F238E27FC236}">
                <a16:creationId xmlns:a16="http://schemas.microsoft.com/office/drawing/2014/main" id="{4EE5EA9B-E292-21D8-927B-636F46692715}"/>
              </a:ext>
            </a:extLst>
          </p:cNvPr>
          <p:cNvSpPr/>
          <p:nvPr/>
        </p:nvSpPr>
        <p:spPr>
          <a:xfrm>
            <a:off x="314325" y="295275"/>
            <a:ext cx="3219450" cy="1323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27B55840-940D-38DC-D642-A97A49111F03}"/>
              </a:ext>
            </a:extLst>
          </p:cNvPr>
          <p:cNvSpPr txBox="1"/>
          <p:nvPr/>
        </p:nvSpPr>
        <p:spPr>
          <a:xfrm>
            <a:off x="1552575" y="1630303"/>
            <a:ext cx="9744075" cy="830997"/>
          </a:xfrm>
          <a:prstGeom prst="rect">
            <a:avLst/>
          </a:prstGeom>
          <a:noFill/>
        </p:spPr>
        <p:txBody>
          <a:bodyPr wrap="square" rtlCol="0">
            <a:spAutoFit/>
          </a:bodyPr>
          <a:lstStyle/>
          <a:p>
            <a:r>
              <a:rPr lang="en-US" sz="4800" dirty="0">
                <a:solidFill>
                  <a:schemeClr val="accent5">
                    <a:lumMod val="50000"/>
                  </a:schemeClr>
                </a:solidFill>
                <a:latin typeface="Aptos" panose="020B0004020202020204" pitchFamily="34" charset="0"/>
              </a:rPr>
              <a:t>What is your current role/job title?</a:t>
            </a:r>
            <a:endParaRPr lang="en-IE" sz="4800" dirty="0">
              <a:solidFill>
                <a:schemeClr val="accent5">
                  <a:lumMod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97C4E7F6-3B71-F7B0-64C5-6D996A6750F5}"/>
              </a:ext>
            </a:extLst>
          </p:cNvPr>
          <p:cNvSpPr txBox="1"/>
          <p:nvPr/>
        </p:nvSpPr>
        <p:spPr>
          <a:xfrm>
            <a:off x="552659" y="530433"/>
            <a:ext cx="2250832"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Question 1</a:t>
            </a:r>
            <a:endParaRPr lang="en-IE" sz="3200" dirty="0">
              <a:latin typeface="Aptos" panose="020B0004020202020204" pitchFamily="34" charset="0"/>
            </a:endParaRPr>
          </a:p>
        </p:txBody>
      </p:sp>
    </p:spTree>
    <p:extLst>
      <p:ext uri="{BB962C8B-B14F-4D97-AF65-F5344CB8AC3E}">
        <p14:creationId xmlns:p14="http://schemas.microsoft.com/office/powerpoint/2010/main" val="340830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Graphical user interface, text&#10;&#10;Description automatically generated">
            <a:extLst>
              <a:ext uri="{FF2B5EF4-FFF2-40B4-BE49-F238E27FC236}">
                <a16:creationId xmlns:a16="http://schemas.microsoft.com/office/drawing/2014/main" id="{61DD4EDE-9E0A-BCAC-C339-C64FF5F3F2E7}"/>
              </a:ext>
            </a:extLst>
          </p:cNvPr>
          <p:cNvPicPr>
            <a:picLocks noChangeAspect="1"/>
          </p:cNvPicPr>
          <p:nvPr/>
        </p:nvPicPr>
        <p:blipFill>
          <a:blip r:embed="rId3"/>
          <a:stretch>
            <a:fillRect/>
          </a:stretch>
        </p:blipFill>
        <p:spPr>
          <a:xfrm>
            <a:off x="9651905" y="130383"/>
            <a:ext cx="2286000" cy="800100"/>
          </a:xfrm>
          <a:prstGeom prst="rect">
            <a:avLst/>
          </a:prstGeom>
        </p:spPr>
      </p:pic>
      <p:sp>
        <p:nvSpPr>
          <p:cNvPr id="25" name="Rectangle 24">
            <a:extLst>
              <a:ext uri="{FF2B5EF4-FFF2-40B4-BE49-F238E27FC236}">
                <a16:creationId xmlns:a16="http://schemas.microsoft.com/office/drawing/2014/main" id="{E8E2F82E-D270-D0DD-6AE1-E429CED681B5}"/>
              </a:ext>
            </a:extLst>
          </p:cNvPr>
          <p:cNvSpPr/>
          <p:nvPr/>
        </p:nvSpPr>
        <p:spPr>
          <a:xfrm flipV="1">
            <a:off x="19092" y="938734"/>
            <a:ext cx="12172908" cy="91338"/>
          </a:xfrm>
          <a:prstGeom prst="rect">
            <a:avLst/>
          </a:prstGeom>
          <a:solidFill>
            <a:srgbClr val="8EC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Speech Bubble: Rectangle with Corners Rounded 25">
            <a:extLst>
              <a:ext uri="{FF2B5EF4-FFF2-40B4-BE49-F238E27FC236}">
                <a16:creationId xmlns:a16="http://schemas.microsoft.com/office/drawing/2014/main" id="{96973A74-3E46-98E7-15C5-ED92DE592AEA}"/>
              </a:ext>
            </a:extLst>
          </p:cNvPr>
          <p:cNvSpPr/>
          <p:nvPr/>
        </p:nvSpPr>
        <p:spPr>
          <a:xfrm>
            <a:off x="5506454" y="4427621"/>
            <a:ext cx="6493042" cy="1974277"/>
          </a:xfrm>
          <a:prstGeom prst="wedgeRoundRectCallout">
            <a:avLst/>
          </a:prstGeom>
          <a:solidFill>
            <a:srgbClr val="F0DC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cNvSpPr>
            <a:spLocks noGrp="1"/>
          </p:cNvSpPr>
          <p:nvPr>
            <p:ph type="title"/>
          </p:nvPr>
        </p:nvSpPr>
        <p:spPr>
          <a:xfrm>
            <a:off x="5662863" y="5048902"/>
            <a:ext cx="6200274" cy="731617"/>
          </a:xfrm>
        </p:spPr>
        <p:txBody>
          <a:bodyPr>
            <a:noAutofit/>
          </a:bodyPr>
          <a:lstStyle/>
          <a:p>
            <a:r>
              <a:rPr lang="en-US" sz="1800" dirty="0">
                <a:latin typeface="+mn-lt"/>
              </a:rPr>
              <a:t>I felt this was a very well thought out </a:t>
            </a:r>
            <a:r>
              <a:rPr lang="en-US" sz="1800" dirty="0" err="1">
                <a:latin typeface="+mn-lt"/>
              </a:rPr>
              <a:t>programme</a:t>
            </a:r>
            <a:r>
              <a:rPr lang="en-US" sz="1800" dirty="0">
                <a:latin typeface="+mn-lt"/>
              </a:rPr>
              <a:t> and gives a really good overview of grief and appropriate interventions at level 2, expectations and boundaries for the volunteer. I would be delighted to use this </a:t>
            </a:r>
            <a:r>
              <a:rPr lang="en-US" sz="1800" dirty="0" err="1">
                <a:latin typeface="+mn-lt"/>
              </a:rPr>
              <a:t>programme</a:t>
            </a:r>
            <a:r>
              <a:rPr lang="en-US" sz="1800" dirty="0">
                <a:latin typeface="+mn-lt"/>
              </a:rPr>
              <a:t> as part of initial training and recruitment of new bereavement volunteers. </a:t>
            </a:r>
            <a:endParaRPr sz="1800" dirty="0">
              <a:latin typeface="+mn-lt"/>
            </a:endParaRPr>
          </a:p>
        </p:txBody>
      </p:sp>
      <p:sp>
        <p:nvSpPr>
          <p:cNvPr id="10" name="Speech Bubble: Rectangle with Corners Rounded 9">
            <a:extLst>
              <a:ext uri="{FF2B5EF4-FFF2-40B4-BE49-F238E27FC236}">
                <a16:creationId xmlns:a16="http://schemas.microsoft.com/office/drawing/2014/main" id="{FAA39779-6312-E5BE-FE08-43035538DB6E}"/>
              </a:ext>
            </a:extLst>
          </p:cNvPr>
          <p:cNvSpPr/>
          <p:nvPr/>
        </p:nvSpPr>
        <p:spPr>
          <a:xfrm>
            <a:off x="328863" y="1274199"/>
            <a:ext cx="5334000" cy="1463217"/>
          </a:xfrm>
          <a:prstGeom prst="wedgeRoundRectCallou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Speech Bubble: Rectangle with Corners Rounded 10">
            <a:extLst>
              <a:ext uri="{FF2B5EF4-FFF2-40B4-BE49-F238E27FC236}">
                <a16:creationId xmlns:a16="http://schemas.microsoft.com/office/drawing/2014/main" id="{D922CD9D-3CC2-23B3-9336-196C059F7BB2}"/>
              </a:ext>
            </a:extLst>
          </p:cNvPr>
          <p:cNvSpPr/>
          <p:nvPr/>
        </p:nvSpPr>
        <p:spPr>
          <a:xfrm>
            <a:off x="6370722" y="1274199"/>
            <a:ext cx="5628773" cy="2335275"/>
          </a:xfrm>
          <a:prstGeom prst="wedgeRoundRectCallo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Speech Bubble: Oval 11">
            <a:extLst>
              <a:ext uri="{FF2B5EF4-FFF2-40B4-BE49-F238E27FC236}">
                <a16:creationId xmlns:a16="http://schemas.microsoft.com/office/drawing/2014/main" id="{1122AB64-8352-088E-61C7-622FBD0AA3BA}"/>
              </a:ext>
            </a:extLst>
          </p:cNvPr>
          <p:cNvSpPr/>
          <p:nvPr/>
        </p:nvSpPr>
        <p:spPr>
          <a:xfrm>
            <a:off x="0" y="4289471"/>
            <a:ext cx="5053264" cy="2352679"/>
          </a:xfrm>
          <a:prstGeom prst="wedgeEllipse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Speech Bubble: Oval 12">
            <a:extLst>
              <a:ext uri="{FF2B5EF4-FFF2-40B4-BE49-F238E27FC236}">
                <a16:creationId xmlns:a16="http://schemas.microsoft.com/office/drawing/2014/main" id="{AC7B99D8-026E-CF78-2C48-C44754980FFE}"/>
              </a:ext>
            </a:extLst>
          </p:cNvPr>
          <p:cNvSpPr/>
          <p:nvPr/>
        </p:nvSpPr>
        <p:spPr>
          <a:xfrm>
            <a:off x="2409324" y="2757951"/>
            <a:ext cx="3868153" cy="1431931"/>
          </a:xfrm>
          <a:prstGeom prst="wedgeEllipseCallou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D20FA9D8-6F07-801D-EB55-69156B14AC4D}"/>
              </a:ext>
            </a:extLst>
          </p:cNvPr>
          <p:cNvSpPr txBox="1"/>
          <p:nvPr/>
        </p:nvSpPr>
        <p:spPr>
          <a:xfrm>
            <a:off x="707857" y="1439700"/>
            <a:ext cx="4576011" cy="1200329"/>
          </a:xfrm>
          <a:prstGeom prst="rect">
            <a:avLst/>
          </a:prstGeom>
          <a:noFill/>
        </p:spPr>
        <p:txBody>
          <a:bodyPr wrap="square">
            <a:spAutoFit/>
          </a:bodyPr>
          <a:lstStyle/>
          <a:p>
            <a:r>
              <a:rPr lang="en-IE" dirty="0"/>
              <a:t>It is an excellent programme, pitched at the right level for those working at Level 2 of framework for Adult bereavement care pyramid. </a:t>
            </a:r>
          </a:p>
        </p:txBody>
      </p:sp>
      <p:sp>
        <p:nvSpPr>
          <p:cNvPr id="9" name="TextBox 8">
            <a:extLst>
              <a:ext uri="{FF2B5EF4-FFF2-40B4-BE49-F238E27FC236}">
                <a16:creationId xmlns:a16="http://schemas.microsoft.com/office/drawing/2014/main" id="{E5039880-5FC9-E18B-272E-D459E0549FE0}"/>
              </a:ext>
            </a:extLst>
          </p:cNvPr>
          <p:cNvSpPr txBox="1"/>
          <p:nvPr/>
        </p:nvSpPr>
        <p:spPr>
          <a:xfrm>
            <a:off x="453189" y="4544547"/>
            <a:ext cx="4451684" cy="1754326"/>
          </a:xfrm>
          <a:prstGeom prst="rect">
            <a:avLst/>
          </a:prstGeom>
          <a:noFill/>
        </p:spPr>
        <p:txBody>
          <a:bodyPr wrap="square">
            <a:spAutoFit/>
          </a:bodyPr>
          <a:lstStyle/>
          <a:p>
            <a:endParaRPr lang="en-US" sz="1800" dirty="0">
              <a:latin typeface="Aptos Narrow" panose="020B0004020202020204" pitchFamily="34" charset="0"/>
            </a:endParaRPr>
          </a:p>
          <a:p>
            <a:r>
              <a:rPr lang="en-US" sz="1800" b="0" i="0" u="none" strike="noStrike" dirty="0">
                <a:effectLst/>
                <a:latin typeface="Aptos Narrow" panose="020B0004020202020204" pitchFamily="34" charset="0"/>
              </a:rPr>
              <a:t>I did find new information and new ways of approaching conversations and giving support even though I'm an experienced volunteer with years of experience which was great.</a:t>
            </a:r>
            <a:r>
              <a:rPr lang="en-US" dirty="0"/>
              <a:t> </a:t>
            </a:r>
            <a:endParaRPr lang="en-US" sz="1800" dirty="0">
              <a:latin typeface="Aptos Narrow" panose="020B0004020202020204" pitchFamily="34" charset="0"/>
            </a:endParaRPr>
          </a:p>
          <a:p>
            <a:endParaRPr lang="en-US" sz="1800" dirty="0">
              <a:latin typeface="Aptos Narrow" panose="020B0004020202020204" pitchFamily="34" charset="0"/>
            </a:endParaRPr>
          </a:p>
        </p:txBody>
      </p:sp>
      <p:sp>
        <p:nvSpPr>
          <p:cNvPr id="19" name="TextBox 18">
            <a:extLst>
              <a:ext uri="{FF2B5EF4-FFF2-40B4-BE49-F238E27FC236}">
                <a16:creationId xmlns:a16="http://schemas.microsoft.com/office/drawing/2014/main" id="{51BDAD31-1BD4-9DD4-8055-2CDB0E99E511}"/>
              </a:ext>
            </a:extLst>
          </p:cNvPr>
          <p:cNvSpPr txBox="1"/>
          <p:nvPr/>
        </p:nvSpPr>
        <p:spPr>
          <a:xfrm>
            <a:off x="3272589" y="3150750"/>
            <a:ext cx="7740314" cy="646331"/>
          </a:xfrm>
          <a:prstGeom prst="rect">
            <a:avLst/>
          </a:prstGeom>
          <a:noFill/>
        </p:spPr>
        <p:txBody>
          <a:bodyPr wrap="square">
            <a:spAutoFit/>
          </a:bodyPr>
          <a:lstStyle/>
          <a:p>
            <a:r>
              <a:rPr lang="en-IE" dirty="0"/>
              <a:t>very comprehensive and </a:t>
            </a:r>
          </a:p>
          <a:p>
            <a:r>
              <a:rPr lang="en-IE" dirty="0"/>
              <a:t>essential training </a:t>
            </a:r>
          </a:p>
        </p:txBody>
      </p:sp>
      <p:sp>
        <p:nvSpPr>
          <p:cNvPr id="21" name="TextBox 20">
            <a:extLst>
              <a:ext uri="{FF2B5EF4-FFF2-40B4-BE49-F238E27FC236}">
                <a16:creationId xmlns:a16="http://schemas.microsoft.com/office/drawing/2014/main" id="{2769B879-22AF-7169-7EF7-53D11D712006}"/>
              </a:ext>
            </a:extLst>
          </p:cNvPr>
          <p:cNvSpPr txBox="1"/>
          <p:nvPr/>
        </p:nvSpPr>
        <p:spPr>
          <a:xfrm>
            <a:off x="6557211" y="1625516"/>
            <a:ext cx="5305926" cy="1754326"/>
          </a:xfrm>
          <a:prstGeom prst="rect">
            <a:avLst/>
          </a:prstGeom>
          <a:noFill/>
        </p:spPr>
        <p:txBody>
          <a:bodyPr wrap="square">
            <a:spAutoFit/>
          </a:bodyPr>
          <a:lstStyle/>
          <a:p>
            <a:r>
              <a:rPr lang="en-IE" dirty="0"/>
              <a:t>There is some good information in the programme, but it needs to be longer and have more included in it. There is a danger, despite the messaging that this will be used as sufficient training. I also think that training in this area required a face to face and experiential component that e-learning cannot address. </a:t>
            </a:r>
          </a:p>
        </p:txBody>
      </p:sp>
      <p:sp>
        <p:nvSpPr>
          <p:cNvPr id="24" name="TextBox 23">
            <a:extLst>
              <a:ext uri="{FF2B5EF4-FFF2-40B4-BE49-F238E27FC236}">
                <a16:creationId xmlns:a16="http://schemas.microsoft.com/office/drawing/2014/main" id="{3B0320F3-3867-57CC-AB5D-EA553F9F9225}"/>
              </a:ext>
            </a:extLst>
          </p:cNvPr>
          <p:cNvSpPr txBox="1"/>
          <p:nvPr/>
        </p:nvSpPr>
        <p:spPr>
          <a:xfrm>
            <a:off x="4287253" y="104010"/>
            <a:ext cx="6096000" cy="830997"/>
          </a:xfrm>
          <a:prstGeom prst="rect">
            <a:avLst/>
          </a:prstGeom>
          <a:noFill/>
        </p:spPr>
        <p:txBody>
          <a:bodyPr wrap="square" rtlCol="0">
            <a:spAutoFit/>
          </a:bodyPr>
          <a:lstStyle/>
          <a:p>
            <a:r>
              <a:rPr lang="en-US" sz="2400" dirty="0">
                <a:solidFill>
                  <a:schemeClr val="accent5">
                    <a:lumMod val="50000"/>
                  </a:schemeClr>
                </a:solidFill>
              </a:rPr>
              <a:t>Your overall impression of the course. </a:t>
            </a:r>
          </a:p>
          <a:p>
            <a:r>
              <a:rPr lang="en-US" sz="2400" dirty="0">
                <a:solidFill>
                  <a:schemeClr val="accent5">
                    <a:lumMod val="50000"/>
                  </a:schemeClr>
                </a:solidFill>
              </a:rPr>
              <a:t>% rated course as good to excellent  </a:t>
            </a:r>
            <a:endParaRPr lang="en-IE" sz="2400" dirty="0">
              <a:solidFill>
                <a:schemeClr val="accent5">
                  <a:lumMod val="50000"/>
                </a:schemeClr>
              </a:solidFill>
            </a:endParaRPr>
          </a:p>
        </p:txBody>
      </p:sp>
      <p:sp>
        <p:nvSpPr>
          <p:cNvPr id="3" name="TextBox 2">
            <a:extLst>
              <a:ext uri="{FF2B5EF4-FFF2-40B4-BE49-F238E27FC236}">
                <a16:creationId xmlns:a16="http://schemas.microsoft.com/office/drawing/2014/main" id="{D4D2875D-BB97-E472-46E8-0AC7D4E08A03}"/>
              </a:ext>
            </a:extLst>
          </p:cNvPr>
          <p:cNvSpPr txBox="1"/>
          <p:nvPr/>
        </p:nvSpPr>
        <p:spPr>
          <a:xfrm>
            <a:off x="63085" y="6488668"/>
            <a:ext cx="528041" cy="369332"/>
          </a:xfrm>
          <a:prstGeom prst="rect">
            <a:avLst/>
          </a:prstGeom>
          <a:noFill/>
        </p:spPr>
        <p:txBody>
          <a:bodyPr wrap="square" rtlCol="0">
            <a:spAutoFit/>
          </a:bodyPr>
          <a:lstStyle/>
          <a:p>
            <a:r>
              <a:rPr lang="en-US" dirty="0">
                <a:solidFill>
                  <a:schemeClr val="bg1">
                    <a:lumMod val="65000"/>
                  </a:schemeClr>
                </a:solidFill>
              </a:rPr>
              <a:t>24</a:t>
            </a:r>
            <a:endParaRPr lang="en-IE" dirty="0">
              <a:solidFill>
                <a:schemeClr val="bg1">
                  <a:lumMod val="65000"/>
                </a:schemeClr>
              </a:solidFill>
            </a:endParaRPr>
          </a:p>
        </p:txBody>
      </p:sp>
      <p:pic>
        <p:nvPicPr>
          <p:cNvPr id="4" name="Picture 2" descr="Prevent.Zone | Hazing Prevention: It's Everyone's Responsibility™">
            <a:extLst>
              <a:ext uri="{FF2B5EF4-FFF2-40B4-BE49-F238E27FC236}">
                <a16:creationId xmlns:a16="http://schemas.microsoft.com/office/drawing/2014/main" id="{16D3C094-17C4-5D14-BA0C-14CD1D721F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303" y="64509"/>
            <a:ext cx="744651" cy="74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4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raphical user interface, text&#10;&#10;Description automatically generated">
            <a:extLst>
              <a:ext uri="{FF2B5EF4-FFF2-40B4-BE49-F238E27FC236}">
                <a16:creationId xmlns:a16="http://schemas.microsoft.com/office/drawing/2014/main" id="{60B93A90-8F6E-99C0-2750-57EBA20E685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8" name="Rectangle 7">
            <a:extLst>
              <a:ext uri="{FF2B5EF4-FFF2-40B4-BE49-F238E27FC236}">
                <a16:creationId xmlns:a16="http://schemas.microsoft.com/office/drawing/2014/main" id="{7AE33AB9-20C1-55E4-1B4E-D59C243A072E}"/>
              </a:ext>
            </a:extLst>
          </p:cNvPr>
          <p:cNvSpPr/>
          <p:nvPr/>
        </p:nvSpPr>
        <p:spPr>
          <a:xfrm>
            <a:off x="593558" y="1235242"/>
            <a:ext cx="352925" cy="514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C67733C6-0E45-419E-6F95-C1E47B1ED670}"/>
              </a:ext>
            </a:extLst>
          </p:cNvPr>
          <p:cNvSpPr/>
          <p:nvPr/>
        </p:nvSpPr>
        <p:spPr>
          <a:xfrm>
            <a:off x="-53569" y="1"/>
            <a:ext cx="12172908" cy="930482"/>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8344784-EF4F-2342-B0B4-464784DF8CFA}"/>
              </a:ext>
            </a:extLst>
          </p:cNvPr>
          <p:cNvSpPr txBox="1"/>
          <p:nvPr/>
        </p:nvSpPr>
        <p:spPr>
          <a:xfrm>
            <a:off x="3941288" y="207267"/>
            <a:ext cx="2454516" cy="646331"/>
          </a:xfrm>
          <a:prstGeom prst="rect">
            <a:avLst/>
          </a:prstGeom>
          <a:noFill/>
        </p:spPr>
        <p:txBody>
          <a:bodyPr wrap="square" rtlCol="0">
            <a:spAutoFit/>
          </a:bodyPr>
          <a:lstStyle/>
          <a:p>
            <a:r>
              <a:rPr lang="en-US" sz="3600" dirty="0">
                <a:solidFill>
                  <a:schemeClr val="accent5">
                    <a:lumMod val="50000"/>
                  </a:schemeClr>
                </a:solidFill>
              </a:rPr>
              <a:t>What Next?</a:t>
            </a:r>
            <a:endParaRPr lang="en-IE" sz="3600" dirty="0">
              <a:solidFill>
                <a:schemeClr val="accent5">
                  <a:lumMod val="50000"/>
                </a:schemeClr>
              </a:solidFill>
            </a:endParaRPr>
          </a:p>
        </p:txBody>
      </p:sp>
      <p:sp>
        <p:nvSpPr>
          <p:cNvPr id="2" name="TextBox 1">
            <a:extLst>
              <a:ext uri="{FF2B5EF4-FFF2-40B4-BE49-F238E27FC236}">
                <a16:creationId xmlns:a16="http://schemas.microsoft.com/office/drawing/2014/main" id="{842E58DD-7CCF-CB0A-CD9C-9A2DA9ABC89E}"/>
              </a:ext>
            </a:extLst>
          </p:cNvPr>
          <p:cNvSpPr txBox="1"/>
          <p:nvPr/>
        </p:nvSpPr>
        <p:spPr>
          <a:xfrm>
            <a:off x="63086" y="6488668"/>
            <a:ext cx="694296" cy="369332"/>
          </a:xfrm>
          <a:prstGeom prst="rect">
            <a:avLst/>
          </a:prstGeom>
          <a:noFill/>
        </p:spPr>
        <p:txBody>
          <a:bodyPr wrap="square" rtlCol="0">
            <a:spAutoFit/>
          </a:bodyPr>
          <a:lstStyle/>
          <a:p>
            <a:r>
              <a:rPr lang="en-US" dirty="0">
                <a:solidFill>
                  <a:schemeClr val="bg1">
                    <a:lumMod val="65000"/>
                  </a:schemeClr>
                </a:solidFill>
              </a:rPr>
              <a:t>25</a:t>
            </a:r>
            <a:endParaRPr lang="en-IE" dirty="0">
              <a:solidFill>
                <a:schemeClr val="bg1">
                  <a:lumMod val="65000"/>
                </a:schemeClr>
              </a:solidFill>
            </a:endParaRPr>
          </a:p>
        </p:txBody>
      </p:sp>
      <p:pic>
        <p:nvPicPr>
          <p:cNvPr id="14" name="Picture 13">
            <a:extLst>
              <a:ext uri="{FF2B5EF4-FFF2-40B4-BE49-F238E27FC236}">
                <a16:creationId xmlns:a16="http://schemas.microsoft.com/office/drawing/2014/main" id="{A78DA554-30AB-10FF-3578-5F96366850A9}"/>
              </a:ext>
            </a:extLst>
          </p:cNvPr>
          <p:cNvPicPr>
            <a:picLocks noChangeAspect="1"/>
          </p:cNvPicPr>
          <p:nvPr/>
        </p:nvPicPr>
        <p:blipFill>
          <a:blip r:embed="rId4"/>
          <a:stretch>
            <a:fillRect/>
          </a:stretch>
        </p:blipFill>
        <p:spPr>
          <a:xfrm>
            <a:off x="757382" y="1523094"/>
            <a:ext cx="3305636" cy="4010585"/>
          </a:xfrm>
          <a:prstGeom prst="rect">
            <a:avLst/>
          </a:prstGeom>
        </p:spPr>
      </p:pic>
      <p:pic>
        <p:nvPicPr>
          <p:cNvPr id="18" name="Picture 17">
            <a:extLst>
              <a:ext uri="{FF2B5EF4-FFF2-40B4-BE49-F238E27FC236}">
                <a16:creationId xmlns:a16="http://schemas.microsoft.com/office/drawing/2014/main" id="{34B3D9AF-ADA5-9819-4BAC-43B0F597A44C}"/>
              </a:ext>
            </a:extLst>
          </p:cNvPr>
          <p:cNvPicPr>
            <a:picLocks noChangeAspect="1"/>
          </p:cNvPicPr>
          <p:nvPr/>
        </p:nvPicPr>
        <p:blipFill>
          <a:blip r:embed="rId5"/>
          <a:stretch>
            <a:fillRect/>
          </a:stretch>
        </p:blipFill>
        <p:spPr>
          <a:xfrm>
            <a:off x="6482863" y="1650774"/>
            <a:ext cx="4682993" cy="307347"/>
          </a:xfrm>
          <a:prstGeom prst="rect">
            <a:avLst/>
          </a:prstGeom>
        </p:spPr>
      </p:pic>
      <p:pic>
        <p:nvPicPr>
          <p:cNvPr id="20" name="Picture 19">
            <a:extLst>
              <a:ext uri="{FF2B5EF4-FFF2-40B4-BE49-F238E27FC236}">
                <a16:creationId xmlns:a16="http://schemas.microsoft.com/office/drawing/2014/main" id="{39A0456E-89BC-EAE6-5E05-F7103B0A7481}"/>
              </a:ext>
            </a:extLst>
          </p:cNvPr>
          <p:cNvPicPr>
            <a:picLocks noChangeAspect="1"/>
          </p:cNvPicPr>
          <p:nvPr/>
        </p:nvPicPr>
        <p:blipFill>
          <a:blip r:embed="rId6"/>
          <a:stretch>
            <a:fillRect/>
          </a:stretch>
        </p:blipFill>
        <p:spPr>
          <a:xfrm>
            <a:off x="6305521" y="2075396"/>
            <a:ext cx="5292921" cy="2291886"/>
          </a:xfrm>
          <a:prstGeom prst="rect">
            <a:avLst/>
          </a:prstGeom>
        </p:spPr>
      </p:pic>
    </p:spTree>
    <p:extLst>
      <p:ext uri="{BB962C8B-B14F-4D97-AF65-F5344CB8AC3E}">
        <p14:creationId xmlns:p14="http://schemas.microsoft.com/office/powerpoint/2010/main" val="3725691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10;&#10;Description automatically generated">
            <a:extLst>
              <a:ext uri="{FF2B5EF4-FFF2-40B4-BE49-F238E27FC236}">
                <a16:creationId xmlns:a16="http://schemas.microsoft.com/office/drawing/2014/main" id="{51A1ED80-964B-DB1E-156E-26BE27C5B8D9}"/>
              </a:ext>
            </a:extLst>
          </p:cNvPr>
          <p:cNvPicPr>
            <a:picLocks noChangeAspect="1"/>
          </p:cNvPicPr>
          <p:nvPr/>
        </p:nvPicPr>
        <p:blipFill>
          <a:blip r:embed="rId2"/>
          <a:stretch>
            <a:fillRect/>
          </a:stretch>
        </p:blipFill>
        <p:spPr>
          <a:xfrm>
            <a:off x="9651905" y="130383"/>
            <a:ext cx="2286000" cy="800100"/>
          </a:xfrm>
          <a:prstGeom prst="rect">
            <a:avLst/>
          </a:prstGeom>
        </p:spPr>
      </p:pic>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3630" y="3254714"/>
            <a:ext cx="3603286" cy="3603286"/>
          </a:xfrm>
        </p:spPr>
      </p:pic>
      <p:sp>
        <p:nvSpPr>
          <p:cNvPr id="2" name="TextBox 1">
            <a:extLst>
              <a:ext uri="{FF2B5EF4-FFF2-40B4-BE49-F238E27FC236}">
                <a16:creationId xmlns:a16="http://schemas.microsoft.com/office/drawing/2014/main" id="{27B55840-940D-38DC-D642-A97A49111F03}"/>
              </a:ext>
            </a:extLst>
          </p:cNvPr>
          <p:cNvSpPr txBox="1"/>
          <p:nvPr/>
        </p:nvSpPr>
        <p:spPr>
          <a:xfrm>
            <a:off x="728662" y="1276618"/>
            <a:ext cx="10734675" cy="1569660"/>
          </a:xfrm>
          <a:prstGeom prst="rect">
            <a:avLst/>
          </a:prstGeom>
          <a:noFill/>
        </p:spPr>
        <p:txBody>
          <a:bodyPr wrap="square" rtlCol="0">
            <a:spAutoFit/>
          </a:bodyPr>
          <a:lstStyle/>
          <a:p>
            <a:pPr algn="ctr"/>
            <a:r>
              <a:rPr lang="en-US" sz="4800" dirty="0">
                <a:solidFill>
                  <a:schemeClr val="accent5">
                    <a:lumMod val="50000"/>
                  </a:schemeClr>
                </a:solidFill>
                <a:latin typeface="Aptos" panose="020B0004020202020204" pitchFamily="34" charset="0"/>
              </a:rPr>
              <a:t>Would your service find the </a:t>
            </a:r>
            <a:r>
              <a:rPr lang="en-US" sz="4800" b="1" u="sng" dirty="0">
                <a:solidFill>
                  <a:schemeClr val="accent5">
                    <a:lumMod val="50000"/>
                  </a:schemeClr>
                </a:solidFill>
                <a:latin typeface="Aptos" panose="020B0004020202020204" pitchFamily="34" charset="0"/>
              </a:rPr>
              <a:t>competency framework </a:t>
            </a:r>
            <a:r>
              <a:rPr lang="en-US" sz="4800" dirty="0">
                <a:solidFill>
                  <a:schemeClr val="accent5">
                    <a:lumMod val="50000"/>
                  </a:schemeClr>
                </a:solidFill>
                <a:latin typeface="Aptos" panose="020B0004020202020204" pitchFamily="34" charset="0"/>
              </a:rPr>
              <a:t>useful?</a:t>
            </a:r>
            <a:r>
              <a:rPr lang="en-US" sz="4800" b="1" u="sng" dirty="0">
                <a:solidFill>
                  <a:schemeClr val="accent5">
                    <a:lumMod val="50000"/>
                  </a:schemeClr>
                </a:solidFill>
                <a:latin typeface="Aptos" panose="020B0004020202020204" pitchFamily="34" charset="0"/>
              </a:rPr>
              <a:t> </a:t>
            </a:r>
            <a:endParaRPr lang="en-IE" sz="4800" b="1" u="sng" dirty="0">
              <a:solidFill>
                <a:schemeClr val="accent5">
                  <a:lumMod val="50000"/>
                </a:schemeClr>
              </a:solidFill>
              <a:latin typeface="Aptos" panose="020B0004020202020204" pitchFamily="34" charset="0"/>
            </a:endParaRPr>
          </a:p>
        </p:txBody>
      </p:sp>
      <p:sp>
        <p:nvSpPr>
          <p:cNvPr id="4" name="TextBox 3">
            <a:extLst>
              <a:ext uri="{FF2B5EF4-FFF2-40B4-BE49-F238E27FC236}">
                <a16:creationId xmlns:a16="http://schemas.microsoft.com/office/drawing/2014/main" id="{CF420FBC-3C7D-3044-548A-C57F297F47C2}"/>
              </a:ext>
            </a:extLst>
          </p:cNvPr>
          <p:cNvSpPr txBox="1"/>
          <p:nvPr/>
        </p:nvSpPr>
        <p:spPr>
          <a:xfrm>
            <a:off x="572756" y="345708"/>
            <a:ext cx="2250832"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Question 5</a:t>
            </a:r>
            <a:endParaRPr lang="en-IE" sz="3200" dirty="0">
              <a:latin typeface="Aptos" panose="020B0004020202020204" pitchFamily="34" charset="0"/>
            </a:endParaRPr>
          </a:p>
        </p:txBody>
      </p:sp>
    </p:spTree>
    <p:extLst>
      <p:ext uri="{BB962C8B-B14F-4D97-AF65-F5344CB8AC3E}">
        <p14:creationId xmlns:p14="http://schemas.microsoft.com/office/powerpoint/2010/main" val="261614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Graphical user interface, text&#10;&#10;Description automatically generated">
            <a:extLst>
              <a:ext uri="{FF2B5EF4-FFF2-40B4-BE49-F238E27FC236}">
                <a16:creationId xmlns:a16="http://schemas.microsoft.com/office/drawing/2014/main" id="{60B93A90-8F6E-99C0-2750-57EBA20E685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8" name="Rectangle 7">
            <a:extLst>
              <a:ext uri="{FF2B5EF4-FFF2-40B4-BE49-F238E27FC236}">
                <a16:creationId xmlns:a16="http://schemas.microsoft.com/office/drawing/2014/main" id="{7AE33AB9-20C1-55E4-1B4E-D59C243A072E}"/>
              </a:ext>
            </a:extLst>
          </p:cNvPr>
          <p:cNvSpPr/>
          <p:nvPr/>
        </p:nvSpPr>
        <p:spPr>
          <a:xfrm>
            <a:off x="593558" y="1235242"/>
            <a:ext cx="352925" cy="514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C67733C6-0E45-419E-6F95-C1E47B1ED670}"/>
              </a:ext>
            </a:extLst>
          </p:cNvPr>
          <p:cNvSpPr/>
          <p:nvPr/>
        </p:nvSpPr>
        <p:spPr>
          <a:xfrm>
            <a:off x="-53569" y="1"/>
            <a:ext cx="12172908" cy="930482"/>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8344784-EF4F-2342-B0B4-464784DF8CFA}"/>
              </a:ext>
            </a:extLst>
          </p:cNvPr>
          <p:cNvSpPr txBox="1"/>
          <p:nvPr/>
        </p:nvSpPr>
        <p:spPr>
          <a:xfrm>
            <a:off x="2977661" y="142076"/>
            <a:ext cx="4355989" cy="646331"/>
          </a:xfrm>
          <a:prstGeom prst="rect">
            <a:avLst/>
          </a:prstGeom>
          <a:noFill/>
        </p:spPr>
        <p:txBody>
          <a:bodyPr wrap="square" rtlCol="0">
            <a:spAutoFit/>
          </a:bodyPr>
          <a:lstStyle/>
          <a:p>
            <a:r>
              <a:rPr lang="en-US" sz="3600" dirty="0">
                <a:solidFill>
                  <a:schemeClr val="accent5">
                    <a:lumMod val="50000"/>
                  </a:schemeClr>
                </a:solidFill>
              </a:rPr>
              <a:t>Want to learn more?</a:t>
            </a:r>
            <a:endParaRPr lang="en-IE" sz="3600" dirty="0">
              <a:solidFill>
                <a:schemeClr val="accent5">
                  <a:lumMod val="50000"/>
                </a:schemeClr>
              </a:solidFill>
            </a:endParaRPr>
          </a:p>
        </p:txBody>
      </p:sp>
      <p:sp>
        <p:nvSpPr>
          <p:cNvPr id="2" name="TextBox 1">
            <a:extLst>
              <a:ext uri="{FF2B5EF4-FFF2-40B4-BE49-F238E27FC236}">
                <a16:creationId xmlns:a16="http://schemas.microsoft.com/office/drawing/2014/main" id="{842E58DD-7CCF-CB0A-CD9C-9A2DA9ABC89E}"/>
              </a:ext>
            </a:extLst>
          </p:cNvPr>
          <p:cNvSpPr txBox="1"/>
          <p:nvPr/>
        </p:nvSpPr>
        <p:spPr>
          <a:xfrm>
            <a:off x="63086" y="6488668"/>
            <a:ext cx="694296" cy="369332"/>
          </a:xfrm>
          <a:prstGeom prst="rect">
            <a:avLst/>
          </a:prstGeom>
          <a:noFill/>
        </p:spPr>
        <p:txBody>
          <a:bodyPr wrap="square" rtlCol="0">
            <a:spAutoFit/>
          </a:bodyPr>
          <a:lstStyle/>
          <a:p>
            <a:r>
              <a:rPr lang="en-US" dirty="0">
                <a:solidFill>
                  <a:schemeClr val="bg1">
                    <a:lumMod val="65000"/>
                  </a:schemeClr>
                </a:solidFill>
              </a:rPr>
              <a:t>26</a:t>
            </a:r>
            <a:endParaRPr lang="en-IE" dirty="0">
              <a:solidFill>
                <a:schemeClr val="bg1">
                  <a:lumMod val="65000"/>
                </a:schemeClr>
              </a:solidFill>
            </a:endParaRPr>
          </a:p>
        </p:txBody>
      </p:sp>
      <p:sp>
        <p:nvSpPr>
          <p:cNvPr id="3" name="TextBox 2">
            <a:extLst>
              <a:ext uri="{FF2B5EF4-FFF2-40B4-BE49-F238E27FC236}">
                <a16:creationId xmlns:a16="http://schemas.microsoft.com/office/drawing/2014/main" id="{6E26A52E-A6A0-E8C6-E198-63E916ABC5B1}"/>
              </a:ext>
            </a:extLst>
          </p:cNvPr>
          <p:cNvSpPr txBox="1"/>
          <p:nvPr/>
        </p:nvSpPr>
        <p:spPr>
          <a:xfrm>
            <a:off x="3892062" y="2555413"/>
            <a:ext cx="7514492" cy="2308324"/>
          </a:xfrm>
          <a:prstGeom prst="rect">
            <a:avLst/>
          </a:prstGeom>
          <a:noFill/>
        </p:spPr>
        <p:txBody>
          <a:bodyPr wrap="square" rtlCol="0">
            <a:spAutoFit/>
          </a:bodyPr>
          <a:lstStyle/>
          <a:p>
            <a:r>
              <a:rPr lang="en-US" sz="3600" dirty="0">
                <a:solidFill>
                  <a:schemeClr val="accent5">
                    <a:lumMod val="50000"/>
                  </a:schemeClr>
                </a:solidFill>
              </a:rPr>
              <a:t>Amanda Roberts</a:t>
            </a:r>
          </a:p>
          <a:p>
            <a:r>
              <a:rPr lang="en-US" sz="3600" dirty="0">
                <a:solidFill>
                  <a:schemeClr val="accent5">
                    <a:lumMod val="50000"/>
                  </a:schemeClr>
                </a:solidFill>
              </a:rPr>
              <a:t>Bereavement Development Manager</a:t>
            </a:r>
          </a:p>
          <a:p>
            <a:r>
              <a:rPr lang="en-US" sz="3600" dirty="0">
                <a:solidFill>
                  <a:schemeClr val="accent5">
                    <a:lumMod val="50000"/>
                  </a:schemeClr>
                </a:solidFill>
              </a:rPr>
              <a:t>Irish Hospice Foundation</a:t>
            </a:r>
          </a:p>
          <a:p>
            <a:r>
              <a:rPr lang="en-US" sz="3600" dirty="0">
                <a:solidFill>
                  <a:schemeClr val="accent5">
                    <a:lumMod val="50000"/>
                  </a:schemeClr>
                </a:solidFill>
              </a:rPr>
              <a:t>amanda.roberts@hospicefoundation.ie</a:t>
            </a:r>
            <a:endParaRPr lang="en-IE" sz="3600" dirty="0">
              <a:solidFill>
                <a:schemeClr val="accent5">
                  <a:lumMod val="50000"/>
                </a:schemeClr>
              </a:solidFill>
            </a:endParaRPr>
          </a:p>
        </p:txBody>
      </p:sp>
      <p:sp>
        <p:nvSpPr>
          <p:cNvPr id="4" name="AutoShape 2" descr="Web Contact Icons On Blue Labels Stock Vector Image by ©NiroDesign ...">
            <a:extLst>
              <a:ext uri="{FF2B5EF4-FFF2-40B4-BE49-F238E27FC236}">
                <a16:creationId xmlns:a16="http://schemas.microsoft.com/office/drawing/2014/main" id="{4F31F7E7-E07A-821F-8E56-AB3BA8A53A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48349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357" y="2683214"/>
            <a:ext cx="3603286" cy="3603286"/>
          </a:xfrm>
        </p:spPr>
      </p:pic>
      <p:pic>
        <p:nvPicPr>
          <p:cNvPr id="3" name="Picture 4" descr="Graphical user interface, text&#10;&#10;Description automatically generated">
            <a:extLst>
              <a:ext uri="{FF2B5EF4-FFF2-40B4-BE49-F238E27FC236}">
                <a16:creationId xmlns:a16="http://schemas.microsoft.com/office/drawing/2014/main" id="{DADEA5B5-27CC-40AB-6F73-89FC1E9D28D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4" name="Rectangle 3">
            <a:extLst>
              <a:ext uri="{FF2B5EF4-FFF2-40B4-BE49-F238E27FC236}">
                <a16:creationId xmlns:a16="http://schemas.microsoft.com/office/drawing/2014/main" id="{4EE5EA9B-E292-21D8-927B-636F46692715}"/>
              </a:ext>
            </a:extLst>
          </p:cNvPr>
          <p:cNvSpPr/>
          <p:nvPr/>
        </p:nvSpPr>
        <p:spPr>
          <a:xfrm>
            <a:off x="314325" y="295275"/>
            <a:ext cx="3219450" cy="1323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27B55840-940D-38DC-D642-A97A49111F03}"/>
              </a:ext>
            </a:extLst>
          </p:cNvPr>
          <p:cNvSpPr txBox="1"/>
          <p:nvPr/>
        </p:nvSpPr>
        <p:spPr>
          <a:xfrm>
            <a:off x="482321" y="1720738"/>
            <a:ext cx="11455584" cy="830997"/>
          </a:xfrm>
          <a:prstGeom prst="rect">
            <a:avLst/>
          </a:prstGeom>
          <a:noFill/>
        </p:spPr>
        <p:txBody>
          <a:bodyPr wrap="square" rtlCol="0">
            <a:spAutoFit/>
          </a:bodyPr>
          <a:lstStyle/>
          <a:p>
            <a:r>
              <a:rPr lang="en-US" sz="4800" dirty="0">
                <a:solidFill>
                  <a:schemeClr val="accent5">
                    <a:lumMod val="50000"/>
                  </a:schemeClr>
                </a:solidFill>
                <a:latin typeface="Aptos" panose="020B0004020202020204" pitchFamily="34" charset="0"/>
              </a:rPr>
              <a:t>What country do you/your service operate?</a:t>
            </a:r>
            <a:endParaRPr lang="en-IE" sz="4800" dirty="0">
              <a:solidFill>
                <a:schemeClr val="accent5">
                  <a:lumMod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97C4E7F6-3B71-F7B0-64C5-6D996A6750F5}"/>
              </a:ext>
            </a:extLst>
          </p:cNvPr>
          <p:cNvSpPr txBox="1"/>
          <p:nvPr/>
        </p:nvSpPr>
        <p:spPr>
          <a:xfrm>
            <a:off x="552659" y="530433"/>
            <a:ext cx="2250832"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Question 2</a:t>
            </a:r>
            <a:endParaRPr lang="en-IE" sz="3200" dirty="0">
              <a:latin typeface="Aptos" panose="020B0004020202020204" pitchFamily="34" charset="0"/>
            </a:endParaRPr>
          </a:p>
        </p:txBody>
      </p:sp>
    </p:spTree>
    <p:extLst>
      <p:ext uri="{BB962C8B-B14F-4D97-AF65-F5344CB8AC3E}">
        <p14:creationId xmlns:p14="http://schemas.microsoft.com/office/powerpoint/2010/main" val="123677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6DA5-15DE-42DE-C7A4-4FF76908F0AE}"/>
            </a:ext>
          </a:extLst>
        </p:cNvPr>
        <p:cNvGrpSpPr/>
        <p:nvPr/>
      </p:nvGrpSpPr>
      <p:grpSpPr>
        <a:xfrm>
          <a:off x="0" y="0"/>
          <a:ext cx="0" cy="0"/>
          <a:chOff x="0" y="0"/>
          <a:chExt cx="0" cy="0"/>
        </a:xfrm>
      </p:grpSpPr>
      <p:pic>
        <p:nvPicPr>
          <p:cNvPr id="6" name="Picture 4" descr="Graphical user interface, text&#10;&#10;Description automatically generated">
            <a:extLst>
              <a:ext uri="{FF2B5EF4-FFF2-40B4-BE49-F238E27FC236}">
                <a16:creationId xmlns:a16="http://schemas.microsoft.com/office/drawing/2014/main" id="{B83FBB7D-D580-CEA5-2A9A-141E8F0D1B1A}"/>
              </a:ext>
            </a:extLst>
          </p:cNvPr>
          <p:cNvPicPr>
            <a:picLocks noChangeAspect="1"/>
          </p:cNvPicPr>
          <p:nvPr/>
        </p:nvPicPr>
        <p:blipFill>
          <a:blip r:embed="rId2"/>
          <a:stretch>
            <a:fillRect/>
          </a:stretch>
        </p:blipFill>
        <p:spPr>
          <a:xfrm>
            <a:off x="9651905" y="130383"/>
            <a:ext cx="2286000" cy="800100"/>
          </a:xfrm>
          <a:prstGeom prst="rect">
            <a:avLst/>
          </a:prstGeom>
        </p:spPr>
      </p:pic>
      <p:pic>
        <p:nvPicPr>
          <p:cNvPr id="2" name="Picture 1" descr="Chart&#10;&#10;Description automatically generated with low confidence">
            <a:extLst>
              <a:ext uri="{FF2B5EF4-FFF2-40B4-BE49-F238E27FC236}">
                <a16:creationId xmlns:a16="http://schemas.microsoft.com/office/drawing/2014/main" id="{1D1D9814-B616-8EE8-8B64-ED2764FA2501}"/>
              </a:ext>
            </a:extLst>
          </p:cNvPr>
          <p:cNvPicPr>
            <a:picLocks noChangeAspect="1"/>
          </p:cNvPicPr>
          <p:nvPr/>
        </p:nvPicPr>
        <p:blipFill>
          <a:blip r:embed="rId3"/>
          <a:stretch>
            <a:fillRect/>
          </a:stretch>
        </p:blipFill>
        <p:spPr>
          <a:xfrm>
            <a:off x="2533337" y="1304796"/>
            <a:ext cx="6669921" cy="5269789"/>
          </a:xfrm>
          <a:prstGeom prst="rect">
            <a:avLst/>
          </a:prstGeom>
        </p:spPr>
      </p:pic>
      <p:sp>
        <p:nvSpPr>
          <p:cNvPr id="5" name="Rectangle 4">
            <a:extLst>
              <a:ext uri="{FF2B5EF4-FFF2-40B4-BE49-F238E27FC236}">
                <a16:creationId xmlns:a16="http://schemas.microsoft.com/office/drawing/2014/main" id="{2853F1B9-77BD-85BA-0263-2E1779B60C6D}"/>
              </a:ext>
            </a:extLst>
          </p:cNvPr>
          <p:cNvSpPr/>
          <p:nvPr/>
        </p:nvSpPr>
        <p:spPr>
          <a:xfrm>
            <a:off x="0" y="0"/>
            <a:ext cx="12172908" cy="1118194"/>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FA146D4-A2C0-2787-187A-2699F8B5C127}"/>
              </a:ext>
            </a:extLst>
          </p:cNvPr>
          <p:cNvSpPr txBox="1"/>
          <p:nvPr/>
        </p:nvSpPr>
        <p:spPr>
          <a:xfrm>
            <a:off x="325812" y="283415"/>
            <a:ext cx="908598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15365A"/>
                </a:solidFill>
                <a:latin typeface="Lato Semibold" panose="020F0502020204030203" pitchFamily="34" charset="0"/>
                <a:ea typeface="Lato Semibold" panose="020F0502020204030203" pitchFamily="34" charset="0"/>
                <a:cs typeface="Lato Semibold" panose="020F0502020204030203" pitchFamily="34" charset="0"/>
              </a:rPr>
              <a:t>The Public Health Approach to Bereavement Care</a:t>
            </a:r>
            <a:endParaRPr lang="en-US" sz="2800" dirty="0">
              <a:solidFill>
                <a:srgbClr val="15365A"/>
              </a:solidFill>
              <a:cs typeface="Calibri"/>
            </a:endParaRPr>
          </a:p>
        </p:txBody>
      </p:sp>
      <p:sp>
        <p:nvSpPr>
          <p:cNvPr id="10" name="TextBox 9">
            <a:extLst>
              <a:ext uri="{FF2B5EF4-FFF2-40B4-BE49-F238E27FC236}">
                <a16:creationId xmlns:a16="http://schemas.microsoft.com/office/drawing/2014/main" id="{962B2E3F-F282-994C-5817-33793CC60AD3}"/>
              </a:ext>
            </a:extLst>
          </p:cNvPr>
          <p:cNvSpPr txBox="1"/>
          <p:nvPr/>
        </p:nvSpPr>
        <p:spPr>
          <a:xfrm>
            <a:off x="63086" y="6488668"/>
            <a:ext cx="237078" cy="369332"/>
          </a:xfrm>
          <a:prstGeom prst="rect">
            <a:avLst/>
          </a:prstGeom>
          <a:noFill/>
        </p:spPr>
        <p:txBody>
          <a:bodyPr wrap="square" rtlCol="0">
            <a:spAutoFit/>
          </a:bodyPr>
          <a:lstStyle/>
          <a:p>
            <a:r>
              <a:rPr lang="en-US" dirty="0">
                <a:solidFill>
                  <a:schemeClr val="bg1">
                    <a:lumMod val="65000"/>
                  </a:schemeClr>
                </a:solidFill>
              </a:rPr>
              <a:t>2</a:t>
            </a:r>
            <a:endParaRPr lang="en-IE" dirty="0">
              <a:solidFill>
                <a:schemeClr val="bg1">
                  <a:lumMod val="65000"/>
                </a:schemeClr>
              </a:solidFill>
            </a:endParaRPr>
          </a:p>
        </p:txBody>
      </p:sp>
    </p:spTree>
    <p:extLst>
      <p:ext uri="{BB962C8B-B14F-4D97-AF65-F5344CB8AC3E}">
        <p14:creationId xmlns:p14="http://schemas.microsoft.com/office/powerpoint/2010/main" val="89092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ED3FB-C1BE-287D-AFC0-D10D92B3FD5C}"/>
              </a:ext>
            </a:extLst>
          </p:cNvPr>
          <p:cNvSpPr>
            <a:spLocks noGrp="1"/>
          </p:cNvSpPr>
          <p:nvPr>
            <p:ph idx="1"/>
          </p:nvPr>
        </p:nvSpPr>
        <p:spPr/>
        <p:txBody>
          <a:bodyPr/>
          <a:lstStyle/>
          <a:p>
            <a:pPr marL="0" indent="0">
              <a:buNone/>
            </a:pPr>
            <a:r>
              <a:rPr lang="en-US" dirty="0">
                <a:hlinkClick r:id="rId2"/>
              </a:rPr>
              <a:t>Framework for Adult Bereavement Care - Pyramid Animation on Vimeo</a:t>
            </a:r>
            <a:endParaRPr lang="en-IE" dirty="0"/>
          </a:p>
        </p:txBody>
      </p:sp>
      <p:pic>
        <p:nvPicPr>
          <p:cNvPr id="2" name="Picture 4" descr="Graphical user interface, text&#10;&#10;Description automatically generated">
            <a:extLst>
              <a:ext uri="{FF2B5EF4-FFF2-40B4-BE49-F238E27FC236}">
                <a16:creationId xmlns:a16="http://schemas.microsoft.com/office/drawing/2014/main" id="{EE52F984-5448-CA50-05CC-E60559F34B2B}"/>
              </a:ext>
            </a:extLst>
          </p:cNvPr>
          <p:cNvPicPr>
            <a:picLocks noChangeAspect="1"/>
          </p:cNvPicPr>
          <p:nvPr/>
        </p:nvPicPr>
        <p:blipFill>
          <a:blip r:embed="rId3"/>
          <a:stretch>
            <a:fillRect/>
          </a:stretch>
        </p:blipFill>
        <p:spPr>
          <a:xfrm>
            <a:off x="9651905" y="130383"/>
            <a:ext cx="2286000" cy="800100"/>
          </a:xfrm>
          <a:prstGeom prst="rect">
            <a:avLst/>
          </a:prstGeom>
        </p:spPr>
      </p:pic>
    </p:spTree>
    <p:extLst>
      <p:ext uri="{BB962C8B-B14F-4D97-AF65-F5344CB8AC3E}">
        <p14:creationId xmlns:p14="http://schemas.microsoft.com/office/powerpoint/2010/main" val="39747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C193E801-67A5-6B29-1277-65AC2E3FF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357" y="2683214"/>
            <a:ext cx="3603286" cy="3603286"/>
          </a:xfrm>
        </p:spPr>
      </p:pic>
      <p:pic>
        <p:nvPicPr>
          <p:cNvPr id="3" name="Picture 4" descr="Graphical user interface, text&#10;&#10;Description automatically generated">
            <a:extLst>
              <a:ext uri="{FF2B5EF4-FFF2-40B4-BE49-F238E27FC236}">
                <a16:creationId xmlns:a16="http://schemas.microsoft.com/office/drawing/2014/main" id="{DADEA5B5-27CC-40AB-6F73-89FC1E9D28D2}"/>
              </a:ext>
            </a:extLst>
          </p:cNvPr>
          <p:cNvPicPr>
            <a:picLocks noChangeAspect="1"/>
          </p:cNvPicPr>
          <p:nvPr/>
        </p:nvPicPr>
        <p:blipFill>
          <a:blip r:embed="rId3"/>
          <a:stretch>
            <a:fillRect/>
          </a:stretch>
        </p:blipFill>
        <p:spPr>
          <a:xfrm>
            <a:off x="9651905" y="130383"/>
            <a:ext cx="2286000" cy="800100"/>
          </a:xfrm>
          <a:prstGeom prst="rect">
            <a:avLst/>
          </a:prstGeom>
        </p:spPr>
      </p:pic>
      <p:sp>
        <p:nvSpPr>
          <p:cNvPr id="4" name="Rectangle 3">
            <a:extLst>
              <a:ext uri="{FF2B5EF4-FFF2-40B4-BE49-F238E27FC236}">
                <a16:creationId xmlns:a16="http://schemas.microsoft.com/office/drawing/2014/main" id="{4EE5EA9B-E292-21D8-927B-636F46692715}"/>
              </a:ext>
            </a:extLst>
          </p:cNvPr>
          <p:cNvSpPr/>
          <p:nvPr/>
        </p:nvSpPr>
        <p:spPr>
          <a:xfrm>
            <a:off x="314325" y="295275"/>
            <a:ext cx="3219450" cy="1323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27B55840-940D-38DC-D642-A97A49111F03}"/>
              </a:ext>
            </a:extLst>
          </p:cNvPr>
          <p:cNvSpPr txBox="1"/>
          <p:nvPr/>
        </p:nvSpPr>
        <p:spPr>
          <a:xfrm>
            <a:off x="402457" y="1639938"/>
            <a:ext cx="11387085" cy="830997"/>
          </a:xfrm>
          <a:prstGeom prst="rect">
            <a:avLst/>
          </a:prstGeom>
          <a:noFill/>
        </p:spPr>
        <p:txBody>
          <a:bodyPr wrap="square" rtlCol="0">
            <a:spAutoFit/>
          </a:bodyPr>
          <a:lstStyle/>
          <a:p>
            <a:r>
              <a:rPr lang="en-US" sz="4800" dirty="0">
                <a:solidFill>
                  <a:schemeClr val="accent5">
                    <a:lumMod val="50000"/>
                  </a:schemeClr>
                </a:solidFill>
                <a:latin typeface="Aptos" panose="020B0004020202020204" pitchFamily="34" charset="0"/>
              </a:rPr>
              <a:t>What level do you/your service operate at?</a:t>
            </a:r>
            <a:endParaRPr lang="en-IE" sz="4800" dirty="0">
              <a:solidFill>
                <a:schemeClr val="accent5">
                  <a:lumMod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C699808D-76AE-5F0D-87D8-6B52EF0DB374}"/>
              </a:ext>
            </a:extLst>
          </p:cNvPr>
          <p:cNvSpPr txBox="1"/>
          <p:nvPr/>
        </p:nvSpPr>
        <p:spPr>
          <a:xfrm>
            <a:off x="552659" y="530433"/>
            <a:ext cx="2250832" cy="584775"/>
          </a:xfrm>
          <a:prstGeom prst="rect">
            <a:avLst/>
          </a:prstGeom>
          <a:solidFill>
            <a:schemeClr val="accent1">
              <a:lumMod val="20000"/>
              <a:lumOff val="80000"/>
            </a:schemeClr>
          </a:solidFill>
          <a:ln w="76200">
            <a:solidFill>
              <a:srgbClr val="00B0F0"/>
            </a:solidFill>
          </a:ln>
        </p:spPr>
        <p:txBody>
          <a:bodyPr wrap="square" rtlCol="0">
            <a:spAutoFit/>
          </a:bodyPr>
          <a:lstStyle/>
          <a:p>
            <a:pPr algn="ctr"/>
            <a:r>
              <a:rPr lang="en-US" sz="3200" dirty="0">
                <a:latin typeface="Aptos" panose="020B0004020202020204" pitchFamily="34" charset="0"/>
              </a:rPr>
              <a:t>Question 3</a:t>
            </a:r>
            <a:endParaRPr lang="en-IE" sz="3200" dirty="0">
              <a:latin typeface="Aptos" panose="020B0004020202020204" pitchFamily="34" charset="0"/>
            </a:endParaRPr>
          </a:p>
        </p:txBody>
      </p:sp>
    </p:spTree>
    <p:extLst>
      <p:ext uri="{BB962C8B-B14F-4D97-AF65-F5344CB8AC3E}">
        <p14:creationId xmlns:p14="http://schemas.microsoft.com/office/powerpoint/2010/main" val="259131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 calendar&#10;&#10;Description automatically generated">
            <a:extLst>
              <a:ext uri="{FF2B5EF4-FFF2-40B4-BE49-F238E27FC236}">
                <a16:creationId xmlns:a16="http://schemas.microsoft.com/office/drawing/2014/main" id="{3274FCA5-4A67-2A08-FF6E-2707174A6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963" y="73016"/>
            <a:ext cx="9880268" cy="6858000"/>
          </a:xfrm>
          <a:prstGeom prst="rect">
            <a:avLst/>
          </a:prstGeom>
        </p:spPr>
      </p:pic>
      <p:sp>
        <p:nvSpPr>
          <p:cNvPr id="3" name="Arrow: Right 2">
            <a:extLst>
              <a:ext uri="{FF2B5EF4-FFF2-40B4-BE49-F238E27FC236}">
                <a16:creationId xmlns:a16="http://schemas.microsoft.com/office/drawing/2014/main" id="{9D118BCD-52CD-40CC-2F53-8AD6CB25B9C8}"/>
              </a:ext>
            </a:extLst>
          </p:cNvPr>
          <p:cNvSpPr/>
          <p:nvPr/>
        </p:nvSpPr>
        <p:spPr>
          <a:xfrm rot="9006515">
            <a:off x="9651783" y="3264470"/>
            <a:ext cx="1529114" cy="91722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20271C7-5258-575F-E464-2B6B3AB3C9E9}"/>
              </a:ext>
            </a:extLst>
          </p:cNvPr>
          <p:cNvSpPr/>
          <p:nvPr/>
        </p:nvSpPr>
        <p:spPr>
          <a:xfrm>
            <a:off x="7209094" y="3723081"/>
            <a:ext cx="2518315" cy="111512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D64D02EF-5222-9DC2-48DE-FF17DCB14D92}"/>
              </a:ext>
            </a:extLst>
          </p:cNvPr>
          <p:cNvSpPr/>
          <p:nvPr/>
        </p:nvSpPr>
        <p:spPr>
          <a:xfrm>
            <a:off x="300251" y="300251"/>
            <a:ext cx="1033036" cy="155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D7ABFD81-FC75-3BF8-4A18-8FA73F255E33}"/>
              </a:ext>
            </a:extLst>
          </p:cNvPr>
          <p:cNvSpPr/>
          <p:nvPr/>
        </p:nvSpPr>
        <p:spPr>
          <a:xfrm>
            <a:off x="22675" y="300251"/>
            <a:ext cx="1561287" cy="1275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60EDDF8-BD8A-51A5-E5FA-128EC6158537}"/>
              </a:ext>
            </a:extLst>
          </p:cNvPr>
          <p:cNvSpPr txBox="1"/>
          <p:nvPr/>
        </p:nvSpPr>
        <p:spPr>
          <a:xfrm>
            <a:off x="63086" y="6488668"/>
            <a:ext cx="237078" cy="369332"/>
          </a:xfrm>
          <a:prstGeom prst="rect">
            <a:avLst/>
          </a:prstGeom>
          <a:noFill/>
        </p:spPr>
        <p:txBody>
          <a:bodyPr wrap="square" rtlCol="0">
            <a:spAutoFit/>
          </a:bodyPr>
          <a:lstStyle/>
          <a:p>
            <a:r>
              <a:rPr lang="en-US" dirty="0">
                <a:solidFill>
                  <a:schemeClr val="bg1">
                    <a:lumMod val="65000"/>
                  </a:schemeClr>
                </a:solidFill>
              </a:rPr>
              <a:t>4</a:t>
            </a:r>
            <a:endParaRPr lang="en-IE" dirty="0">
              <a:solidFill>
                <a:schemeClr val="bg1">
                  <a:lumMod val="65000"/>
                </a:schemeClr>
              </a:solidFill>
            </a:endParaRPr>
          </a:p>
        </p:txBody>
      </p:sp>
    </p:spTree>
    <p:extLst>
      <p:ext uri="{BB962C8B-B14F-4D97-AF65-F5344CB8AC3E}">
        <p14:creationId xmlns:p14="http://schemas.microsoft.com/office/powerpoint/2010/main" val="294863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6DA5-15DE-42DE-C7A4-4FF76908F0AE}"/>
            </a:ext>
          </a:extLst>
        </p:cNvPr>
        <p:cNvGrpSpPr/>
        <p:nvPr/>
      </p:nvGrpSpPr>
      <p:grpSpPr>
        <a:xfrm>
          <a:off x="0" y="0"/>
          <a:ext cx="0" cy="0"/>
          <a:chOff x="0" y="0"/>
          <a:chExt cx="0" cy="0"/>
        </a:xfrm>
      </p:grpSpPr>
      <p:pic>
        <p:nvPicPr>
          <p:cNvPr id="6" name="Picture 4" descr="Graphical user interface, text&#10;&#10;Description automatically generated">
            <a:extLst>
              <a:ext uri="{FF2B5EF4-FFF2-40B4-BE49-F238E27FC236}">
                <a16:creationId xmlns:a16="http://schemas.microsoft.com/office/drawing/2014/main" id="{B83FBB7D-D580-CEA5-2A9A-141E8F0D1B1A}"/>
              </a:ext>
            </a:extLst>
          </p:cNvPr>
          <p:cNvPicPr>
            <a:picLocks noChangeAspect="1"/>
          </p:cNvPicPr>
          <p:nvPr/>
        </p:nvPicPr>
        <p:blipFill>
          <a:blip r:embed="rId3"/>
          <a:stretch>
            <a:fillRect/>
          </a:stretch>
        </p:blipFill>
        <p:spPr>
          <a:xfrm>
            <a:off x="9651905" y="130383"/>
            <a:ext cx="2286000" cy="800100"/>
          </a:xfrm>
          <a:prstGeom prst="rect">
            <a:avLst/>
          </a:prstGeom>
        </p:spPr>
      </p:pic>
      <p:sp>
        <p:nvSpPr>
          <p:cNvPr id="3" name="Rectangle: Rounded Corners 2">
            <a:extLst>
              <a:ext uri="{FF2B5EF4-FFF2-40B4-BE49-F238E27FC236}">
                <a16:creationId xmlns:a16="http://schemas.microsoft.com/office/drawing/2014/main" id="{F4D9EF94-DFD9-8278-19A5-A0CD2AD0E4DC}"/>
              </a:ext>
            </a:extLst>
          </p:cNvPr>
          <p:cNvSpPr/>
          <p:nvPr/>
        </p:nvSpPr>
        <p:spPr>
          <a:xfrm>
            <a:off x="5605987" y="1493691"/>
            <a:ext cx="6243720" cy="4887735"/>
          </a:xfrm>
          <a:prstGeom prst="roundRect">
            <a:avLst/>
          </a:prstGeom>
          <a:solidFill>
            <a:srgbClr val="FFF0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DBE6C47-EBC2-E30C-5290-E56E376ADC67}"/>
              </a:ext>
            </a:extLst>
          </p:cNvPr>
          <p:cNvSpPr>
            <a:spLocks noGrp="1"/>
          </p:cNvSpPr>
          <p:nvPr/>
        </p:nvSpPr>
        <p:spPr>
          <a:xfrm>
            <a:off x="5966541" y="1493691"/>
            <a:ext cx="5522611" cy="22690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600" b="1" dirty="0">
              <a:ea typeface="+mn-lt"/>
              <a:cs typeface="+mn-lt"/>
            </a:endParaRPr>
          </a:p>
          <a:p>
            <a:pPr>
              <a:lnSpc>
                <a:spcPct val="150000"/>
              </a:lnSpc>
              <a:spcBef>
                <a:spcPts val="0"/>
              </a:spcBef>
            </a:pPr>
            <a:r>
              <a:rPr lang="en-US" sz="1600" dirty="0">
                <a:ea typeface="+mn-lt"/>
                <a:cs typeface="+mn-lt"/>
              </a:rPr>
              <a:t> provide </a:t>
            </a:r>
            <a:r>
              <a:rPr lang="en-US" sz="1600" b="1" i="1" dirty="0">
                <a:ea typeface="+mn-lt"/>
                <a:cs typeface="+mn-lt"/>
              </a:rPr>
              <a:t>emotional and/or practical support </a:t>
            </a:r>
          </a:p>
          <a:p>
            <a:pPr marL="0" indent="0">
              <a:lnSpc>
                <a:spcPct val="150000"/>
              </a:lnSpc>
              <a:spcBef>
                <a:spcPts val="0"/>
              </a:spcBef>
              <a:buNone/>
            </a:pPr>
            <a:endParaRPr lang="en-US" sz="1600" dirty="0">
              <a:ea typeface="+mn-lt"/>
              <a:cs typeface="+mn-lt"/>
            </a:endParaRPr>
          </a:p>
          <a:p>
            <a:pPr>
              <a:lnSpc>
                <a:spcPct val="150000"/>
              </a:lnSpc>
              <a:spcBef>
                <a:spcPts val="0"/>
              </a:spcBef>
            </a:pPr>
            <a:r>
              <a:rPr lang="en-US" sz="1600" dirty="0">
                <a:ea typeface="+mn-lt"/>
                <a:cs typeface="+mn-lt"/>
              </a:rPr>
              <a:t>commonly provided by a bereavement support </a:t>
            </a:r>
            <a:r>
              <a:rPr lang="en-US" sz="1600" b="1" i="1" dirty="0">
                <a:ea typeface="+mn-lt"/>
                <a:cs typeface="+mn-lt"/>
              </a:rPr>
              <a:t>volunteer</a:t>
            </a:r>
            <a:r>
              <a:rPr lang="en-US" sz="1600" dirty="0">
                <a:ea typeface="+mn-lt"/>
                <a:cs typeface="+mn-lt"/>
              </a:rPr>
              <a:t>  </a:t>
            </a:r>
          </a:p>
          <a:p>
            <a:pPr>
              <a:lnSpc>
                <a:spcPct val="150000"/>
              </a:lnSpc>
              <a:spcBef>
                <a:spcPts val="0"/>
              </a:spcBef>
            </a:pPr>
            <a:r>
              <a:rPr lang="en-US" sz="1600" b="1" dirty="0">
                <a:effectLst/>
                <a:ea typeface="Calibri" panose="020F0502020204030204" pitchFamily="34" charset="0"/>
                <a:cs typeface="Times New Roman" panose="02020603050405020304" pitchFamily="18" charset="0"/>
              </a:rPr>
              <a:t>some professionals </a:t>
            </a:r>
            <a:r>
              <a:rPr lang="en-US" sz="1600" dirty="0">
                <a:effectLst/>
                <a:ea typeface="Calibri" panose="020F0502020204030204" pitchFamily="34" charset="0"/>
                <a:cs typeface="Times New Roman" panose="02020603050405020304" pitchFamily="18" charset="0"/>
              </a:rPr>
              <a:t>who may provide this emotional/practical support in the context of their role </a:t>
            </a:r>
            <a:endParaRPr lang="en-IE" sz="1600" dirty="0">
              <a:effectLst/>
              <a:ea typeface="Calibri" panose="020F0502020204030204" pitchFamily="34" charset="0"/>
              <a:cs typeface="Times New Roman" panose="02020603050405020304" pitchFamily="18" charset="0"/>
            </a:endParaRPr>
          </a:p>
          <a:p>
            <a:pPr marL="742950" lvl="1" indent="-285750">
              <a:lnSpc>
                <a:spcPct val="150000"/>
              </a:lnSpc>
              <a:spcBef>
                <a:spcPts val="0"/>
              </a:spcBef>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GP’s, Public Health Nurse, family resource </a:t>
            </a:r>
            <a:r>
              <a:rPr lang="en-US" sz="1600" dirty="0" err="1">
                <a:effectLst/>
                <a:ea typeface="Calibri" panose="020F0502020204030204" pitchFamily="34" charset="0"/>
                <a:cs typeface="Times New Roman" panose="02020603050405020304" pitchFamily="18" charset="0"/>
              </a:rPr>
              <a:t>centre</a:t>
            </a:r>
            <a:r>
              <a:rPr lang="en-US" sz="1600" dirty="0">
                <a:effectLst/>
                <a:ea typeface="Calibri" panose="020F0502020204030204" pitchFamily="34" charset="0"/>
                <a:cs typeface="Times New Roman" panose="02020603050405020304" pitchFamily="18" charset="0"/>
              </a:rPr>
              <a:t> project worker, social work, social prescriber.....</a:t>
            </a:r>
            <a:endParaRPr lang="en-IE" sz="1600" dirty="0">
              <a:effectLst/>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1600" dirty="0">
              <a:ea typeface="+mn-lt"/>
              <a:cs typeface="Calibri"/>
            </a:endParaRPr>
          </a:p>
          <a:p>
            <a:pPr>
              <a:lnSpc>
                <a:spcPct val="150000"/>
              </a:lnSpc>
              <a:spcBef>
                <a:spcPts val="0"/>
              </a:spcBef>
            </a:pPr>
            <a:r>
              <a:rPr lang="en-US" sz="1600" dirty="0">
                <a:ea typeface="+mn-lt"/>
                <a:cs typeface="+mn-lt"/>
              </a:rPr>
              <a:t>while some of the skills of counselling may be employed (e.g. active listening), this is not a counselling intervention. </a:t>
            </a:r>
            <a:endParaRPr lang="en-US" sz="1600" dirty="0">
              <a:ea typeface="Calibri" panose="020F0502020204030204"/>
              <a:cs typeface="Calibri"/>
            </a:endParaRPr>
          </a:p>
        </p:txBody>
      </p:sp>
      <p:sp>
        <p:nvSpPr>
          <p:cNvPr id="5" name="Rectangle 4">
            <a:extLst>
              <a:ext uri="{FF2B5EF4-FFF2-40B4-BE49-F238E27FC236}">
                <a16:creationId xmlns:a16="http://schemas.microsoft.com/office/drawing/2014/main" id="{2853F1B9-77BD-85BA-0263-2E1779B60C6D}"/>
              </a:ext>
            </a:extLst>
          </p:cNvPr>
          <p:cNvSpPr/>
          <p:nvPr/>
        </p:nvSpPr>
        <p:spPr>
          <a:xfrm>
            <a:off x="0" y="-49499"/>
            <a:ext cx="12172908" cy="1118194"/>
          </a:xfrm>
          <a:prstGeom prst="rect">
            <a:avLst/>
          </a:prstGeom>
          <a:solidFill>
            <a:srgbClr val="F9FECE">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FA146D4-A2C0-2787-187A-2699F8B5C127}"/>
              </a:ext>
            </a:extLst>
          </p:cNvPr>
          <p:cNvSpPr txBox="1"/>
          <p:nvPr/>
        </p:nvSpPr>
        <p:spPr>
          <a:xfrm>
            <a:off x="1333386" y="246497"/>
            <a:ext cx="998742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sz="2800" b="1" dirty="0">
                <a:solidFill>
                  <a:srgbClr val="15365A"/>
                </a:solidFill>
                <a:ea typeface="+mn-lt"/>
                <a:cs typeface="+mn-lt"/>
              </a:rPr>
              <a:t>Who is a LEVEL 2 bereavement service provider? </a:t>
            </a:r>
          </a:p>
        </p:txBody>
      </p:sp>
      <p:sp>
        <p:nvSpPr>
          <p:cNvPr id="10" name="TextBox 9">
            <a:extLst>
              <a:ext uri="{FF2B5EF4-FFF2-40B4-BE49-F238E27FC236}">
                <a16:creationId xmlns:a16="http://schemas.microsoft.com/office/drawing/2014/main" id="{962B2E3F-F282-994C-5817-33793CC60AD3}"/>
              </a:ext>
            </a:extLst>
          </p:cNvPr>
          <p:cNvSpPr txBox="1"/>
          <p:nvPr/>
        </p:nvSpPr>
        <p:spPr>
          <a:xfrm>
            <a:off x="63086" y="6488668"/>
            <a:ext cx="237078" cy="369332"/>
          </a:xfrm>
          <a:prstGeom prst="rect">
            <a:avLst/>
          </a:prstGeom>
          <a:noFill/>
        </p:spPr>
        <p:txBody>
          <a:bodyPr wrap="square" rtlCol="0">
            <a:spAutoFit/>
          </a:bodyPr>
          <a:lstStyle/>
          <a:p>
            <a:r>
              <a:rPr lang="en-US" dirty="0">
                <a:solidFill>
                  <a:schemeClr val="bg1">
                    <a:lumMod val="65000"/>
                  </a:schemeClr>
                </a:solidFill>
              </a:rPr>
              <a:t>5</a:t>
            </a:r>
            <a:endParaRPr lang="en-IE" dirty="0">
              <a:solidFill>
                <a:schemeClr val="bg1">
                  <a:lumMod val="65000"/>
                </a:schemeClr>
              </a:solidFill>
            </a:endParaRPr>
          </a:p>
        </p:txBody>
      </p:sp>
      <p:pic>
        <p:nvPicPr>
          <p:cNvPr id="12" name="Picture 11">
            <a:extLst>
              <a:ext uri="{FF2B5EF4-FFF2-40B4-BE49-F238E27FC236}">
                <a16:creationId xmlns:a16="http://schemas.microsoft.com/office/drawing/2014/main" id="{F6B4D3AD-452D-D70E-8E4A-F9DA05D5BB76}"/>
              </a:ext>
            </a:extLst>
          </p:cNvPr>
          <p:cNvPicPr>
            <a:picLocks noChangeAspect="1"/>
          </p:cNvPicPr>
          <p:nvPr/>
        </p:nvPicPr>
        <p:blipFill>
          <a:blip r:embed="rId4"/>
          <a:stretch>
            <a:fillRect/>
          </a:stretch>
        </p:blipFill>
        <p:spPr>
          <a:xfrm>
            <a:off x="626667" y="2366964"/>
            <a:ext cx="4979319" cy="2977946"/>
          </a:xfrm>
          <a:prstGeom prst="rect">
            <a:avLst/>
          </a:prstGeom>
        </p:spPr>
      </p:pic>
    </p:spTree>
    <p:extLst>
      <p:ext uri="{BB962C8B-B14F-4D97-AF65-F5344CB8AC3E}">
        <p14:creationId xmlns:p14="http://schemas.microsoft.com/office/powerpoint/2010/main" val="3492897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HF THEM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F Powerpoint 8.10.2020" id="{9032C2C3-27D5-4D38-9F0F-20EDB2664438}" vid="{22F6D85C-9FBE-40A4-9E21-224778FB1A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SharedWithUsers xmlns="5549f3f6-b7db-40ce-a15f-c10d2fdae26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D2A83-B454-4934-A0CD-E949E08F4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369f5-6b3b-46de-a0da-867adce44a37"/>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91525-0787-49AD-941E-553955BDFD63}">
  <ds:schemaRefs>
    <ds:schemaRef ds:uri="http://purl.org/dc/terms/"/>
    <ds:schemaRef ds:uri="http://schemas.microsoft.com/office/2006/metadata/properties"/>
    <ds:schemaRef ds:uri="http://schemas.microsoft.com/office/2006/documentManagement/types"/>
    <ds:schemaRef ds:uri="cd94f0fb-a4e0-437a-b665-f4431083a146"/>
    <ds:schemaRef ds:uri="http://purl.org/dc/elements/1.1/"/>
    <ds:schemaRef ds:uri="http://schemas.openxmlformats.org/package/2006/metadata/core-properties"/>
    <ds:schemaRef ds:uri="http://schemas.microsoft.com/office/infopath/2007/PartnerControls"/>
    <ds:schemaRef ds:uri="http://schemas.microsoft.com/sharepoint/v4"/>
    <ds:schemaRef ds:uri="0ffc27e7-d0e3-440d-b3ca-1032a95c08f3"/>
    <ds:schemaRef ds:uri="http://www.w3.org/XML/1998/namespace"/>
    <ds:schemaRef ds:uri="http://purl.org/dc/dcmitype/"/>
    <ds:schemaRef ds:uri="f3bba61b-ad13-4da6-9c70-b6e535ce8d0e"/>
    <ds:schemaRef ds:uri="9ac332eb-116f-44d8-8d9b-17084aeba418"/>
    <ds:schemaRef ds:uri="5549f3f6-b7db-40ce-a15f-c10d2fdae267"/>
    <ds:schemaRef ds:uri="c8b369f5-6b3b-46de-a0da-867adce44a37"/>
  </ds:schemaRefs>
</ds:datastoreItem>
</file>

<file path=customXml/itemProps3.xml><?xml version="1.0" encoding="utf-8"?>
<ds:datastoreItem xmlns:ds="http://schemas.openxmlformats.org/officeDocument/2006/customXml" ds:itemID="{97A0FAF0-0FAD-45A4-B6C1-8D57479CA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9639</TotalTime>
  <Words>2396</Words>
  <Application>Microsoft Office PowerPoint</Application>
  <PresentationFormat>Widescreen</PresentationFormat>
  <Paragraphs>300</Paragraphs>
  <Slides>33</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Aptos</vt:lpstr>
      <vt:lpstr>Aptos Narrow</vt:lpstr>
      <vt:lpstr>Arial</vt:lpstr>
      <vt:lpstr>Calibri</vt:lpstr>
      <vt:lpstr>Calibri Light</vt:lpstr>
      <vt:lpstr>Century Gothic</vt:lpstr>
      <vt:lpstr>Courier New</vt:lpstr>
      <vt:lpstr>Garamond</vt:lpstr>
      <vt:lpstr>Lato Semibold</vt:lpstr>
      <vt:lpstr>pt serif</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completed the survey?</vt:lpstr>
      <vt:lpstr>How likely is it that you would recommend this eLearning Programme as an introduction to bereavement, to a colleague who will soon be joining your service, and will be providing bereavement support at Level 2   (i.e. provides emotional and/or practical support to those who have been bereaved)? 1 = being very unlikely to 10 = highly likely</vt:lpstr>
      <vt:lpstr>PowerPoint Presentation</vt:lpstr>
      <vt:lpstr>PowerPoint Presentation</vt:lpstr>
      <vt:lpstr>PowerPoint Presentation</vt:lpstr>
      <vt:lpstr>PowerPoint Presentation</vt:lpstr>
      <vt:lpstr>73%</vt:lpstr>
      <vt:lpstr>I felt this was a very well thought out programme and gives a really good overview of grief and appropriate interventions at level 2, expectations and boundaries for the volunteer. I would be delighted to use this programme as part of initial training and recruitment of new bereavement volunteers.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Roberts</dc:creator>
  <cp:lastModifiedBy>Becky McCoo</cp:lastModifiedBy>
  <cp:revision>2549</cp:revision>
  <dcterms:created xsi:type="dcterms:W3CDTF">2023-02-09T13:11:41Z</dcterms:created>
  <dcterms:modified xsi:type="dcterms:W3CDTF">2024-12-16T11:51:19Z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MediaServiceImageTags">
    <vt:lpwstr/>
  </property>
  <property fmtid="{D5CDD505-2E9C-101B-9397-08002B2CF9AE}" pid="4" name="Order">
    <vt:r8>22251900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