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8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28622" y="2173046"/>
            <a:ext cx="8800465" cy="1671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31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354959" y="4342257"/>
            <a:ext cx="5482081" cy="903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31302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31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31302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31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9823" y="1923288"/>
            <a:ext cx="8837676" cy="372922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31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39672" y="819988"/>
            <a:ext cx="9912654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31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83707" y="2200402"/>
            <a:ext cx="5884545" cy="139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31302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.ac.uk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d.ac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d.ac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d.ac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a.finucane@ed.ac.uk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hyperlink" Target="mailto:anne.canny@ed.ac.uk" TargetMode="External"/><Relationship Id="rId4" Type="http://schemas.openxmlformats.org/officeDocument/2006/relationships/hyperlink" Target="mailto:David.gillanders@ed.ac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100"/>
              </a:spcBef>
            </a:pPr>
            <a:r>
              <a:rPr sz="5400" spc="-565" dirty="0">
                <a:latin typeface="Times New Roman"/>
                <a:cs typeface="Times New Roman"/>
              </a:rPr>
              <a:t>My</a:t>
            </a:r>
            <a:r>
              <a:rPr sz="5400" spc="-120" dirty="0">
                <a:latin typeface="Times New Roman"/>
                <a:cs typeface="Times New Roman"/>
              </a:rPr>
              <a:t> </a:t>
            </a:r>
            <a:r>
              <a:rPr sz="5400" spc="-240" dirty="0">
                <a:latin typeface="Times New Roman"/>
                <a:cs typeface="Times New Roman"/>
              </a:rPr>
              <a:t>Grief</a:t>
            </a:r>
            <a:r>
              <a:rPr sz="5400" spc="-114" dirty="0">
                <a:latin typeface="Times New Roman"/>
                <a:cs typeface="Times New Roman"/>
              </a:rPr>
              <a:t> </a:t>
            </a:r>
            <a:r>
              <a:rPr sz="5400" spc="-565" dirty="0">
                <a:latin typeface="Times New Roman"/>
                <a:cs typeface="Times New Roman"/>
              </a:rPr>
              <a:t>My</a:t>
            </a:r>
            <a:r>
              <a:rPr sz="5400" spc="-810" dirty="0">
                <a:latin typeface="Times New Roman"/>
                <a:cs typeface="Times New Roman"/>
              </a:rPr>
              <a:t> </a:t>
            </a:r>
            <a:r>
              <a:rPr sz="5400" spc="-805" dirty="0">
                <a:latin typeface="Times New Roman"/>
                <a:cs typeface="Times New Roman"/>
              </a:rPr>
              <a:t>W</a:t>
            </a:r>
            <a:r>
              <a:rPr sz="5400" spc="-495" dirty="0">
                <a:latin typeface="Times New Roman"/>
                <a:cs typeface="Times New Roman"/>
              </a:rPr>
              <a:t>a</a:t>
            </a:r>
            <a:r>
              <a:rPr sz="5400" spc="-250" dirty="0">
                <a:latin typeface="Times New Roman"/>
                <a:cs typeface="Times New Roman"/>
              </a:rPr>
              <a:t>y:</a:t>
            </a:r>
            <a:endParaRPr sz="5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5400" spc="-465" dirty="0">
                <a:latin typeface="Times New Roman"/>
                <a:cs typeface="Times New Roman"/>
              </a:rPr>
              <a:t>An</a:t>
            </a:r>
            <a:r>
              <a:rPr sz="5400" spc="-125" dirty="0">
                <a:latin typeface="Times New Roman"/>
                <a:cs typeface="Times New Roman"/>
              </a:rPr>
              <a:t> </a:t>
            </a:r>
            <a:r>
              <a:rPr sz="5400" spc="-175" dirty="0">
                <a:latin typeface="Times New Roman"/>
                <a:cs typeface="Times New Roman"/>
              </a:rPr>
              <a:t>intervention</a:t>
            </a:r>
            <a:r>
              <a:rPr sz="5400" spc="-125" dirty="0">
                <a:latin typeface="Times New Roman"/>
                <a:cs typeface="Times New Roman"/>
              </a:rPr>
              <a:t> </a:t>
            </a:r>
            <a:r>
              <a:rPr sz="5400" spc="-250" dirty="0">
                <a:latin typeface="Times New Roman"/>
                <a:cs typeface="Times New Roman"/>
              </a:rPr>
              <a:t>development</a:t>
            </a:r>
            <a:r>
              <a:rPr sz="5400" spc="-125" dirty="0">
                <a:latin typeface="Times New Roman"/>
                <a:cs typeface="Times New Roman"/>
              </a:rPr>
              <a:t> </a:t>
            </a:r>
            <a:r>
              <a:rPr sz="5400" spc="-285" dirty="0">
                <a:latin typeface="Times New Roman"/>
                <a:cs typeface="Times New Roman"/>
              </a:rPr>
              <a:t>study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6050" marR="5080" indent="-1403985">
              <a:lnSpc>
                <a:spcPct val="120000"/>
              </a:lnSpc>
              <a:spcBef>
                <a:spcPts val="100"/>
              </a:spcBef>
            </a:pPr>
            <a:r>
              <a:rPr sz="2400" spc="-170" dirty="0">
                <a:solidFill>
                  <a:srgbClr val="CD0039"/>
                </a:solidFill>
              </a:rPr>
              <a:t>David</a:t>
            </a:r>
            <a:r>
              <a:rPr sz="2400" spc="-25" dirty="0">
                <a:solidFill>
                  <a:srgbClr val="CD0039"/>
                </a:solidFill>
              </a:rPr>
              <a:t> </a:t>
            </a:r>
            <a:r>
              <a:rPr sz="2400" spc="-100" dirty="0">
                <a:solidFill>
                  <a:srgbClr val="CD0039"/>
                </a:solidFill>
              </a:rPr>
              <a:t>Gillanders,</a:t>
            </a:r>
            <a:r>
              <a:rPr sz="2400" spc="-335" dirty="0">
                <a:solidFill>
                  <a:srgbClr val="CD0039"/>
                </a:solidFill>
              </a:rPr>
              <a:t> </a:t>
            </a:r>
            <a:r>
              <a:rPr sz="2400" spc="-170" dirty="0">
                <a:solidFill>
                  <a:srgbClr val="CD0039"/>
                </a:solidFill>
              </a:rPr>
              <a:t>Anne</a:t>
            </a:r>
            <a:r>
              <a:rPr sz="2400" spc="-35" dirty="0">
                <a:solidFill>
                  <a:srgbClr val="CD0039"/>
                </a:solidFill>
              </a:rPr>
              <a:t> </a:t>
            </a:r>
            <a:r>
              <a:rPr sz="2400" spc="-140" dirty="0">
                <a:solidFill>
                  <a:srgbClr val="CD0039"/>
                </a:solidFill>
              </a:rPr>
              <a:t>Finucane</a:t>
            </a:r>
            <a:r>
              <a:rPr sz="2400" spc="-55" dirty="0">
                <a:solidFill>
                  <a:srgbClr val="CD0039"/>
                </a:solidFill>
              </a:rPr>
              <a:t> </a:t>
            </a:r>
            <a:r>
              <a:rPr sz="2400" spc="-145" dirty="0">
                <a:solidFill>
                  <a:srgbClr val="CD0039"/>
                </a:solidFill>
              </a:rPr>
              <a:t>and</a:t>
            </a:r>
            <a:r>
              <a:rPr sz="2400" spc="-220" dirty="0">
                <a:solidFill>
                  <a:srgbClr val="CD0039"/>
                </a:solidFill>
              </a:rPr>
              <a:t> </a:t>
            </a:r>
            <a:r>
              <a:rPr sz="2400" spc="-170" dirty="0">
                <a:solidFill>
                  <a:srgbClr val="CD0039"/>
                </a:solidFill>
              </a:rPr>
              <a:t>Anne</a:t>
            </a:r>
            <a:r>
              <a:rPr sz="2400" spc="-35" dirty="0">
                <a:solidFill>
                  <a:srgbClr val="CD0039"/>
                </a:solidFill>
              </a:rPr>
              <a:t> </a:t>
            </a:r>
            <a:r>
              <a:rPr sz="2400" spc="-100" dirty="0">
                <a:solidFill>
                  <a:srgbClr val="CD0039"/>
                </a:solidFill>
              </a:rPr>
              <a:t>Canny </a:t>
            </a:r>
            <a:r>
              <a:rPr sz="2400" spc="-114" dirty="0">
                <a:solidFill>
                  <a:srgbClr val="CD0039"/>
                </a:solidFill>
              </a:rPr>
              <a:t>University</a:t>
            </a:r>
            <a:r>
              <a:rPr sz="2400" spc="-65" dirty="0">
                <a:solidFill>
                  <a:srgbClr val="CD0039"/>
                </a:solidFill>
              </a:rPr>
              <a:t> </a:t>
            </a:r>
            <a:r>
              <a:rPr sz="2400" spc="-140" dirty="0">
                <a:solidFill>
                  <a:srgbClr val="CD0039"/>
                </a:solidFill>
              </a:rPr>
              <a:t>of</a:t>
            </a:r>
            <a:r>
              <a:rPr sz="2400" spc="-65" dirty="0">
                <a:solidFill>
                  <a:srgbClr val="CD0039"/>
                </a:solidFill>
              </a:rPr>
              <a:t> </a:t>
            </a:r>
            <a:r>
              <a:rPr sz="2400" spc="-20" dirty="0">
                <a:solidFill>
                  <a:srgbClr val="CD0039"/>
                </a:solidFill>
              </a:rPr>
              <a:t>Edinburgh</a:t>
            </a:r>
            <a:endParaRPr sz="24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444" y="291109"/>
            <a:ext cx="3822191" cy="61109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02994" y="6604507"/>
            <a:ext cx="49218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The</a:t>
            </a:r>
            <a:r>
              <a:rPr sz="800" spc="-45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University</a:t>
            </a:r>
            <a:r>
              <a:rPr sz="800" spc="-30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of</a:t>
            </a:r>
            <a:r>
              <a:rPr sz="800" spc="-25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Edinburgh is</a:t>
            </a:r>
            <a:r>
              <a:rPr sz="800" spc="-45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a</a:t>
            </a:r>
            <a:r>
              <a:rPr sz="800" spc="-15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charitable</a:t>
            </a:r>
            <a:r>
              <a:rPr sz="800" spc="-30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body,</a:t>
            </a:r>
            <a:r>
              <a:rPr sz="800" spc="-5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registered</a:t>
            </a:r>
            <a:r>
              <a:rPr sz="800" spc="-20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in</a:t>
            </a:r>
            <a:r>
              <a:rPr sz="800" spc="175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Scotland,</a:t>
            </a:r>
            <a:r>
              <a:rPr sz="800" spc="-20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with</a:t>
            </a:r>
            <a:r>
              <a:rPr sz="800" spc="-30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registration</a:t>
            </a:r>
            <a:r>
              <a:rPr sz="800" spc="-25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number</a:t>
            </a:r>
            <a:r>
              <a:rPr sz="800" spc="-25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CD0039"/>
                </a:solidFill>
                <a:latin typeface="Arial MT"/>
                <a:cs typeface="Arial MT"/>
              </a:rPr>
              <a:t>SC005336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47454" y="6604507"/>
            <a:ext cx="7048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CD0039"/>
                </a:solidFill>
                <a:latin typeface="Arial"/>
                <a:cs typeface="Arial"/>
                <a:hlinkClick r:id="rId3"/>
              </a:rPr>
              <a:t>www.ed.ac.uk</a:t>
            </a:r>
            <a:endParaRPr sz="8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25058" y="128015"/>
            <a:ext cx="2248868" cy="94640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56052" y="169633"/>
            <a:ext cx="1766012" cy="7610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9617" y="765810"/>
            <a:ext cx="76523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15" dirty="0">
                <a:latin typeface="Times New Roman"/>
                <a:cs typeface="Times New Roman"/>
              </a:rPr>
              <a:t>The</a:t>
            </a:r>
            <a:r>
              <a:rPr spc="-365" dirty="0">
                <a:latin typeface="Times New Roman"/>
                <a:cs typeface="Times New Roman"/>
              </a:rPr>
              <a:t> </a:t>
            </a:r>
            <a:r>
              <a:rPr spc="-380" dirty="0">
                <a:latin typeface="Times New Roman"/>
                <a:cs typeface="Times New Roman"/>
              </a:rPr>
              <a:t>ACT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55" dirty="0">
                <a:latin typeface="Times New Roman"/>
                <a:cs typeface="Times New Roman"/>
              </a:rPr>
              <a:t>model:</a:t>
            </a:r>
            <a:r>
              <a:rPr spc="-204" dirty="0">
                <a:latin typeface="Times New Roman"/>
                <a:cs typeface="Times New Roman"/>
              </a:rPr>
              <a:t> </a:t>
            </a:r>
            <a:r>
              <a:rPr spc="-240" dirty="0">
                <a:latin typeface="Times New Roman"/>
                <a:cs typeface="Times New Roman"/>
              </a:rPr>
              <a:t>Psychological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75" dirty="0">
                <a:latin typeface="Times New Roman"/>
                <a:cs typeface="Times New Roman"/>
              </a:rPr>
              <a:t>Flexibility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3955" y="249936"/>
            <a:ext cx="3558540" cy="5684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38317" y="2210511"/>
            <a:ext cx="99314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10" dirty="0">
                <a:solidFill>
                  <a:srgbClr val="00315F"/>
                </a:solidFill>
                <a:latin typeface="Times New Roman"/>
                <a:cs typeface="Times New Roman"/>
              </a:rPr>
              <a:t>Be</a:t>
            </a:r>
            <a:r>
              <a:rPr sz="2000" spc="-3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00315F"/>
                </a:solidFill>
                <a:latin typeface="Times New Roman"/>
                <a:cs typeface="Times New Roman"/>
              </a:rPr>
              <a:t>present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5650" y="4804613"/>
            <a:ext cx="8356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70" dirty="0">
                <a:solidFill>
                  <a:srgbClr val="00315F"/>
                </a:solidFill>
                <a:latin typeface="Times New Roman"/>
                <a:cs typeface="Times New Roman"/>
              </a:rPr>
              <a:t>Open</a:t>
            </a:r>
            <a:r>
              <a:rPr sz="2000" spc="-5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000" spc="-45" dirty="0">
                <a:solidFill>
                  <a:srgbClr val="00315F"/>
                </a:solidFill>
                <a:latin typeface="Times New Roman"/>
                <a:cs typeface="Times New Roman"/>
              </a:rPr>
              <a:t>up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356925" y="2694241"/>
            <a:ext cx="3162935" cy="2318385"/>
            <a:chOff x="4356925" y="2694241"/>
            <a:chExt cx="3162935" cy="231838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1688" y="2699004"/>
              <a:ext cx="3153156" cy="23088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61688" y="2699004"/>
              <a:ext cx="3153410" cy="2308860"/>
            </a:xfrm>
            <a:custGeom>
              <a:avLst/>
              <a:gdLst/>
              <a:ahLst/>
              <a:cxnLst/>
              <a:rect l="l" t="t" r="r" b="b"/>
              <a:pathLst>
                <a:path w="3153409" h="2308860">
                  <a:moveTo>
                    <a:pt x="0" y="2308860"/>
                  </a:moveTo>
                  <a:lnTo>
                    <a:pt x="1576577" y="0"/>
                  </a:lnTo>
                  <a:lnTo>
                    <a:pt x="3153156" y="2308860"/>
                  </a:lnTo>
                  <a:lnTo>
                    <a:pt x="0" y="2308860"/>
                  </a:lnTo>
                  <a:close/>
                </a:path>
              </a:pathLst>
            </a:custGeom>
            <a:ln w="9525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1688" y="2699004"/>
              <a:ext cx="3153156" cy="23088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361688" y="2699004"/>
              <a:ext cx="3153410" cy="2308860"/>
            </a:xfrm>
            <a:custGeom>
              <a:avLst/>
              <a:gdLst/>
              <a:ahLst/>
              <a:cxnLst/>
              <a:rect l="l" t="t" r="r" b="b"/>
              <a:pathLst>
                <a:path w="3153409" h="2308860">
                  <a:moveTo>
                    <a:pt x="0" y="2308860"/>
                  </a:moveTo>
                  <a:lnTo>
                    <a:pt x="1576577" y="0"/>
                  </a:lnTo>
                  <a:lnTo>
                    <a:pt x="3153156" y="2308860"/>
                  </a:lnTo>
                  <a:lnTo>
                    <a:pt x="0" y="2308860"/>
                  </a:lnTo>
                  <a:close/>
                </a:path>
              </a:pathLst>
            </a:custGeom>
            <a:ln w="9525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163692" y="3844797"/>
            <a:ext cx="15151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295" marR="5080" indent="-189230">
              <a:lnSpc>
                <a:spcPct val="100000"/>
              </a:lnSpc>
              <a:spcBef>
                <a:spcPts val="100"/>
              </a:spcBef>
            </a:pPr>
            <a:r>
              <a:rPr sz="2400" spc="-145" dirty="0">
                <a:solidFill>
                  <a:srgbClr val="00315F"/>
                </a:solidFill>
                <a:latin typeface="Times New Roman"/>
                <a:cs typeface="Times New Roman"/>
              </a:rPr>
              <a:t>Psychological </a:t>
            </a:r>
            <a:r>
              <a:rPr sz="2400" spc="-30" dirty="0">
                <a:solidFill>
                  <a:srgbClr val="00315F"/>
                </a:solidFill>
                <a:latin typeface="Times New Roman"/>
                <a:cs typeface="Times New Roman"/>
              </a:rPr>
              <a:t>Flexibility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32268" y="4650688"/>
            <a:ext cx="81343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14" dirty="0">
                <a:solidFill>
                  <a:srgbClr val="00315F"/>
                </a:solidFill>
                <a:latin typeface="Times New Roman"/>
                <a:cs typeface="Times New Roman"/>
              </a:rPr>
              <a:t>Do</a:t>
            </a:r>
            <a:r>
              <a:rPr sz="20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000" spc="-85" dirty="0">
                <a:solidFill>
                  <a:srgbClr val="00315F"/>
                </a:solidFill>
                <a:latin typeface="Times New Roman"/>
                <a:cs typeface="Times New Roman"/>
              </a:rPr>
              <a:t>what</a:t>
            </a:r>
            <a:endParaRPr sz="2000">
              <a:latin typeface="Times New Roman"/>
              <a:cs typeface="Times New Roman"/>
            </a:endParaRPr>
          </a:p>
          <a:p>
            <a:pPr marL="58419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00315F"/>
                </a:solidFill>
                <a:latin typeface="Times New Roman"/>
                <a:cs typeface="Times New Roman"/>
              </a:rPr>
              <a:t>matters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915" y="1621663"/>
            <a:ext cx="327787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</a:tabLst>
            </a:pPr>
            <a:r>
              <a:rPr sz="2600" spc="-185" dirty="0">
                <a:solidFill>
                  <a:srgbClr val="00315F"/>
                </a:solidFill>
                <a:latin typeface="Times New Roman"/>
                <a:cs typeface="Times New Roman"/>
              </a:rPr>
              <a:t>Engaging</a:t>
            </a:r>
            <a:r>
              <a:rPr sz="2600" spc="-1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150" dirty="0">
                <a:solidFill>
                  <a:srgbClr val="00315F"/>
                </a:solidFill>
                <a:latin typeface="Times New Roman"/>
                <a:cs typeface="Times New Roman"/>
              </a:rPr>
              <a:t>and</a:t>
            </a:r>
            <a:r>
              <a:rPr sz="2600" spc="-4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130" dirty="0">
                <a:solidFill>
                  <a:srgbClr val="00315F"/>
                </a:solidFill>
                <a:latin typeface="Times New Roman"/>
                <a:cs typeface="Times New Roman"/>
              </a:rPr>
              <a:t>accessible: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48073" y="1621663"/>
            <a:ext cx="6971030" cy="73977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725"/>
              </a:spcBef>
            </a:pPr>
            <a:r>
              <a:rPr sz="2600" spc="-114" dirty="0">
                <a:solidFill>
                  <a:srgbClr val="00315F"/>
                </a:solidFill>
                <a:latin typeface="Times New Roman"/>
                <a:cs typeface="Times New Roman"/>
              </a:rPr>
              <a:t>relationship</a:t>
            </a:r>
            <a:r>
              <a:rPr sz="2600" spc="-5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105" dirty="0">
                <a:solidFill>
                  <a:srgbClr val="00315F"/>
                </a:solidFill>
                <a:latin typeface="Times New Roman"/>
                <a:cs typeface="Times New Roman"/>
              </a:rPr>
              <a:t>with</a:t>
            </a:r>
            <a:r>
              <a:rPr sz="2600" spc="-4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70" dirty="0">
                <a:solidFill>
                  <a:srgbClr val="00315F"/>
                </a:solidFill>
                <a:latin typeface="Times New Roman"/>
                <a:cs typeface="Times New Roman"/>
              </a:rPr>
              <a:t>the</a:t>
            </a:r>
            <a:r>
              <a:rPr sz="26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75" dirty="0">
                <a:solidFill>
                  <a:srgbClr val="00315F"/>
                </a:solidFill>
                <a:latin typeface="Times New Roman"/>
                <a:cs typeface="Times New Roman"/>
              </a:rPr>
              <a:t>site,</a:t>
            </a:r>
            <a:r>
              <a:rPr sz="2600" spc="-15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110" dirty="0">
                <a:solidFill>
                  <a:srgbClr val="00315F"/>
                </a:solidFill>
                <a:latin typeface="Times New Roman"/>
                <a:cs typeface="Times New Roman"/>
              </a:rPr>
              <a:t>video,</a:t>
            </a:r>
            <a:r>
              <a:rPr sz="2600" spc="-16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145" dirty="0">
                <a:solidFill>
                  <a:srgbClr val="00315F"/>
                </a:solidFill>
                <a:latin typeface="Times New Roman"/>
                <a:cs typeface="Times New Roman"/>
              </a:rPr>
              <a:t>language,</a:t>
            </a:r>
            <a:r>
              <a:rPr sz="2600" spc="-13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155" dirty="0">
                <a:solidFill>
                  <a:srgbClr val="00315F"/>
                </a:solidFill>
                <a:latin typeface="Times New Roman"/>
                <a:cs typeface="Times New Roman"/>
              </a:rPr>
              <a:t>imagery,</a:t>
            </a:r>
            <a:r>
              <a:rPr sz="2600" spc="-13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35" dirty="0">
                <a:solidFill>
                  <a:srgbClr val="00315F"/>
                </a:solidFill>
                <a:latin typeface="Times New Roman"/>
                <a:cs typeface="Times New Roman"/>
              </a:rPr>
              <a:t>poetry </a:t>
            </a:r>
            <a:r>
              <a:rPr sz="2600" spc="-105" dirty="0">
                <a:solidFill>
                  <a:srgbClr val="00315F"/>
                </a:solidFill>
                <a:latin typeface="Times New Roman"/>
                <a:cs typeface="Times New Roman"/>
              </a:rPr>
              <a:t>(from</a:t>
            </a:r>
            <a:r>
              <a:rPr sz="2600" spc="-6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75" dirty="0">
                <a:solidFill>
                  <a:srgbClr val="00315F"/>
                </a:solidFill>
                <a:latin typeface="Times New Roman"/>
                <a:cs typeface="Times New Roman"/>
              </a:rPr>
              <a:t>the</a:t>
            </a:r>
            <a:r>
              <a:rPr sz="2600" spc="-7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00315F"/>
                </a:solidFill>
                <a:latin typeface="Times New Roman"/>
                <a:cs typeface="Times New Roman"/>
              </a:rPr>
              <a:t>heart)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9915" y="2730830"/>
            <a:ext cx="280606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</a:tabLst>
            </a:pPr>
            <a:r>
              <a:rPr sz="2600" spc="-165" dirty="0">
                <a:solidFill>
                  <a:srgbClr val="00315F"/>
                </a:solidFill>
                <a:latin typeface="Times New Roman"/>
                <a:cs typeface="Times New Roman"/>
              </a:rPr>
              <a:t>Real</a:t>
            </a:r>
            <a:r>
              <a:rPr sz="2600" spc="-1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155" dirty="0">
                <a:solidFill>
                  <a:srgbClr val="00315F"/>
                </a:solidFill>
                <a:latin typeface="Times New Roman"/>
                <a:cs typeface="Times New Roman"/>
              </a:rPr>
              <a:t>people’s</a:t>
            </a:r>
            <a:r>
              <a:rPr sz="2600" spc="-2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75" dirty="0">
                <a:solidFill>
                  <a:srgbClr val="00315F"/>
                </a:solidFill>
                <a:latin typeface="Times New Roman"/>
                <a:cs typeface="Times New Roman"/>
              </a:rPr>
              <a:t>stories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48073" y="2730830"/>
            <a:ext cx="6982459" cy="1136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00" dirty="0">
                <a:solidFill>
                  <a:srgbClr val="00315F"/>
                </a:solidFill>
                <a:latin typeface="Times New Roman"/>
                <a:cs typeface="Times New Roman"/>
              </a:rPr>
              <a:t>edited</a:t>
            </a:r>
            <a:r>
              <a:rPr sz="2600" spc="-7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315F"/>
                </a:solidFill>
                <a:latin typeface="Times New Roman"/>
                <a:cs typeface="Times New Roman"/>
              </a:rPr>
              <a:t>to</a:t>
            </a:r>
            <a:r>
              <a:rPr sz="26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180" dirty="0">
                <a:solidFill>
                  <a:srgbClr val="00315F"/>
                </a:solidFill>
                <a:latin typeface="Times New Roman"/>
                <a:cs typeface="Times New Roman"/>
              </a:rPr>
              <a:t>show</a:t>
            </a:r>
            <a:r>
              <a:rPr sz="2600" spc="-5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150" dirty="0">
                <a:solidFill>
                  <a:srgbClr val="00315F"/>
                </a:solidFill>
                <a:latin typeface="Times New Roman"/>
                <a:cs typeface="Times New Roman"/>
              </a:rPr>
              <a:t>common</a:t>
            </a:r>
            <a:r>
              <a:rPr sz="2600" spc="-5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125" dirty="0">
                <a:solidFill>
                  <a:srgbClr val="00315F"/>
                </a:solidFill>
                <a:latin typeface="Times New Roman"/>
                <a:cs typeface="Times New Roman"/>
              </a:rPr>
              <a:t>stuck</a:t>
            </a:r>
            <a:r>
              <a:rPr sz="2600" spc="-3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114" dirty="0">
                <a:solidFill>
                  <a:srgbClr val="00315F"/>
                </a:solidFill>
                <a:latin typeface="Times New Roman"/>
                <a:cs typeface="Times New Roman"/>
              </a:rPr>
              <a:t>points</a:t>
            </a:r>
            <a:r>
              <a:rPr sz="26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170" dirty="0">
                <a:solidFill>
                  <a:srgbClr val="00315F"/>
                </a:solidFill>
                <a:latin typeface="Times New Roman"/>
                <a:cs typeface="Times New Roman"/>
              </a:rPr>
              <a:t>of</a:t>
            </a:r>
            <a:r>
              <a:rPr sz="26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00315F"/>
                </a:solidFill>
                <a:latin typeface="Times New Roman"/>
                <a:cs typeface="Times New Roman"/>
              </a:rPr>
              <a:t>grieving</a:t>
            </a: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ts val="2500"/>
              </a:lnSpc>
              <a:spcBef>
                <a:spcPts val="600"/>
              </a:spcBef>
            </a:pPr>
            <a:r>
              <a:rPr sz="2600" spc="-120" dirty="0">
                <a:solidFill>
                  <a:srgbClr val="00315F"/>
                </a:solidFill>
                <a:latin typeface="Times New Roman"/>
                <a:cs typeface="Times New Roman"/>
              </a:rPr>
              <a:t>(overwhelm,</a:t>
            </a:r>
            <a:r>
              <a:rPr sz="2600" spc="-13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155" dirty="0">
                <a:solidFill>
                  <a:srgbClr val="00315F"/>
                </a:solidFill>
                <a:latin typeface="Times New Roman"/>
                <a:cs typeface="Times New Roman"/>
              </a:rPr>
              <a:t>avoidance,</a:t>
            </a:r>
            <a:r>
              <a:rPr sz="2600" spc="-11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105" dirty="0">
                <a:solidFill>
                  <a:srgbClr val="00315F"/>
                </a:solidFill>
                <a:latin typeface="Times New Roman"/>
                <a:cs typeface="Times New Roman"/>
              </a:rPr>
              <a:t>expectations,</a:t>
            </a:r>
            <a:r>
              <a:rPr sz="2600" spc="-12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160" dirty="0">
                <a:solidFill>
                  <a:srgbClr val="00315F"/>
                </a:solidFill>
                <a:latin typeface="Times New Roman"/>
                <a:cs typeface="Times New Roman"/>
              </a:rPr>
              <a:t>meaning</a:t>
            </a:r>
            <a:r>
              <a:rPr sz="260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430" dirty="0">
                <a:solidFill>
                  <a:srgbClr val="00315F"/>
                </a:solidFill>
                <a:latin typeface="Times New Roman"/>
                <a:cs typeface="Times New Roman"/>
              </a:rPr>
              <a:t>&amp;</a:t>
            </a:r>
            <a:r>
              <a:rPr sz="2600" spc="1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35" dirty="0">
                <a:solidFill>
                  <a:srgbClr val="00315F"/>
                </a:solidFill>
                <a:latin typeface="Times New Roman"/>
                <a:cs typeface="Times New Roman"/>
              </a:rPr>
              <a:t>purpose, </a:t>
            </a:r>
            <a:r>
              <a:rPr sz="2600" spc="-105" dirty="0">
                <a:solidFill>
                  <a:srgbClr val="00315F"/>
                </a:solidFill>
                <a:latin typeface="Times New Roman"/>
                <a:cs typeface="Times New Roman"/>
              </a:rPr>
              <a:t>unexpected</a:t>
            </a:r>
            <a:r>
              <a:rPr sz="2600" spc="-7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315F"/>
                </a:solidFill>
                <a:latin typeface="Times New Roman"/>
                <a:cs typeface="Times New Roman"/>
              </a:rPr>
              <a:t>or</a:t>
            </a:r>
            <a:r>
              <a:rPr sz="2600" spc="-5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114" dirty="0">
                <a:solidFill>
                  <a:srgbClr val="00315F"/>
                </a:solidFill>
                <a:latin typeface="Times New Roman"/>
                <a:cs typeface="Times New Roman"/>
              </a:rPr>
              <a:t>traumatic</a:t>
            </a:r>
            <a:r>
              <a:rPr sz="2600" spc="-3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105" dirty="0">
                <a:solidFill>
                  <a:srgbClr val="00315F"/>
                </a:solidFill>
                <a:latin typeface="Times New Roman"/>
                <a:cs typeface="Times New Roman"/>
              </a:rPr>
              <a:t>deaths,</a:t>
            </a:r>
            <a:r>
              <a:rPr sz="2600" spc="-17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180" dirty="0">
                <a:solidFill>
                  <a:srgbClr val="00315F"/>
                </a:solidFill>
                <a:latin typeface="Times New Roman"/>
                <a:cs typeface="Times New Roman"/>
              </a:rPr>
              <a:t>physical</a:t>
            </a:r>
            <a:r>
              <a:rPr sz="2600" spc="-4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00315F"/>
                </a:solidFill>
                <a:latin typeface="Times New Roman"/>
                <a:cs typeface="Times New Roman"/>
              </a:rPr>
              <a:t>impacts)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9915" y="4237482"/>
            <a:ext cx="9914890" cy="2007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</a:tabLst>
            </a:pPr>
            <a:r>
              <a:rPr sz="2600" spc="-114" dirty="0">
                <a:solidFill>
                  <a:srgbClr val="00315F"/>
                </a:solidFill>
                <a:latin typeface="Times New Roman"/>
                <a:cs typeface="Times New Roman"/>
              </a:rPr>
              <a:t>Understanding</a:t>
            </a:r>
            <a:r>
              <a:rPr sz="2600" spc="-4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150" dirty="0">
                <a:solidFill>
                  <a:srgbClr val="00315F"/>
                </a:solidFill>
                <a:latin typeface="Times New Roman"/>
                <a:cs typeface="Times New Roman"/>
              </a:rPr>
              <a:t>and</a:t>
            </a:r>
            <a:r>
              <a:rPr sz="2600" spc="-4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135" dirty="0">
                <a:solidFill>
                  <a:srgbClr val="00315F"/>
                </a:solidFill>
                <a:latin typeface="Times New Roman"/>
                <a:cs typeface="Times New Roman"/>
              </a:rPr>
              <a:t>normalising</a:t>
            </a:r>
            <a:r>
              <a:rPr sz="2600" spc="-2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215" dirty="0">
                <a:solidFill>
                  <a:srgbClr val="00315F"/>
                </a:solidFill>
                <a:latin typeface="Times New Roman"/>
                <a:cs typeface="Times New Roman"/>
              </a:rPr>
              <a:t>a</a:t>
            </a:r>
            <a:r>
              <a:rPr sz="2600" spc="-3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130" dirty="0">
                <a:solidFill>
                  <a:srgbClr val="00315F"/>
                </a:solidFill>
                <a:latin typeface="Times New Roman"/>
                <a:cs typeface="Times New Roman"/>
              </a:rPr>
              <a:t>wide</a:t>
            </a:r>
            <a:r>
              <a:rPr sz="2600" spc="-4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135" dirty="0">
                <a:solidFill>
                  <a:srgbClr val="00315F"/>
                </a:solidFill>
                <a:latin typeface="Times New Roman"/>
                <a:cs typeface="Times New Roman"/>
              </a:rPr>
              <a:t>range</a:t>
            </a:r>
            <a:r>
              <a:rPr sz="2600" spc="-4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160" dirty="0">
                <a:solidFill>
                  <a:srgbClr val="00315F"/>
                </a:solidFill>
                <a:latin typeface="Times New Roman"/>
                <a:cs typeface="Times New Roman"/>
              </a:rPr>
              <a:t>of</a:t>
            </a:r>
            <a:r>
              <a:rPr sz="2600" spc="-4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00315F"/>
                </a:solidFill>
                <a:latin typeface="Times New Roman"/>
                <a:cs typeface="Times New Roman"/>
              </a:rPr>
              <a:t>responses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0"/>
              </a:spcBef>
              <a:buClr>
                <a:srgbClr val="00315F"/>
              </a:buClr>
              <a:buFont typeface="Arial MT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</a:tabLst>
            </a:pPr>
            <a:r>
              <a:rPr sz="2600" spc="-250" dirty="0">
                <a:solidFill>
                  <a:srgbClr val="00315F"/>
                </a:solidFill>
                <a:latin typeface="Times New Roman"/>
                <a:cs typeface="Times New Roman"/>
              </a:rPr>
              <a:t>ACT</a:t>
            </a:r>
            <a:r>
              <a:rPr sz="2600" spc="-5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160" dirty="0">
                <a:solidFill>
                  <a:srgbClr val="00315F"/>
                </a:solidFill>
                <a:latin typeface="Times New Roman"/>
                <a:cs typeface="Times New Roman"/>
              </a:rPr>
              <a:t>skills</a:t>
            </a:r>
            <a:r>
              <a:rPr sz="2600" spc="-6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315F"/>
                </a:solidFill>
                <a:latin typeface="Times New Roman"/>
                <a:cs typeface="Times New Roman"/>
              </a:rPr>
              <a:t>–</a:t>
            </a:r>
            <a:r>
              <a:rPr sz="2600" spc="-5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125" dirty="0">
                <a:solidFill>
                  <a:srgbClr val="00315F"/>
                </a:solidFill>
                <a:latin typeface="Times New Roman"/>
                <a:cs typeface="Times New Roman"/>
              </a:rPr>
              <a:t>OPEN,</a:t>
            </a:r>
            <a:r>
              <a:rPr sz="2600" spc="-36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350" dirty="0">
                <a:solidFill>
                  <a:srgbClr val="00315F"/>
                </a:solidFill>
                <a:latin typeface="Times New Roman"/>
                <a:cs typeface="Times New Roman"/>
              </a:rPr>
              <a:t>AWARE</a:t>
            </a:r>
            <a:r>
              <a:rPr sz="2600" spc="-4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150" dirty="0">
                <a:solidFill>
                  <a:srgbClr val="00315F"/>
                </a:solidFill>
                <a:latin typeface="Times New Roman"/>
                <a:cs typeface="Times New Roman"/>
              </a:rPr>
              <a:t>and</a:t>
            </a:r>
            <a:r>
              <a:rPr sz="2600" spc="-6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75" dirty="0">
                <a:solidFill>
                  <a:srgbClr val="00315F"/>
                </a:solidFill>
                <a:latin typeface="Times New Roman"/>
                <a:cs typeface="Times New Roman"/>
              </a:rPr>
              <a:t>ENGAGED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0"/>
              </a:spcBef>
              <a:buClr>
                <a:srgbClr val="00315F"/>
              </a:buClr>
              <a:buFont typeface="Arial MT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600" spc="-180" dirty="0">
                <a:solidFill>
                  <a:srgbClr val="00315F"/>
                </a:solidFill>
                <a:latin typeface="Times New Roman"/>
                <a:cs typeface="Times New Roman"/>
              </a:rPr>
              <a:t>Specific</a:t>
            </a:r>
            <a:r>
              <a:rPr sz="260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110" dirty="0">
                <a:solidFill>
                  <a:srgbClr val="00315F"/>
                </a:solidFill>
                <a:latin typeface="Times New Roman"/>
                <a:cs typeface="Times New Roman"/>
              </a:rPr>
              <a:t>strategies</a:t>
            </a:r>
            <a:r>
              <a:rPr sz="2600" spc="-1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90" dirty="0">
                <a:solidFill>
                  <a:srgbClr val="00315F"/>
                </a:solidFill>
                <a:latin typeface="Times New Roman"/>
                <a:cs typeface="Times New Roman"/>
              </a:rPr>
              <a:t>for</a:t>
            </a:r>
            <a:r>
              <a:rPr sz="2600" spc="1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150" dirty="0">
                <a:solidFill>
                  <a:srgbClr val="00315F"/>
                </a:solidFill>
                <a:latin typeface="Times New Roman"/>
                <a:cs typeface="Times New Roman"/>
              </a:rPr>
              <a:t>self-</a:t>
            </a:r>
            <a:r>
              <a:rPr sz="2600" spc="-85" dirty="0">
                <a:solidFill>
                  <a:srgbClr val="00315F"/>
                </a:solidFill>
                <a:latin typeface="Times New Roman"/>
                <a:cs typeface="Times New Roman"/>
              </a:rPr>
              <a:t>support</a:t>
            </a:r>
            <a:r>
              <a:rPr sz="2600" spc="-2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315F"/>
                </a:solidFill>
                <a:latin typeface="Times New Roman"/>
                <a:cs typeface="Times New Roman"/>
              </a:rPr>
              <a:t>–</a:t>
            </a:r>
            <a:r>
              <a:rPr sz="2600" spc="-1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125" dirty="0">
                <a:solidFill>
                  <a:srgbClr val="00315F"/>
                </a:solidFill>
                <a:latin typeface="Times New Roman"/>
                <a:cs typeface="Times New Roman"/>
              </a:rPr>
              <a:t>wellbeing,</a:t>
            </a:r>
            <a:r>
              <a:rPr sz="2600" spc="-13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114" dirty="0">
                <a:solidFill>
                  <a:srgbClr val="00315F"/>
                </a:solidFill>
                <a:latin typeface="Times New Roman"/>
                <a:cs typeface="Times New Roman"/>
              </a:rPr>
              <a:t>lifestyle,</a:t>
            </a:r>
            <a:r>
              <a:rPr sz="2600" spc="-12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105" dirty="0">
                <a:solidFill>
                  <a:srgbClr val="00315F"/>
                </a:solidFill>
                <a:latin typeface="Times New Roman"/>
                <a:cs typeface="Times New Roman"/>
              </a:rPr>
              <a:t>sleep,</a:t>
            </a:r>
            <a:r>
              <a:rPr sz="2600" spc="-15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135" dirty="0">
                <a:solidFill>
                  <a:srgbClr val="00315F"/>
                </a:solidFill>
                <a:latin typeface="Times New Roman"/>
                <a:cs typeface="Times New Roman"/>
              </a:rPr>
              <a:t>cooking,</a:t>
            </a:r>
            <a:r>
              <a:rPr sz="2600" spc="-12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spc="-45" dirty="0">
                <a:solidFill>
                  <a:srgbClr val="00315F"/>
                </a:solidFill>
                <a:latin typeface="Times New Roman"/>
                <a:cs typeface="Times New Roman"/>
              </a:rPr>
              <a:t>exercise</a:t>
            </a:r>
            <a:endParaRPr sz="26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168" y="281940"/>
            <a:ext cx="3560064" cy="56845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81204" y="70103"/>
            <a:ext cx="2386969" cy="1004316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12925" y="996823"/>
            <a:ext cx="9210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220460" algn="l"/>
              </a:tabLst>
            </a:pPr>
            <a:r>
              <a:rPr spc="254" dirty="0"/>
              <a:t>PHASE</a:t>
            </a:r>
            <a:r>
              <a:rPr spc="285" dirty="0"/>
              <a:t> </a:t>
            </a:r>
            <a:r>
              <a:rPr dirty="0"/>
              <a:t>2:</a:t>
            </a:r>
            <a:r>
              <a:rPr spc="295" dirty="0"/>
              <a:t> </a:t>
            </a:r>
            <a:r>
              <a:rPr spc="425" dirty="0"/>
              <a:t>INTERVENTION</a:t>
            </a:r>
            <a:r>
              <a:rPr dirty="0"/>
              <a:t>	</a:t>
            </a:r>
            <a:r>
              <a:rPr spc="425" dirty="0"/>
              <a:t>PROTOTYPE</a:t>
            </a: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40568" y="45767"/>
            <a:ext cx="845716" cy="121284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915" y="2001469"/>
            <a:ext cx="7733665" cy="2427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</a:tabLst>
            </a:pPr>
            <a:r>
              <a:rPr sz="2800" spc="-110" dirty="0">
                <a:solidFill>
                  <a:srgbClr val="00315F"/>
                </a:solidFill>
                <a:latin typeface="Times New Roman"/>
                <a:cs typeface="Times New Roman"/>
              </a:rPr>
              <a:t>With</a:t>
            </a:r>
            <a:r>
              <a:rPr sz="2800" spc="-42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55" dirty="0">
                <a:solidFill>
                  <a:srgbClr val="00315F"/>
                </a:solidFill>
                <a:latin typeface="Times New Roman"/>
                <a:cs typeface="Times New Roman"/>
              </a:rPr>
              <a:t>Volunteer</a:t>
            </a:r>
            <a:r>
              <a:rPr sz="28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10" dirty="0">
                <a:solidFill>
                  <a:srgbClr val="00315F"/>
                </a:solidFill>
                <a:latin typeface="Times New Roman"/>
                <a:cs typeface="Times New Roman"/>
              </a:rPr>
              <a:t>Support</a:t>
            </a:r>
            <a:r>
              <a:rPr sz="28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315F"/>
                </a:solidFill>
                <a:latin typeface="Times New Roman"/>
                <a:cs typeface="Times New Roman"/>
              </a:rPr>
              <a:t>or</a:t>
            </a:r>
            <a:r>
              <a:rPr sz="2800" spc="-6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229" dirty="0">
                <a:solidFill>
                  <a:srgbClr val="00315F"/>
                </a:solidFill>
                <a:latin typeface="Times New Roman"/>
                <a:cs typeface="Times New Roman"/>
              </a:rPr>
              <a:t>as</a:t>
            </a:r>
            <a:r>
              <a:rPr sz="28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229" dirty="0">
                <a:solidFill>
                  <a:srgbClr val="00315F"/>
                </a:solidFill>
                <a:latin typeface="Times New Roman"/>
                <a:cs typeface="Times New Roman"/>
              </a:rPr>
              <a:t>a</a:t>
            </a:r>
            <a:r>
              <a:rPr sz="2800" spc="-6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90" dirty="0">
                <a:solidFill>
                  <a:srgbClr val="00315F"/>
                </a:solidFill>
                <a:latin typeface="Times New Roman"/>
                <a:cs typeface="Times New Roman"/>
              </a:rPr>
              <a:t>Self-</a:t>
            </a:r>
            <a:r>
              <a:rPr sz="2800" spc="-100" dirty="0">
                <a:solidFill>
                  <a:srgbClr val="00315F"/>
                </a:solidFill>
                <a:latin typeface="Times New Roman"/>
                <a:cs typeface="Times New Roman"/>
              </a:rPr>
              <a:t>directed</a:t>
            </a:r>
            <a:r>
              <a:rPr sz="2800" spc="-70" dirty="0">
                <a:solidFill>
                  <a:srgbClr val="00315F"/>
                </a:solidFill>
                <a:latin typeface="Times New Roman"/>
                <a:cs typeface="Times New Roman"/>
              </a:rPr>
              <a:t> Intervention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85"/>
              </a:spcBef>
              <a:buClr>
                <a:srgbClr val="00315F"/>
              </a:buClr>
              <a:buFont typeface="Arial MT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4965" algn="l"/>
              </a:tabLst>
            </a:pPr>
            <a:r>
              <a:rPr sz="2800" spc="-165" dirty="0">
                <a:solidFill>
                  <a:srgbClr val="00315F"/>
                </a:solidFill>
                <a:latin typeface="Times New Roman"/>
                <a:cs typeface="Times New Roman"/>
              </a:rPr>
              <a:t>Bereavement</a:t>
            </a:r>
            <a:r>
              <a:rPr sz="2800" spc="1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14" dirty="0">
                <a:solidFill>
                  <a:srgbClr val="00315F"/>
                </a:solidFill>
                <a:latin typeface="Times New Roman"/>
                <a:cs typeface="Times New Roman"/>
              </a:rPr>
              <a:t>Support</a:t>
            </a:r>
            <a:r>
              <a:rPr sz="2800" spc="-36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solidFill>
                  <a:srgbClr val="00315F"/>
                </a:solidFill>
                <a:latin typeface="Times New Roman"/>
                <a:cs typeface="Times New Roman"/>
              </a:rPr>
              <a:t>Volunteers</a:t>
            </a:r>
            <a:endParaRPr sz="2800">
              <a:latin typeface="Times New Roman"/>
              <a:cs typeface="Times New Roman"/>
            </a:endParaRPr>
          </a:p>
          <a:p>
            <a:pPr marL="755015" lvl="1" indent="-285750">
              <a:lnSpc>
                <a:spcPct val="100000"/>
              </a:lnSpc>
              <a:spcBef>
                <a:spcPts val="640"/>
              </a:spcBef>
              <a:buFont typeface="Arial MT"/>
              <a:buChar char="–"/>
              <a:tabLst>
                <a:tab pos="755015" algn="l"/>
              </a:tabLst>
            </a:pPr>
            <a:r>
              <a:rPr sz="2400" spc="-135" dirty="0">
                <a:solidFill>
                  <a:srgbClr val="00315F"/>
                </a:solidFill>
                <a:latin typeface="Times New Roman"/>
                <a:cs typeface="Times New Roman"/>
              </a:rPr>
              <a:t>Four</a:t>
            </a:r>
            <a:r>
              <a:rPr sz="2400" spc="-3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00" dirty="0">
                <a:solidFill>
                  <a:srgbClr val="00315F"/>
                </a:solidFill>
                <a:latin typeface="Times New Roman"/>
                <a:cs typeface="Times New Roman"/>
              </a:rPr>
              <a:t>two-</a:t>
            </a:r>
            <a:r>
              <a:rPr sz="2400" spc="-95" dirty="0">
                <a:solidFill>
                  <a:srgbClr val="00315F"/>
                </a:solidFill>
                <a:latin typeface="Times New Roman"/>
                <a:cs typeface="Times New Roman"/>
              </a:rPr>
              <a:t>hour</a:t>
            </a:r>
            <a:r>
              <a:rPr sz="2400" spc="-4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00" dirty="0">
                <a:solidFill>
                  <a:srgbClr val="00315F"/>
                </a:solidFill>
                <a:latin typeface="Times New Roman"/>
                <a:cs typeface="Times New Roman"/>
              </a:rPr>
              <a:t>training</a:t>
            </a:r>
            <a:r>
              <a:rPr sz="2400" spc="-3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55" dirty="0">
                <a:solidFill>
                  <a:srgbClr val="00315F"/>
                </a:solidFill>
                <a:latin typeface="Times New Roman"/>
                <a:cs typeface="Times New Roman"/>
              </a:rPr>
              <a:t>sessions</a:t>
            </a:r>
            <a:r>
              <a:rPr sz="2400" spc="-5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00" dirty="0">
                <a:solidFill>
                  <a:srgbClr val="00315F"/>
                </a:solidFill>
                <a:latin typeface="Times New Roman"/>
                <a:cs typeface="Times New Roman"/>
              </a:rPr>
              <a:t>introducing</a:t>
            </a:r>
            <a:r>
              <a:rPr sz="2400" spc="-5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00315F"/>
                </a:solidFill>
                <a:latin typeface="Times New Roman"/>
                <a:cs typeface="Times New Roman"/>
              </a:rPr>
              <a:t>the</a:t>
            </a:r>
            <a:r>
              <a:rPr sz="2400" spc="-21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235" dirty="0">
                <a:solidFill>
                  <a:srgbClr val="00315F"/>
                </a:solidFill>
                <a:latin typeface="Times New Roman"/>
                <a:cs typeface="Times New Roman"/>
              </a:rPr>
              <a:t>ACT</a:t>
            </a:r>
            <a:r>
              <a:rPr sz="2400" spc="-3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315F"/>
                </a:solidFill>
                <a:latin typeface="Times New Roman"/>
                <a:cs typeface="Times New Roman"/>
              </a:rPr>
              <a:t>model</a:t>
            </a:r>
            <a:endParaRPr sz="2400">
              <a:latin typeface="Times New Roman"/>
              <a:cs typeface="Times New Roman"/>
            </a:endParaRPr>
          </a:p>
          <a:p>
            <a:pPr marL="755650" lvl="1" indent="-286385">
              <a:lnSpc>
                <a:spcPct val="100000"/>
              </a:lnSpc>
              <a:spcBef>
                <a:spcPts val="610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spc="-160" dirty="0">
                <a:solidFill>
                  <a:srgbClr val="00315F"/>
                </a:solidFill>
                <a:latin typeface="Times New Roman"/>
                <a:cs typeface="Times New Roman"/>
              </a:rPr>
              <a:t>Four</a:t>
            </a:r>
            <a:r>
              <a:rPr sz="2800" spc="-4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35" dirty="0">
                <a:solidFill>
                  <a:srgbClr val="00315F"/>
                </a:solidFill>
                <a:latin typeface="Times New Roman"/>
                <a:cs typeface="Times New Roman"/>
              </a:rPr>
              <a:t>90</a:t>
            </a:r>
            <a:r>
              <a:rPr sz="2800" spc="-3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05" dirty="0">
                <a:solidFill>
                  <a:srgbClr val="00315F"/>
                </a:solidFill>
                <a:latin typeface="Times New Roman"/>
                <a:cs typeface="Times New Roman"/>
              </a:rPr>
              <a:t>minute</a:t>
            </a:r>
            <a:r>
              <a:rPr sz="2800" spc="-3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40" dirty="0">
                <a:solidFill>
                  <a:srgbClr val="00315F"/>
                </a:solidFill>
                <a:latin typeface="Times New Roman"/>
                <a:cs typeface="Times New Roman"/>
              </a:rPr>
              <a:t>supervision</a:t>
            </a:r>
            <a:r>
              <a:rPr sz="2800" spc="-3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620" dirty="0">
                <a:solidFill>
                  <a:srgbClr val="00315F"/>
                </a:solidFill>
                <a:latin typeface="Times New Roman"/>
                <a:cs typeface="Times New Roman"/>
              </a:rPr>
              <a:t>/</a:t>
            </a:r>
            <a:r>
              <a:rPr sz="28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20" dirty="0">
                <a:solidFill>
                  <a:srgbClr val="00315F"/>
                </a:solidFill>
                <a:latin typeface="Times New Roman"/>
                <a:cs typeface="Times New Roman"/>
              </a:rPr>
              <a:t>consultation</a:t>
            </a:r>
            <a:r>
              <a:rPr sz="28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00315F"/>
                </a:solidFill>
                <a:latin typeface="Times New Roman"/>
                <a:cs typeface="Times New Roman"/>
              </a:rPr>
              <a:t>sessions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168" y="281940"/>
            <a:ext cx="3560064" cy="5684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04749" y="77723"/>
            <a:ext cx="2386969" cy="100431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51392" y="3179064"/>
            <a:ext cx="3215640" cy="55016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13991" y="3893900"/>
            <a:ext cx="762049" cy="1091981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94835" y="996823"/>
            <a:ext cx="404367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09" dirty="0"/>
              <a:t>CORE</a:t>
            </a:r>
            <a:r>
              <a:rPr spc="440" dirty="0"/>
              <a:t> </a:t>
            </a:r>
            <a:r>
              <a:rPr spc="220" dirty="0"/>
              <a:t>ELEMENTS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923" y="249936"/>
            <a:ext cx="3558540" cy="5684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14736" y="1382267"/>
            <a:ext cx="2935013" cy="1235964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99060" y="45719"/>
            <a:ext cx="12092940" cy="6733540"/>
            <a:chOff x="99060" y="45719"/>
            <a:chExt cx="12092940" cy="673354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75119" y="45719"/>
              <a:ext cx="5478780" cy="43845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70090" y="4468366"/>
              <a:ext cx="5621908" cy="22875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060" y="3025138"/>
              <a:ext cx="6576059" cy="375361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806" y="1522222"/>
            <a:ext cx="103612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54" dirty="0"/>
              <a:t>PHASE</a:t>
            </a:r>
            <a:r>
              <a:rPr spc="434" dirty="0"/>
              <a:t> </a:t>
            </a:r>
            <a:r>
              <a:rPr spc="-265" dirty="0"/>
              <a:t>3:</a:t>
            </a:r>
            <a:r>
              <a:rPr spc="445" dirty="0"/>
              <a:t> </a:t>
            </a:r>
            <a:r>
              <a:rPr spc="275" dirty="0"/>
              <a:t>USER</a:t>
            </a:r>
            <a:r>
              <a:rPr spc="455" dirty="0"/>
              <a:t> </a:t>
            </a:r>
            <a:r>
              <a:rPr spc="409" dirty="0"/>
              <a:t>TESTING</a:t>
            </a:r>
            <a:r>
              <a:rPr spc="450" dirty="0"/>
              <a:t> </a:t>
            </a:r>
            <a:r>
              <a:rPr spc="560" dirty="0"/>
              <a:t>AND</a:t>
            </a:r>
            <a:r>
              <a:rPr spc="434" dirty="0"/>
              <a:t> </a:t>
            </a:r>
            <a:r>
              <a:rPr spc="290" dirty="0"/>
              <a:t>REFINEMENT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2483192"/>
            <a:ext cx="10492740" cy="301434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775"/>
              </a:spcBef>
              <a:buFont typeface="Arial MT"/>
              <a:buChar char="•"/>
              <a:tabLst>
                <a:tab pos="354965" algn="l"/>
              </a:tabLst>
            </a:pPr>
            <a:r>
              <a:rPr sz="2800" spc="-185" dirty="0">
                <a:solidFill>
                  <a:srgbClr val="00315F"/>
                </a:solidFill>
                <a:latin typeface="Times New Roman"/>
                <a:cs typeface="Times New Roman"/>
              </a:rPr>
              <a:t>Mixed</a:t>
            </a:r>
            <a:r>
              <a:rPr sz="2800" spc="-2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30" dirty="0">
                <a:solidFill>
                  <a:srgbClr val="00315F"/>
                </a:solidFill>
                <a:latin typeface="Times New Roman"/>
                <a:cs typeface="Times New Roman"/>
              </a:rPr>
              <a:t>methods</a:t>
            </a:r>
            <a:r>
              <a:rPr sz="2800" spc="-4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solidFill>
                  <a:srgbClr val="00315F"/>
                </a:solidFill>
                <a:latin typeface="Times New Roman"/>
                <a:cs typeface="Times New Roman"/>
              </a:rPr>
              <a:t>evaluation</a:t>
            </a:r>
            <a:endParaRPr sz="28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675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spc="-130" dirty="0">
                <a:solidFill>
                  <a:srgbClr val="00315F"/>
                </a:solidFill>
                <a:latin typeface="Times New Roman"/>
                <a:cs typeface="Times New Roman"/>
              </a:rPr>
              <a:t>Interviews</a:t>
            </a:r>
            <a:r>
              <a:rPr sz="2800" spc="-5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25" dirty="0">
                <a:solidFill>
                  <a:srgbClr val="00315F"/>
                </a:solidFill>
                <a:latin typeface="Times New Roman"/>
                <a:cs typeface="Times New Roman"/>
              </a:rPr>
              <a:t>with</a:t>
            </a:r>
            <a:r>
              <a:rPr sz="2800" spc="-5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60" dirty="0">
                <a:solidFill>
                  <a:srgbClr val="00315F"/>
                </a:solidFill>
                <a:latin typeface="Times New Roman"/>
                <a:cs typeface="Times New Roman"/>
              </a:rPr>
              <a:t>bereaved</a:t>
            </a:r>
            <a:r>
              <a:rPr sz="2800" spc="-3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14" dirty="0">
                <a:solidFill>
                  <a:srgbClr val="00315F"/>
                </a:solidFill>
                <a:latin typeface="Times New Roman"/>
                <a:cs typeface="Times New Roman"/>
              </a:rPr>
              <a:t>people</a:t>
            </a:r>
            <a:r>
              <a:rPr sz="2800" spc="-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315F"/>
                </a:solidFill>
                <a:latin typeface="Times New Roman"/>
                <a:cs typeface="Times New Roman"/>
              </a:rPr>
              <a:t>–</a:t>
            </a:r>
            <a:r>
              <a:rPr sz="2800" spc="-5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10" dirty="0">
                <a:solidFill>
                  <a:srgbClr val="00315F"/>
                </a:solidFill>
                <a:latin typeface="Times New Roman"/>
                <a:cs typeface="Times New Roman"/>
              </a:rPr>
              <a:t>experience</a:t>
            </a:r>
            <a:r>
              <a:rPr sz="2800" spc="-4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85" dirty="0">
                <a:solidFill>
                  <a:srgbClr val="00315F"/>
                </a:solidFill>
                <a:latin typeface="Times New Roman"/>
                <a:cs typeface="Times New Roman"/>
              </a:rPr>
              <a:t>of</a:t>
            </a:r>
            <a:r>
              <a:rPr sz="28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75" dirty="0">
                <a:solidFill>
                  <a:srgbClr val="00315F"/>
                </a:solidFill>
                <a:latin typeface="Times New Roman"/>
                <a:cs typeface="Times New Roman"/>
              </a:rPr>
              <a:t>using</a:t>
            </a:r>
            <a:r>
              <a:rPr sz="2800" spc="-5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80" dirty="0">
                <a:solidFill>
                  <a:srgbClr val="00315F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315F"/>
                </a:solidFill>
                <a:latin typeface="Times New Roman"/>
                <a:cs typeface="Times New Roman"/>
              </a:rPr>
              <a:t>site</a:t>
            </a:r>
            <a:endParaRPr sz="2800">
              <a:latin typeface="Times New Roman"/>
              <a:cs typeface="Times New Roman"/>
            </a:endParaRPr>
          </a:p>
          <a:p>
            <a:pPr marL="755015" marR="5080" lvl="1" indent="-285750">
              <a:lnSpc>
                <a:spcPct val="100000"/>
              </a:lnSpc>
              <a:spcBef>
                <a:spcPts val="675"/>
              </a:spcBef>
              <a:buFont typeface="Arial MT"/>
              <a:buChar char="–"/>
              <a:tabLst>
                <a:tab pos="756285" algn="l"/>
              </a:tabLst>
            </a:pPr>
            <a:r>
              <a:rPr sz="2800" spc="-204" dirty="0">
                <a:solidFill>
                  <a:srgbClr val="00315F"/>
                </a:solidFill>
                <a:latin typeface="Times New Roman"/>
                <a:cs typeface="Times New Roman"/>
              </a:rPr>
              <a:t>Focus</a:t>
            </a:r>
            <a:r>
              <a:rPr sz="2800" spc="-5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40" dirty="0">
                <a:solidFill>
                  <a:srgbClr val="00315F"/>
                </a:solidFill>
                <a:latin typeface="Times New Roman"/>
                <a:cs typeface="Times New Roman"/>
              </a:rPr>
              <a:t>groups</a:t>
            </a:r>
            <a:r>
              <a:rPr sz="2800" spc="-5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14" dirty="0">
                <a:solidFill>
                  <a:srgbClr val="00315F"/>
                </a:solidFill>
                <a:latin typeface="Times New Roman"/>
                <a:cs typeface="Times New Roman"/>
              </a:rPr>
              <a:t>with</a:t>
            </a:r>
            <a:r>
              <a:rPr sz="2800" spc="-5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35" dirty="0">
                <a:solidFill>
                  <a:srgbClr val="00315F"/>
                </a:solidFill>
                <a:latin typeface="Times New Roman"/>
                <a:cs typeface="Times New Roman"/>
              </a:rPr>
              <a:t>bereavement</a:t>
            </a:r>
            <a:r>
              <a:rPr sz="2800" spc="-5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85" dirty="0">
                <a:solidFill>
                  <a:srgbClr val="00315F"/>
                </a:solidFill>
                <a:latin typeface="Times New Roman"/>
                <a:cs typeface="Times New Roman"/>
              </a:rPr>
              <a:t>support</a:t>
            </a:r>
            <a:r>
              <a:rPr sz="2800" spc="-5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14" dirty="0">
                <a:solidFill>
                  <a:srgbClr val="00315F"/>
                </a:solidFill>
                <a:latin typeface="Times New Roman"/>
                <a:cs typeface="Times New Roman"/>
              </a:rPr>
              <a:t>volunteers</a:t>
            </a:r>
            <a:r>
              <a:rPr sz="2800" spc="-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315F"/>
                </a:solidFill>
                <a:latin typeface="Times New Roman"/>
                <a:cs typeface="Times New Roman"/>
              </a:rPr>
              <a:t>–</a:t>
            </a:r>
            <a:r>
              <a:rPr sz="2800" spc="-5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10" dirty="0">
                <a:solidFill>
                  <a:srgbClr val="00315F"/>
                </a:solidFill>
                <a:latin typeface="Times New Roman"/>
                <a:cs typeface="Times New Roman"/>
              </a:rPr>
              <a:t>experience</a:t>
            </a:r>
            <a:r>
              <a:rPr sz="2800" spc="-4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85" dirty="0">
                <a:solidFill>
                  <a:srgbClr val="00315F"/>
                </a:solidFill>
                <a:latin typeface="Times New Roman"/>
                <a:cs typeface="Times New Roman"/>
              </a:rPr>
              <a:t>of</a:t>
            </a:r>
            <a:r>
              <a:rPr sz="2800" spc="-5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70" dirty="0">
                <a:solidFill>
                  <a:srgbClr val="00315F"/>
                </a:solidFill>
                <a:latin typeface="Times New Roman"/>
                <a:cs typeface="Times New Roman"/>
              </a:rPr>
              <a:t>training 	</a:t>
            </a:r>
            <a:r>
              <a:rPr sz="2800" spc="-170" dirty="0">
                <a:solidFill>
                  <a:srgbClr val="00315F"/>
                </a:solidFill>
                <a:latin typeface="Times New Roman"/>
                <a:cs typeface="Times New Roman"/>
              </a:rPr>
              <a:t>and</a:t>
            </a:r>
            <a:r>
              <a:rPr sz="2800" spc="-2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85" dirty="0">
                <a:solidFill>
                  <a:srgbClr val="00315F"/>
                </a:solidFill>
                <a:latin typeface="Times New Roman"/>
                <a:cs typeface="Times New Roman"/>
              </a:rPr>
              <a:t>of</a:t>
            </a:r>
            <a:r>
              <a:rPr sz="2800" spc="-2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20" dirty="0">
                <a:solidFill>
                  <a:srgbClr val="00315F"/>
                </a:solidFill>
                <a:latin typeface="Times New Roman"/>
                <a:cs typeface="Times New Roman"/>
              </a:rPr>
              <a:t>supporting</a:t>
            </a:r>
            <a:r>
              <a:rPr sz="2800" spc="-3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315F"/>
                </a:solidFill>
                <a:latin typeface="Times New Roman"/>
                <a:cs typeface="Times New Roman"/>
              </a:rPr>
              <a:t>others</a:t>
            </a:r>
            <a:endParaRPr sz="28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675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spc="-170" dirty="0">
                <a:solidFill>
                  <a:srgbClr val="00315F"/>
                </a:solidFill>
                <a:latin typeface="Times New Roman"/>
                <a:cs typeface="Times New Roman"/>
              </a:rPr>
              <a:t>Feasibility</a:t>
            </a:r>
            <a:r>
              <a:rPr sz="2800" spc="-1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315F"/>
                </a:solidFill>
                <a:latin typeface="Times New Roman"/>
                <a:cs typeface="Times New Roman"/>
              </a:rPr>
              <a:t>data</a:t>
            </a:r>
            <a:endParaRPr sz="28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spcBef>
                <a:spcPts val="670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spc="-105" dirty="0">
                <a:solidFill>
                  <a:srgbClr val="00315F"/>
                </a:solidFill>
                <a:latin typeface="Times New Roman"/>
                <a:cs typeface="Times New Roman"/>
              </a:rPr>
              <a:t>Online</a:t>
            </a:r>
            <a:r>
              <a:rPr sz="2800" spc="-2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35" dirty="0">
                <a:solidFill>
                  <a:srgbClr val="00315F"/>
                </a:solidFill>
                <a:latin typeface="Times New Roman"/>
                <a:cs typeface="Times New Roman"/>
              </a:rPr>
              <a:t>questionnaire</a:t>
            </a:r>
            <a:r>
              <a:rPr sz="2800" spc="-1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315F"/>
                </a:solidFill>
                <a:latin typeface="Times New Roman"/>
                <a:cs typeface="Times New Roman"/>
              </a:rPr>
              <a:t>–</a:t>
            </a:r>
            <a:r>
              <a:rPr sz="2800" spc="-2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85" dirty="0">
                <a:solidFill>
                  <a:srgbClr val="00315F"/>
                </a:solidFill>
                <a:latin typeface="Times New Roman"/>
                <a:cs typeface="Times New Roman"/>
              </a:rPr>
              <a:t>pre</a:t>
            </a:r>
            <a:r>
              <a:rPr sz="2800" spc="-3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70" dirty="0">
                <a:solidFill>
                  <a:srgbClr val="00315F"/>
                </a:solidFill>
                <a:latin typeface="Times New Roman"/>
                <a:cs typeface="Times New Roman"/>
              </a:rPr>
              <a:t>and</a:t>
            </a:r>
            <a:r>
              <a:rPr sz="2800" spc="-1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05" dirty="0">
                <a:solidFill>
                  <a:srgbClr val="00315F"/>
                </a:solidFill>
                <a:latin typeface="Times New Roman"/>
                <a:cs typeface="Times New Roman"/>
              </a:rPr>
              <a:t>post</a:t>
            </a:r>
            <a:r>
              <a:rPr sz="2800" spc="-3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90" dirty="0">
                <a:solidFill>
                  <a:srgbClr val="00315F"/>
                </a:solidFill>
                <a:latin typeface="Times New Roman"/>
                <a:cs typeface="Times New Roman"/>
              </a:rPr>
              <a:t>intervention:</a:t>
            </a:r>
            <a:r>
              <a:rPr sz="2800" spc="-14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50" dirty="0">
                <a:solidFill>
                  <a:srgbClr val="00315F"/>
                </a:solidFill>
                <a:latin typeface="Times New Roman"/>
                <a:cs typeface="Times New Roman"/>
              </a:rPr>
              <a:t>Standardised</a:t>
            </a:r>
            <a:r>
              <a:rPr sz="2800" spc="-1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315F"/>
                </a:solidFill>
                <a:latin typeface="Times New Roman"/>
                <a:cs typeface="Times New Roman"/>
              </a:rPr>
              <a:t>measures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168" y="281940"/>
            <a:ext cx="3560064" cy="5684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9600" y="144779"/>
            <a:ext cx="2385515" cy="10043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38331" y="0"/>
            <a:ext cx="1153668" cy="174193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2264" y="1522222"/>
            <a:ext cx="64268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993515" algn="l"/>
              </a:tabLst>
            </a:pPr>
            <a:r>
              <a:rPr spc="425" dirty="0"/>
              <a:t>QUANTITATIVE</a:t>
            </a:r>
            <a:r>
              <a:rPr dirty="0"/>
              <a:t>	</a:t>
            </a:r>
            <a:r>
              <a:rPr spc="380" dirty="0"/>
              <a:t>FINDINGS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8340" y="2569540"/>
            <a:ext cx="10556240" cy="2927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4965" algn="l"/>
              </a:tabLst>
            </a:pPr>
            <a:r>
              <a:rPr sz="2800" spc="-215" dirty="0">
                <a:solidFill>
                  <a:srgbClr val="00315F"/>
                </a:solidFill>
                <a:latin typeface="Times New Roman"/>
                <a:cs typeface="Times New Roman"/>
              </a:rPr>
              <a:t>Small</a:t>
            </a:r>
            <a:r>
              <a:rPr sz="28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35" dirty="0">
                <a:solidFill>
                  <a:srgbClr val="00315F"/>
                </a:solidFill>
                <a:latin typeface="Times New Roman"/>
                <a:cs typeface="Times New Roman"/>
              </a:rPr>
              <a:t>n</a:t>
            </a:r>
            <a:r>
              <a:rPr sz="2800" spc="-6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50" dirty="0">
                <a:solidFill>
                  <a:srgbClr val="00315F"/>
                </a:solidFill>
                <a:latin typeface="Times New Roman"/>
                <a:cs typeface="Times New Roman"/>
              </a:rPr>
              <a:t>(only</a:t>
            </a:r>
            <a:r>
              <a:rPr sz="2800" spc="-5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25" dirty="0">
                <a:solidFill>
                  <a:srgbClr val="00315F"/>
                </a:solidFill>
                <a:latin typeface="Times New Roman"/>
                <a:cs typeface="Times New Roman"/>
              </a:rPr>
              <a:t>27</a:t>
            </a:r>
            <a:r>
              <a:rPr sz="2800" spc="-3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20" dirty="0">
                <a:solidFill>
                  <a:srgbClr val="00315F"/>
                </a:solidFill>
                <a:latin typeface="Times New Roman"/>
                <a:cs typeface="Times New Roman"/>
              </a:rPr>
              <a:t>participants</a:t>
            </a:r>
            <a:r>
              <a:rPr sz="28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50" dirty="0">
                <a:solidFill>
                  <a:srgbClr val="00315F"/>
                </a:solidFill>
                <a:latin typeface="Times New Roman"/>
                <a:cs typeface="Times New Roman"/>
              </a:rPr>
              <a:t>total,</a:t>
            </a:r>
            <a:r>
              <a:rPr sz="2800" spc="-16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35" dirty="0">
                <a:solidFill>
                  <a:srgbClr val="00315F"/>
                </a:solidFill>
                <a:latin typeface="Times New Roman"/>
                <a:cs typeface="Times New Roman"/>
              </a:rPr>
              <a:t>20</a:t>
            </a:r>
            <a:r>
              <a:rPr sz="2800" spc="-4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40" dirty="0">
                <a:solidFill>
                  <a:srgbClr val="00315F"/>
                </a:solidFill>
                <a:latin typeface="Times New Roman"/>
                <a:cs typeface="Times New Roman"/>
              </a:rPr>
              <a:t>provided</a:t>
            </a:r>
            <a:r>
              <a:rPr sz="2800" spc="-3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00" dirty="0">
                <a:solidFill>
                  <a:srgbClr val="00315F"/>
                </a:solidFill>
                <a:latin typeface="Times New Roman"/>
                <a:cs typeface="Times New Roman"/>
              </a:rPr>
              <a:t>both</a:t>
            </a:r>
            <a:r>
              <a:rPr sz="2800" spc="-5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65" dirty="0">
                <a:solidFill>
                  <a:srgbClr val="00315F"/>
                </a:solidFill>
                <a:latin typeface="Times New Roman"/>
                <a:cs typeface="Times New Roman"/>
              </a:rPr>
              <a:t>pre</a:t>
            </a:r>
            <a:r>
              <a:rPr sz="2800" spc="-5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60" dirty="0">
                <a:solidFill>
                  <a:srgbClr val="00315F"/>
                </a:solidFill>
                <a:latin typeface="Times New Roman"/>
                <a:cs typeface="Times New Roman"/>
              </a:rPr>
              <a:t>and</a:t>
            </a:r>
            <a:r>
              <a:rPr sz="2800" spc="-4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10" dirty="0">
                <a:solidFill>
                  <a:srgbClr val="00315F"/>
                </a:solidFill>
                <a:latin typeface="Times New Roman"/>
                <a:cs typeface="Times New Roman"/>
              </a:rPr>
              <a:t>post</a:t>
            </a:r>
            <a:r>
              <a:rPr sz="2800" spc="-5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315F"/>
                </a:solidFill>
                <a:latin typeface="Times New Roman"/>
                <a:cs typeface="Times New Roman"/>
              </a:rPr>
              <a:t>measures)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90"/>
              </a:spcBef>
              <a:buClr>
                <a:srgbClr val="00315F"/>
              </a:buClr>
              <a:buFont typeface="Arial MT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355600" marR="1470660" indent="-342900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2800" spc="-190" dirty="0">
                <a:solidFill>
                  <a:srgbClr val="00315F"/>
                </a:solidFill>
                <a:latin typeface="Times New Roman"/>
                <a:cs typeface="Times New Roman"/>
              </a:rPr>
              <a:t>Baseline</a:t>
            </a:r>
            <a:r>
              <a:rPr sz="2800" spc="-3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204" dirty="0">
                <a:solidFill>
                  <a:srgbClr val="00315F"/>
                </a:solidFill>
                <a:latin typeface="Times New Roman"/>
                <a:cs typeface="Times New Roman"/>
              </a:rPr>
              <a:t>analysis</a:t>
            </a:r>
            <a:r>
              <a:rPr sz="2800" spc="-4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315F"/>
                </a:solidFill>
                <a:latin typeface="Times New Roman"/>
                <a:cs typeface="Times New Roman"/>
              </a:rPr>
              <a:t>–</a:t>
            </a:r>
            <a:r>
              <a:rPr sz="2800" spc="-3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30" dirty="0">
                <a:solidFill>
                  <a:srgbClr val="00315F"/>
                </a:solidFill>
                <a:latin typeface="Times New Roman"/>
                <a:cs typeface="Times New Roman"/>
              </a:rPr>
              <a:t>no</a:t>
            </a:r>
            <a:r>
              <a:rPr sz="2800" spc="-3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35" dirty="0">
                <a:solidFill>
                  <a:srgbClr val="00315F"/>
                </a:solidFill>
                <a:latin typeface="Times New Roman"/>
                <a:cs typeface="Times New Roman"/>
              </a:rPr>
              <a:t>difference</a:t>
            </a:r>
            <a:r>
              <a:rPr sz="2800" spc="-3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25" dirty="0">
                <a:solidFill>
                  <a:srgbClr val="00315F"/>
                </a:solidFill>
                <a:latin typeface="Times New Roman"/>
                <a:cs typeface="Times New Roman"/>
              </a:rPr>
              <a:t>between</a:t>
            </a:r>
            <a:r>
              <a:rPr sz="2800" spc="-3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30" dirty="0">
                <a:solidFill>
                  <a:srgbClr val="00315F"/>
                </a:solidFill>
                <a:latin typeface="Times New Roman"/>
                <a:cs typeface="Times New Roman"/>
              </a:rPr>
              <a:t>those</a:t>
            </a:r>
            <a:r>
              <a:rPr sz="28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70" dirty="0">
                <a:solidFill>
                  <a:srgbClr val="00315F"/>
                </a:solidFill>
                <a:latin typeface="Times New Roman"/>
                <a:cs typeface="Times New Roman"/>
              </a:rPr>
              <a:t>who</a:t>
            </a:r>
            <a:r>
              <a:rPr sz="2800" spc="-2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14" dirty="0">
                <a:solidFill>
                  <a:srgbClr val="00315F"/>
                </a:solidFill>
                <a:latin typeface="Times New Roman"/>
                <a:cs typeface="Times New Roman"/>
              </a:rPr>
              <a:t>completed</a:t>
            </a:r>
            <a:r>
              <a:rPr sz="2800" spc="-3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315F"/>
                </a:solidFill>
                <a:latin typeface="Times New Roman"/>
                <a:cs typeface="Times New Roman"/>
              </a:rPr>
              <a:t>post </a:t>
            </a:r>
            <a:r>
              <a:rPr sz="2800" spc="-125" dirty="0">
                <a:solidFill>
                  <a:srgbClr val="00315F"/>
                </a:solidFill>
                <a:latin typeface="Times New Roman"/>
                <a:cs typeface="Times New Roman"/>
              </a:rPr>
              <a:t>questionnaires</a:t>
            </a:r>
            <a:r>
              <a:rPr sz="2800" spc="-5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70" dirty="0">
                <a:solidFill>
                  <a:srgbClr val="00315F"/>
                </a:solidFill>
                <a:latin typeface="Times New Roman"/>
                <a:cs typeface="Times New Roman"/>
              </a:rPr>
              <a:t>and</a:t>
            </a:r>
            <a:r>
              <a:rPr sz="28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20" dirty="0">
                <a:solidFill>
                  <a:srgbClr val="00315F"/>
                </a:solidFill>
                <a:latin typeface="Times New Roman"/>
                <a:cs typeface="Times New Roman"/>
              </a:rPr>
              <a:t>those</a:t>
            </a:r>
            <a:r>
              <a:rPr sz="2800" spc="-5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90" dirty="0">
                <a:solidFill>
                  <a:srgbClr val="00315F"/>
                </a:solidFill>
                <a:latin typeface="Times New Roman"/>
                <a:cs typeface="Times New Roman"/>
              </a:rPr>
              <a:t>that</a:t>
            </a:r>
            <a:r>
              <a:rPr sz="2800" spc="-6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40" dirty="0">
                <a:solidFill>
                  <a:srgbClr val="00315F"/>
                </a:solidFill>
                <a:latin typeface="Times New Roman"/>
                <a:cs typeface="Times New Roman"/>
              </a:rPr>
              <a:t>did</a:t>
            </a:r>
            <a:r>
              <a:rPr sz="28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00315F"/>
                </a:solidFill>
                <a:latin typeface="Times New Roman"/>
                <a:cs typeface="Times New Roman"/>
              </a:rPr>
              <a:t>not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85"/>
              </a:spcBef>
              <a:buClr>
                <a:srgbClr val="00315F"/>
              </a:buClr>
              <a:buFont typeface="Arial MT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800" spc="-155" dirty="0">
                <a:solidFill>
                  <a:srgbClr val="00315F"/>
                </a:solidFill>
                <a:latin typeface="Times New Roman"/>
                <a:cs typeface="Times New Roman"/>
              </a:rPr>
              <a:t>Time</a:t>
            </a:r>
            <a:r>
              <a:rPr sz="28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25" dirty="0">
                <a:solidFill>
                  <a:srgbClr val="00315F"/>
                </a:solidFill>
                <a:latin typeface="Times New Roman"/>
                <a:cs typeface="Times New Roman"/>
              </a:rPr>
              <a:t>between</a:t>
            </a:r>
            <a:r>
              <a:rPr sz="2800" spc="-6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70" dirty="0">
                <a:solidFill>
                  <a:srgbClr val="00315F"/>
                </a:solidFill>
                <a:latin typeface="Times New Roman"/>
                <a:cs typeface="Times New Roman"/>
              </a:rPr>
              <a:t>pre</a:t>
            </a:r>
            <a:r>
              <a:rPr sz="2800" spc="-6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60" dirty="0">
                <a:solidFill>
                  <a:srgbClr val="00315F"/>
                </a:solidFill>
                <a:latin typeface="Times New Roman"/>
                <a:cs typeface="Times New Roman"/>
              </a:rPr>
              <a:t>and</a:t>
            </a:r>
            <a:r>
              <a:rPr sz="28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14" dirty="0">
                <a:solidFill>
                  <a:srgbClr val="00315F"/>
                </a:solidFill>
                <a:latin typeface="Times New Roman"/>
                <a:cs typeface="Times New Roman"/>
              </a:rPr>
              <a:t>post</a:t>
            </a:r>
            <a:r>
              <a:rPr sz="2800" spc="-9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315F"/>
                </a:solidFill>
                <a:latin typeface="Times New Roman"/>
                <a:cs typeface="Times New Roman"/>
              </a:rPr>
              <a:t>–</a:t>
            </a:r>
            <a:r>
              <a:rPr sz="2800" spc="-5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35" dirty="0">
                <a:solidFill>
                  <a:srgbClr val="00315F"/>
                </a:solidFill>
                <a:latin typeface="Times New Roman"/>
                <a:cs typeface="Times New Roman"/>
              </a:rPr>
              <a:t>mode</a:t>
            </a:r>
            <a:r>
              <a:rPr sz="2800" spc="-5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280" dirty="0">
                <a:solidFill>
                  <a:srgbClr val="00315F"/>
                </a:solidFill>
                <a:latin typeface="Times New Roman"/>
                <a:cs typeface="Times New Roman"/>
              </a:rPr>
              <a:t>=</a:t>
            </a:r>
            <a:r>
              <a:rPr sz="2800" spc="-6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35" dirty="0">
                <a:solidFill>
                  <a:srgbClr val="00315F"/>
                </a:solidFill>
                <a:latin typeface="Times New Roman"/>
                <a:cs typeface="Times New Roman"/>
              </a:rPr>
              <a:t>49</a:t>
            </a:r>
            <a:r>
              <a:rPr sz="2800" spc="-6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229" dirty="0">
                <a:solidFill>
                  <a:srgbClr val="00315F"/>
                </a:solidFill>
                <a:latin typeface="Times New Roman"/>
                <a:cs typeface="Times New Roman"/>
              </a:rPr>
              <a:t>days</a:t>
            </a:r>
            <a:r>
              <a:rPr sz="2800" spc="-6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90" dirty="0">
                <a:solidFill>
                  <a:srgbClr val="00315F"/>
                </a:solidFill>
                <a:latin typeface="Times New Roman"/>
                <a:cs typeface="Times New Roman"/>
              </a:rPr>
              <a:t>(7</a:t>
            </a:r>
            <a:r>
              <a:rPr sz="2800" spc="-6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65" dirty="0">
                <a:solidFill>
                  <a:srgbClr val="00315F"/>
                </a:solidFill>
                <a:latin typeface="Times New Roman"/>
                <a:cs typeface="Times New Roman"/>
              </a:rPr>
              <a:t>weeks)</a:t>
            </a:r>
            <a:r>
              <a:rPr sz="2800" spc="-7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70" dirty="0">
                <a:solidFill>
                  <a:srgbClr val="00315F"/>
                </a:solidFill>
                <a:latin typeface="Times New Roman"/>
                <a:cs typeface="Times New Roman"/>
              </a:rPr>
              <a:t>(Range</a:t>
            </a:r>
            <a:r>
              <a:rPr sz="2800" spc="-5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25" dirty="0">
                <a:solidFill>
                  <a:srgbClr val="00315F"/>
                </a:solidFill>
                <a:latin typeface="Times New Roman"/>
                <a:cs typeface="Times New Roman"/>
              </a:rPr>
              <a:t>41</a:t>
            </a:r>
            <a:r>
              <a:rPr sz="2800" spc="-2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315F"/>
                </a:solidFill>
                <a:latin typeface="Times New Roman"/>
                <a:cs typeface="Times New Roman"/>
              </a:rPr>
              <a:t>–</a:t>
            </a:r>
            <a:r>
              <a:rPr sz="2800" spc="-5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35" dirty="0">
                <a:solidFill>
                  <a:srgbClr val="00315F"/>
                </a:solidFill>
                <a:latin typeface="Times New Roman"/>
                <a:cs typeface="Times New Roman"/>
              </a:rPr>
              <a:t>111</a:t>
            </a:r>
            <a:r>
              <a:rPr sz="2800" spc="-5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05" dirty="0">
                <a:solidFill>
                  <a:srgbClr val="00315F"/>
                </a:solidFill>
                <a:latin typeface="Times New Roman"/>
                <a:cs typeface="Times New Roman"/>
              </a:rPr>
              <a:t>days)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168" y="281940"/>
            <a:ext cx="3560064" cy="5684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9600" y="144779"/>
            <a:ext cx="2385515" cy="10043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40568" y="169163"/>
            <a:ext cx="845716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2264" y="1224534"/>
            <a:ext cx="64268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993515" algn="l"/>
              </a:tabLst>
            </a:pPr>
            <a:r>
              <a:rPr spc="425" dirty="0"/>
              <a:t>QUANTITATIVE</a:t>
            </a:r>
            <a:r>
              <a:rPr dirty="0"/>
              <a:t>	</a:t>
            </a:r>
            <a:r>
              <a:rPr spc="380" dirty="0"/>
              <a:t>FINDINGS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86637" y="2310129"/>
          <a:ext cx="10952476" cy="3634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3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9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8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39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2400" b="1" spc="-1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Measure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33350" marR="126364" indent="47244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400" b="1" spc="-25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Pre </a:t>
                      </a:r>
                      <a:r>
                        <a:rPr sz="2400" b="1" spc="-2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Mean</a:t>
                      </a:r>
                      <a:r>
                        <a:rPr sz="2400" b="1" spc="-105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105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2400" b="1" i="1" spc="105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/D</a:t>
                      </a:r>
                      <a:r>
                        <a:rPr sz="2400" b="1" spc="105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33350" marR="126364" indent="42037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2400" b="1" spc="-2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Post Mean</a:t>
                      </a:r>
                      <a:r>
                        <a:rPr sz="2400" b="1" spc="-105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b="1" spc="105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2400" b="1" i="1" spc="105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/D</a:t>
                      </a:r>
                      <a:r>
                        <a:rPr sz="2400" b="1" spc="105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3600" b="1" i="1" spc="195" baseline="-11574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3600" b="1" i="1" spc="-104" baseline="-11574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1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(df=19)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1257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2400" b="1" i="1" spc="-5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2400" b="1" i="1" spc="-5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2400" b="1" spc="-1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Effect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6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spc="-15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Warwick</a:t>
                      </a:r>
                      <a:r>
                        <a:rPr sz="2400" spc="5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35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Edinburgh</a:t>
                      </a:r>
                      <a:r>
                        <a:rPr sz="2400" spc="-37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5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Wellbeing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0099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spc="-55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37.8</a:t>
                      </a:r>
                      <a:r>
                        <a:rPr sz="2400" spc="-75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(5.8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spc="-55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43.5</a:t>
                      </a:r>
                      <a:r>
                        <a:rPr sz="2400" spc="-75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(7.2)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spc="-25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4.3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spc="-1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&lt;.001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spc="-25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.82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spc="-1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Large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6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spc="-125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Adult</a:t>
                      </a:r>
                      <a:r>
                        <a:rPr sz="2400" spc="-245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Attitudes</a:t>
                      </a:r>
                      <a:r>
                        <a:rPr sz="2400" spc="-45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2400" spc="-55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5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Grief</a:t>
                      </a:r>
                      <a:r>
                        <a:rPr sz="2400" spc="-45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Scale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spc="-5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20.8</a:t>
                      </a:r>
                      <a:r>
                        <a:rPr sz="2400" spc="-9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(4.0)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spc="-5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19.2</a:t>
                      </a:r>
                      <a:r>
                        <a:rPr sz="2400" spc="-9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(5.1)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spc="-25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1.6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spc="-25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.06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spc="-25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.33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spc="-1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Small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spc="-14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Coping</a:t>
                      </a:r>
                      <a:r>
                        <a:rPr sz="2400" spc="-35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with</a:t>
                      </a:r>
                      <a:r>
                        <a:rPr sz="2400" spc="-25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grief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spc="-65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400" spc="-2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4.5</a:t>
                      </a:r>
                      <a:r>
                        <a:rPr sz="2400" spc="-114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(8.1)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spc="-65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400" spc="-2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1.5</a:t>
                      </a:r>
                      <a:r>
                        <a:rPr sz="2400" spc="-114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(9.3)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spc="-25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2.1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spc="-2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.023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spc="-25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.67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spc="-1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Medium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61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spc="-18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Social</a:t>
                      </a:r>
                      <a:r>
                        <a:rPr sz="2400" spc="-3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Support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spc="-5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16.3</a:t>
                      </a:r>
                      <a:r>
                        <a:rPr sz="2400" spc="-9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(4.7)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spc="-5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17.9</a:t>
                      </a:r>
                      <a:r>
                        <a:rPr sz="2400" spc="-9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(4.1)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spc="-25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1.5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spc="-25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.07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spc="-25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.83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spc="-1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Large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spc="-14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Psychological</a:t>
                      </a:r>
                      <a:r>
                        <a:rPr sz="2400" spc="-7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25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Flexibility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spc="-5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20.5</a:t>
                      </a:r>
                      <a:r>
                        <a:rPr sz="2400" spc="-9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(4.9)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spc="-5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21.9</a:t>
                      </a:r>
                      <a:r>
                        <a:rPr sz="2400" spc="-9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400" spc="-1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(4.6)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spc="-25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1.6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spc="-25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.07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spc="-25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.64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2400" spc="-10" dirty="0">
                          <a:solidFill>
                            <a:srgbClr val="CD0039"/>
                          </a:solidFill>
                          <a:latin typeface="Times New Roman"/>
                          <a:cs typeface="Times New Roman"/>
                        </a:rPr>
                        <a:t>Medium</a:t>
                      </a:r>
                      <a:endParaRPr sz="2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65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168" y="281940"/>
            <a:ext cx="3560064" cy="5684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9600" y="144779"/>
            <a:ext cx="2385515" cy="10043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40568" y="169163"/>
            <a:ext cx="845716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168" y="281940"/>
            <a:ext cx="3560064" cy="5684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9600" y="144779"/>
            <a:ext cx="2385515" cy="10043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40568" y="169163"/>
            <a:ext cx="845716" cy="137160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21386" y="1584197"/>
            <a:ext cx="1347470" cy="673735"/>
          </a:xfrm>
          <a:custGeom>
            <a:avLst/>
            <a:gdLst/>
            <a:ahLst/>
            <a:cxnLst/>
            <a:rect l="l" t="t" r="r" b="b"/>
            <a:pathLst>
              <a:path w="1347470" h="673735">
                <a:moveTo>
                  <a:pt x="1279906" y="0"/>
                </a:moveTo>
                <a:lnTo>
                  <a:pt x="67360" y="0"/>
                </a:lnTo>
                <a:lnTo>
                  <a:pt x="41142" y="5284"/>
                </a:lnTo>
                <a:lnTo>
                  <a:pt x="19731" y="19700"/>
                </a:lnTo>
                <a:lnTo>
                  <a:pt x="5294" y="41094"/>
                </a:lnTo>
                <a:lnTo>
                  <a:pt x="0" y="67310"/>
                </a:lnTo>
                <a:lnTo>
                  <a:pt x="0" y="606298"/>
                </a:lnTo>
                <a:lnTo>
                  <a:pt x="5294" y="632513"/>
                </a:lnTo>
                <a:lnTo>
                  <a:pt x="19731" y="653907"/>
                </a:lnTo>
                <a:lnTo>
                  <a:pt x="41142" y="668323"/>
                </a:lnTo>
                <a:lnTo>
                  <a:pt x="67360" y="673607"/>
                </a:lnTo>
                <a:lnTo>
                  <a:pt x="1279906" y="673607"/>
                </a:lnTo>
                <a:lnTo>
                  <a:pt x="1306121" y="668323"/>
                </a:lnTo>
                <a:lnTo>
                  <a:pt x="1327515" y="653907"/>
                </a:lnTo>
                <a:lnTo>
                  <a:pt x="1341931" y="632513"/>
                </a:lnTo>
                <a:lnTo>
                  <a:pt x="1347215" y="606298"/>
                </a:lnTo>
                <a:lnTo>
                  <a:pt x="1347215" y="67310"/>
                </a:lnTo>
                <a:lnTo>
                  <a:pt x="1341931" y="41094"/>
                </a:lnTo>
                <a:lnTo>
                  <a:pt x="1327515" y="19700"/>
                </a:lnTo>
                <a:lnTo>
                  <a:pt x="1306121" y="5284"/>
                </a:lnTo>
                <a:lnTo>
                  <a:pt x="1279906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8637" y="1704594"/>
            <a:ext cx="12306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0" dirty="0">
                <a:solidFill>
                  <a:srgbClr val="CD0039"/>
                </a:solidFill>
                <a:latin typeface="Times New Roman"/>
                <a:cs typeface="Times New Roman"/>
              </a:rPr>
              <a:t>Acceptability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44322" y="2245105"/>
            <a:ext cx="1236980" cy="866775"/>
            <a:chOff x="544322" y="2245105"/>
            <a:chExt cx="1236980" cy="866775"/>
          </a:xfrm>
        </p:grpSpPr>
        <p:sp>
          <p:nvSpPr>
            <p:cNvPr id="8" name="object 8"/>
            <p:cNvSpPr/>
            <p:nvPr/>
          </p:nvSpPr>
          <p:spPr>
            <a:xfrm>
              <a:off x="557022" y="2257805"/>
              <a:ext cx="135255" cy="505459"/>
            </a:xfrm>
            <a:custGeom>
              <a:avLst/>
              <a:gdLst/>
              <a:ahLst/>
              <a:cxnLst/>
              <a:rect l="l" t="t" r="r" b="b"/>
              <a:pathLst>
                <a:path w="135254" h="505460">
                  <a:moveTo>
                    <a:pt x="0" y="0"/>
                  </a:moveTo>
                  <a:lnTo>
                    <a:pt x="0" y="505079"/>
                  </a:lnTo>
                  <a:lnTo>
                    <a:pt x="134683" y="505079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1134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84"/>
                  </a:lnTo>
                  <a:lnTo>
                    <a:pt x="19731" y="19700"/>
                  </a:lnTo>
                  <a:lnTo>
                    <a:pt x="5294" y="41094"/>
                  </a:lnTo>
                  <a:lnTo>
                    <a:pt x="0" y="67309"/>
                  </a:lnTo>
                  <a:lnTo>
                    <a:pt x="0" y="606298"/>
                  </a:lnTo>
                  <a:lnTo>
                    <a:pt x="5294" y="632513"/>
                  </a:lnTo>
                  <a:lnTo>
                    <a:pt x="19731" y="653907"/>
                  </a:lnTo>
                  <a:lnTo>
                    <a:pt x="41142" y="668323"/>
                  </a:lnTo>
                  <a:lnTo>
                    <a:pt x="6736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8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1134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94" y="41094"/>
                  </a:lnTo>
                  <a:lnTo>
                    <a:pt x="19731" y="19700"/>
                  </a:lnTo>
                  <a:lnTo>
                    <a:pt x="41142" y="528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8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60" y="673607"/>
                  </a:lnTo>
                  <a:lnTo>
                    <a:pt x="41142" y="668323"/>
                  </a:lnTo>
                  <a:lnTo>
                    <a:pt x="19731" y="653907"/>
                  </a:lnTo>
                  <a:lnTo>
                    <a:pt x="5294" y="632513"/>
                  </a:lnTo>
                  <a:lnTo>
                    <a:pt x="0" y="606298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31621" y="2577211"/>
            <a:ext cx="99631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0" dirty="0">
                <a:solidFill>
                  <a:srgbClr val="00315F"/>
                </a:solidFill>
                <a:latin typeface="Times New Roman"/>
                <a:cs typeface="Times New Roman"/>
              </a:rPr>
              <a:t>Accessibility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44322" y="2245105"/>
            <a:ext cx="1236980" cy="1708150"/>
            <a:chOff x="544322" y="2245105"/>
            <a:chExt cx="1236980" cy="1708150"/>
          </a:xfrm>
        </p:grpSpPr>
        <p:sp>
          <p:nvSpPr>
            <p:cNvPr id="13" name="object 13"/>
            <p:cNvSpPr/>
            <p:nvPr/>
          </p:nvSpPr>
          <p:spPr>
            <a:xfrm>
              <a:off x="557022" y="2257805"/>
              <a:ext cx="135255" cy="1346835"/>
            </a:xfrm>
            <a:custGeom>
              <a:avLst/>
              <a:gdLst/>
              <a:ahLst/>
              <a:cxnLst/>
              <a:rect l="l" t="t" r="r" b="b"/>
              <a:pathLst>
                <a:path w="135254" h="1346835">
                  <a:moveTo>
                    <a:pt x="0" y="0"/>
                  </a:moveTo>
                  <a:lnTo>
                    <a:pt x="0" y="1346835"/>
                  </a:lnTo>
                  <a:lnTo>
                    <a:pt x="134683" y="1346835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1134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84"/>
                  </a:lnTo>
                  <a:lnTo>
                    <a:pt x="19731" y="19700"/>
                  </a:lnTo>
                  <a:lnTo>
                    <a:pt x="529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94" y="632513"/>
                  </a:lnTo>
                  <a:lnTo>
                    <a:pt x="19731" y="653907"/>
                  </a:lnTo>
                  <a:lnTo>
                    <a:pt x="41142" y="668323"/>
                  </a:lnTo>
                  <a:lnTo>
                    <a:pt x="6736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7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1134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94" y="41094"/>
                  </a:lnTo>
                  <a:lnTo>
                    <a:pt x="19731" y="19700"/>
                  </a:lnTo>
                  <a:lnTo>
                    <a:pt x="41142" y="528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60" y="673607"/>
                  </a:lnTo>
                  <a:lnTo>
                    <a:pt x="41142" y="668323"/>
                  </a:lnTo>
                  <a:lnTo>
                    <a:pt x="19731" y="653907"/>
                  </a:lnTo>
                  <a:lnTo>
                    <a:pt x="529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72769" y="3307841"/>
            <a:ext cx="915035" cy="5080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93345" marR="5080" indent="-81280">
              <a:lnSpc>
                <a:spcPts val="1750"/>
              </a:lnSpc>
              <a:spcBef>
                <a:spcPts val="405"/>
              </a:spcBef>
            </a:pPr>
            <a:r>
              <a:rPr sz="1700" spc="-120" dirty="0">
                <a:solidFill>
                  <a:srgbClr val="00315F"/>
                </a:solidFill>
                <a:latin typeface="Times New Roman"/>
                <a:cs typeface="Times New Roman"/>
              </a:rPr>
              <a:t>Language</a:t>
            </a:r>
            <a:r>
              <a:rPr sz="1700" spc="-3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700" spc="325" dirty="0">
                <a:solidFill>
                  <a:srgbClr val="00315F"/>
                </a:solidFill>
                <a:latin typeface="Times New Roman"/>
                <a:cs typeface="Times New Roman"/>
              </a:rPr>
              <a:t>/ </a:t>
            </a:r>
            <a:r>
              <a:rPr sz="1700" spc="-10" dirty="0">
                <a:solidFill>
                  <a:srgbClr val="00315F"/>
                </a:solidFill>
                <a:latin typeface="Times New Roman"/>
                <a:cs typeface="Times New Roman"/>
              </a:rPr>
              <a:t>Aesthetic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44322" y="2245105"/>
            <a:ext cx="1236980" cy="2550795"/>
            <a:chOff x="544322" y="2245105"/>
            <a:chExt cx="1236980" cy="2550795"/>
          </a:xfrm>
        </p:grpSpPr>
        <p:sp>
          <p:nvSpPr>
            <p:cNvPr id="18" name="object 18"/>
            <p:cNvSpPr/>
            <p:nvPr/>
          </p:nvSpPr>
          <p:spPr>
            <a:xfrm>
              <a:off x="557022" y="2257805"/>
              <a:ext cx="135255" cy="2188845"/>
            </a:xfrm>
            <a:custGeom>
              <a:avLst/>
              <a:gdLst/>
              <a:ahLst/>
              <a:cxnLst/>
              <a:rect l="l" t="t" r="r" b="b"/>
              <a:pathLst>
                <a:path w="135254" h="2188845">
                  <a:moveTo>
                    <a:pt x="0" y="0"/>
                  </a:moveTo>
                  <a:lnTo>
                    <a:pt x="0" y="2188591"/>
                  </a:lnTo>
                  <a:lnTo>
                    <a:pt x="134683" y="2188591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1134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84"/>
                  </a:lnTo>
                  <a:lnTo>
                    <a:pt x="19731" y="19700"/>
                  </a:lnTo>
                  <a:lnTo>
                    <a:pt x="529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94" y="632513"/>
                  </a:lnTo>
                  <a:lnTo>
                    <a:pt x="19731" y="653907"/>
                  </a:lnTo>
                  <a:lnTo>
                    <a:pt x="41142" y="668323"/>
                  </a:lnTo>
                  <a:lnTo>
                    <a:pt x="6736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7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1134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94" y="41094"/>
                  </a:lnTo>
                  <a:lnTo>
                    <a:pt x="19731" y="19700"/>
                  </a:lnTo>
                  <a:lnTo>
                    <a:pt x="41142" y="528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60" y="673607"/>
                  </a:lnTo>
                  <a:lnTo>
                    <a:pt x="41142" y="668323"/>
                  </a:lnTo>
                  <a:lnTo>
                    <a:pt x="19731" y="653907"/>
                  </a:lnTo>
                  <a:lnTo>
                    <a:pt x="529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89533" y="4261230"/>
            <a:ext cx="87947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75" dirty="0">
                <a:solidFill>
                  <a:srgbClr val="00315F"/>
                </a:solidFill>
                <a:latin typeface="Times New Roman"/>
                <a:cs typeface="Times New Roman"/>
              </a:rPr>
              <a:t>Supportive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44322" y="2245105"/>
            <a:ext cx="1236980" cy="3392170"/>
            <a:chOff x="544322" y="2245105"/>
            <a:chExt cx="1236980" cy="3392170"/>
          </a:xfrm>
        </p:grpSpPr>
        <p:sp>
          <p:nvSpPr>
            <p:cNvPr id="23" name="object 23"/>
            <p:cNvSpPr/>
            <p:nvPr/>
          </p:nvSpPr>
          <p:spPr>
            <a:xfrm>
              <a:off x="557022" y="2257805"/>
              <a:ext cx="135255" cy="3030855"/>
            </a:xfrm>
            <a:custGeom>
              <a:avLst/>
              <a:gdLst/>
              <a:ahLst/>
              <a:cxnLst/>
              <a:rect l="l" t="t" r="r" b="b"/>
              <a:pathLst>
                <a:path w="135254" h="3030854">
                  <a:moveTo>
                    <a:pt x="0" y="0"/>
                  </a:moveTo>
                  <a:lnTo>
                    <a:pt x="0" y="3030347"/>
                  </a:lnTo>
                  <a:lnTo>
                    <a:pt x="134683" y="3030347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1134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84"/>
                  </a:lnTo>
                  <a:lnTo>
                    <a:pt x="19731" y="19700"/>
                  </a:lnTo>
                  <a:lnTo>
                    <a:pt x="5294" y="41094"/>
                  </a:lnTo>
                  <a:lnTo>
                    <a:pt x="0" y="67310"/>
                  </a:lnTo>
                  <a:lnTo>
                    <a:pt x="0" y="606298"/>
                  </a:lnTo>
                  <a:lnTo>
                    <a:pt x="5294" y="632486"/>
                  </a:lnTo>
                  <a:lnTo>
                    <a:pt x="19731" y="653883"/>
                  </a:lnTo>
                  <a:lnTo>
                    <a:pt x="41142" y="668314"/>
                  </a:lnTo>
                  <a:lnTo>
                    <a:pt x="67360" y="673608"/>
                  </a:lnTo>
                  <a:lnTo>
                    <a:pt x="1010158" y="673608"/>
                  </a:lnTo>
                  <a:lnTo>
                    <a:pt x="1036373" y="668314"/>
                  </a:lnTo>
                  <a:lnTo>
                    <a:pt x="1057767" y="653883"/>
                  </a:lnTo>
                  <a:lnTo>
                    <a:pt x="1072183" y="632486"/>
                  </a:lnTo>
                  <a:lnTo>
                    <a:pt x="1077467" y="606298"/>
                  </a:lnTo>
                  <a:lnTo>
                    <a:pt x="1077467" y="67310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1134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10"/>
                  </a:moveTo>
                  <a:lnTo>
                    <a:pt x="5294" y="41094"/>
                  </a:lnTo>
                  <a:lnTo>
                    <a:pt x="19731" y="19700"/>
                  </a:lnTo>
                  <a:lnTo>
                    <a:pt x="41142" y="528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10"/>
                  </a:lnTo>
                  <a:lnTo>
                    <a:pt x="1077467" y="606298"/>
                  </a:lnTo>
                  <a:lnTo>
                    <a:pt x="1072183" y="632486"/>
                  </a:lnTo>
                  <a:lnTo>
                    <a:pt x="1057767" y="653883"/>
                  </a:lnTo>
                  <a:lnTo>
                    <a:pt x="1036373" y="668314"/>
                  </a:lnTo>
                  <a:lnTo>
                    <a:pt x="1010158" y="673608"/>
                  </a:lnTo>
                  <a:lnTo>
                    <a:pt x="67360" y="673608"/>
                  </a:lnTo>
                  <a:lnTo>
                    <a:pt x="41142" y="668314"/>
                  </a:lnTo>
                  <a:lnTo>
                    <a:pt x="19731" y="653883"/>
                  </a:lnTo>
                  <a:lnTo>
                    <a:pt x="5294" y="632486"/>
                  </a:lnTo>
                  <a:lnTo>
                    <a:pt x="0" y="606298"/>
                  </a:lnTo>
                  <a:lnTo>
                    <a:pt x="0" y="6731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905357" y="5103114"/>
            <a:ext cx="64833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85" dirty="0">
                <a:solidFill>
                  <a:srgbClr val="00315F"/>
                </a:solidFill>
                <a:latin typeface="Times New Roman"/>
                <a:cs typeface="Times New Roman"/>
              </a:rPr>
              <a:t>Flexible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44322" y="2245105"/>
            <a:ext cx="1236980" cy="4233545"/>
            <a:chOff x="544322" y="2245105"/>
            <a:chExt cx="1236980" cy="4233545"/>
          </a:xfrm>
        </p:grpSpPr>
        <p:sp>
          <p:nvSpPr>
            <p:cNvPr id="28" name="object 28"/>
            <p:cNvSpPr/>
            <p:nvPr/>
          </p:nvSpPr>
          <p:spPr>
            <a:xfrm>
              <a:off x="557022" y="2257805"/>
              <a:ext cx="135255" cy="3872229"/>
            </a:xfrm>
            <a:custGeom>
              <a:avLst/>
              <a:gdLst/>
              <a:ahLst/>
              <a:cxnLst/>
              <a:rect l="l" t="t" r="r" b="b"/>
              <a:pathLst>
                <a:path w="135254" h="3872229">
                  <a:moveTo>
                    <a:pt x="0" y="0"/>
                  </a:moveTo>
                  <a:lnTo>
                    <a:pt x="0" y="3872039"/>
                  </a:lnTo>
                  <a:lnTo>
                    <a:pt x="134683" y="3872039"/>
                  </a:lnTo>
                </a:path>
              </a:pathLst>
            </a:custGeom>
            <a:ln w="25399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91134" y="5791961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94"/>
                  </a:lnTo>
                  <a:lnTo>
                    <a:pt x="19731" y="19731"/>
                  </a:lnTo>
                  <a:lnTo>
                    <a:pt x="5294" y="41142"/>
                  </a:lnTo>
                  <a:lnTo>
                    <a:pt x="0" y="67360"/>
                  </a:lnTo>
                  <a:lnTo>
                    <a:pt x="0" y="606247"/>
                  </a:lnTo>
                  <a:lnTo>
                    <a:pt x="5294" y="632465"/>
                  </a:lnTo>
                  <a:lnTo>
                    <a:pt x="19731" y="653876"/>
                  </a:lnTo>
                  <a:lnTo>
                    <a:pt x="41142" y="668313"/>
                  </a:lnTo>
                  <a:lnTo>
                    <a:pt x="67360" y="673608"/>
                  </a:lnTo>
                  <a:lnTo>
                    <a:pt x="1010158" y="673608"/>
                  </a:lnTo>
                  <a:lnTo>
                    <a:pt x="1036373" y="668313"/>
                  </a:lnTo>
                  <a:lnTo>
                    <a:pt x="1057767" y="653876"/>
                  </a:lnTo>
                  <a:lnTo>
                    <a:pt x="1072183" y="632465"/>
                  </a:lnTo>
                  <a:lnTo>
                    <a:pt x="1077467" y="606247"/>
                  </a:lnTo>
                  <a:lnTo>
                    <a:pt x="1077467" y="67360"/>
                  </a:lnTo>
                  <a:lnTo>
                    <a:pt x="1072183" y="41142"/>
                  </a:lnTo>
                  <a:lnTo>
                    <a:pt x="1057767" y="19731"/>
                  </a:lnTo>
                  <a:lnTo>
                    <a:pt x="1036373" y="529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91134" y="5791961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60"/>
                  </a:moveTo>
                  <a:lnTo>
                    <a:pt x="5294" y="41142"/>
                  </a:lnTo>
                  <a:lnTo>
                    <a:pt x="19731" y="19731"/>
                  </a:lnTo>
                  <a:lnTo>
                    <a:pt x="41142" y="529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94"/>
                  </a:lnTo>
                  <a:lnTo>
                    <a:pt x="1057767" y="19731"/>
                  </a:lnTo>
                  <a:lnTo>
                    <a:pt x="1072183" y="41142"/>
                  </a:lnTo>
                  <a:lnTo>
                    <a:pt x="1077467" y="67360"/>
                  </a:lnTo>
                  <a:lnTo>
                    <a:pt x="1077467" y="606247"/>
                  </a:lnTo>
                  <a:lnTo>
                    <a:pt x="1072183" y="632465"/>
                  </a:lnTo>
                  <a:lnTo>
                    <a:pt x="1057767" y="653876"/>
                  </a:lnTo>
                  <a:lnTo>
                    <a:pt x="1036373" y="668313"/>
                  </a:lnTo>
                  <a:lnTo>
                    <a:pt x="1010158" y="673608"/>
                  </a:lnTo>
                  <a:lnTo>
                    <a:pt x="67360" y="673608"/>
                  </a:lnTo>
                  <a:lnTo>
                    <a:pt x="41142" y="668313"/>
                  </a:lnTo>
                  <a:lnTo>
                    <a:pt x="19731" y="653876"/>
                  </a:lnTo>
                  <a:lnTo>
                    <a:pt x="5294" y="632465"/>
                  </a:lnTo>
                  <a:lnTo>
                    <a:pt x="0" y="606247"/>
                  </a:lnTo>
                  <a:lnTo>
                    <a:pt x="0" y="6736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52017" y="5833668"/>
            <a:ext cx="755650" cy="5080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79375" marR="5080" indent="-67310">
              <a:lnSpc>
                <a:spcPts val="1750"/>
              </a:lnSpc>
              <a:spcBef>
                <a:spcPts val="400"/>
              </a:spcBef>
            </a:pPr>
            <a:r>
              <a:rPr sz="1700" spc="-114" dirty="0">
                <a:solidFill>
                  <a:srgbClr val="00315F"/>
                </a:solidFill>
                <a:latin typeface="Times New Roman"/>
                <a:cs typeface="Times New Roman"/>
              </a:rPr>
              <a:t>Technical </a:t>
            </a:r>
            <a:r>
              <a:rPr sz="1700" spc="-35" dirty="0">
                <a:solidFill>
                  <a:srgbClr val="00315F"/>
                </a:solidFill>
                <a:latin typeface="Times New Roman"/>
                <a:cs typeface="Times New Roman"/>
              </a:rPr>
              <a:t>Aspects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105405" y="1584197"/>
            <a:ext cx="1347470" cy="673735"/>
          </a:xfrm>
          <a:custGeom>
            <a:avLst/>
            <a:gdLst/>
            <a:ahLst/>
            <a:cxnLst/>
            <a:rect l="l" t="t" r="r" b="b"/>
            <a:pathLst>
              <a:path w="1347470" h="673735">
                <a:moveTo>
                  <a:pt x="1279906" y="0"/>
                </a:moveTo>
                <a:lnTo>
                  <a:pt x="67310" y="0"/>
                </a:lnTo>
                <a:lnTo>
                  <a:pt x="41094" y="5284"/>
                </a:lnTo>
                <a:lnTo>
                  <a:pt x="19700" y="19700"/>
                </a:lnTo>
                <a:lnTo>
                  <a:pt x="5284" y="41094"/>
                </a:lnTo>
                <a:lnTo>
                  <a:pt x="0" y="67310"/>
                </a:lnTo>
                <a:lnTo>
                  <a:pt x="0" y="606298"/>
                </a:lnTo>
                <a:lnTo>
                  <a:pt x="5284" y="632513"/>
                </a:lnTo>
                <a:lnTo>
                  <a:pt x="19700" y="653907"/>
                </a:lnTo>
                <a:lnTo>
                  <a:pt x="41094" y="668323"/>
                </a:lnTo>
                <a:lnTo>
                  <a:pt x="67310" y="673607"/>
                </a:lnTo>
                <a:lnTo>
                  <a:pt x="1279906" y="673607"/>
                </a:lnTo>
                <a:lnTo>
                  <a:pt x="1306121" y="668323"/>
                </a:lnTo>
                <a:lnTo>
                  <a:pt x="1327515" y="653907"/>
                </a:lnTo>
                <a:lnTo>
                  <a:pt x="1341931" y="632513"/>
                </a:lnTo>
                <a:lnTo>
                  <a:pt x="1347216" y="606298"/>
                </a:lnTo>
                <a:lnTo>
                  <a:pt x="1347216" y="67310"/>
                </a:lnTo>
                <a:lnTo>
                  <a:pt x="1341931" y="41094"/>
                </a:lnTo>
                <a:lnTo>
                  <a:pt x="1327515" y="19700"/>
                </a:lnTo>
                <a:lnTo>
                  <a:pt x="1306121" y="5284"/>
                </a:lnTo>
                <a:lnTo>
                  <a:pt x="1279906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395473" y="1573530"/>
            <a:ext cx="7645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5" dirty="0">
                <a:solidFill>
                  <a:srgbClr val="CD0039"/>
                </a:solidFill>
                <a:latin typeface="Times New Roman"/>
                <a:cs typeface="Times New Roman"/>
              </a:rPr>
              <a:t>Website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86329" y="1835657"/>
            <a:ext cx="7829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solidFill>
                  <a:srgbClr val="CD0039"/>
                </a:solidFill>
                <a:latin typeface="Times New Roman"/>
                <a:cs typeface="Times New Roman"/>
              </a:rPr>
              <a:t>Content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226817" y="2245105"/>
            <a:ext cx="1238885" cy="866775"/>
            <a:chOff x="2226817" y="2245105"/>
            <a:chExt cx="1238885" cy="866775"/>
          </a:xfrm>
        </p:grpSpPr>
        <p:sp>
          <p:nvSpPr>
            <p:cNvPr id="36" name="object 36"/>
            <p:cNvSpPr/>
            <p:nvPr/>
          </p:nvSpPr>
          <p:spPr>
            <a:xfrm>
              <a:off x="2239517" y="2257805"/>
              <a:ext cx="134620" cy="505459"/>
            </a:xfrm>
            <a:custGeom>
              <a:avLst/>
              <a:gdLst/>
              <a:ahLst/>
              <a:cxnLst/>
              <a:rect l="l" t="t" r="r" b="b"/>
              <a:pathLst>
                <a:path w="134619" h="505460">
                  <a:moveTo>
                    <a:pt x="0" y="0"/>
                  </a:moveTo>
                  <a:lnTo>
                    <a:pt x="0" y="505079"/>
                  </a:lnTo>
                  <a:lnTo>
                    <a:pt x="134619" y="505079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375153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8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09" y="673607"/>
                  </a:lnTo>
                  <a:lnTo>
                    <a:pt x="1010157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8" y="606298"/>
                  </a:lnTo>
                  <a:lnTo>
                    <a:pt x="1077468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375153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8" y="67309"/>
                  </a:lnTo>
                  <a:lnTo>
                    <a:pt x="1077468" y="606298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7" y="673607"/>
                  </a:lnTo>
                  <a:lnTo>
                    <a:pt x="67309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8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445766" y="2577211"/>
            <a:ext cx="93345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10" dirty="0">
                <a:solidFill>
                  <a:srgbClr val="00315F"/>
                </a:solidFill>
                <a:latin typeface="Times New Roman"/>
                <a:cs typeface="Times New Roman"/>
              </a:rPr>
              <a:t>Real</a:t>
            </a:r>
            <a:r>
              <a:rPr sz="1700" spc="-3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700" spc="-50" dirty="0">
                <a:solidFill>
                  <a:srgbClr val="00315F"/>
                </a:solidFill>
                <a:latin typeface="Times New Roman"/>
                <a:cs typeface="Times New Roman"/>
              </a:rPr>
              <a:t>stories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226817" y="2245105"/>
            <a:ext cx="1238885" cy="1708150"/>
            <a:chOff x="2226817" y="2245105"/>
            <a:chExt cx="1238885" cy="1708150"/>
          </a:xfrm>
        </p:grpSpPr>
        <p:sp>
          <p:nvSpPr>
            <p:cNvPr id="41" name="object 41"/>
            <p:cNvSpPr/>
            <p:nvPr/>
          </p:nvSpPr>
          <p:spPr>
            <a:xfrm>
              <a:off x="2239517" y="2257805"/>
              <a:ext cx="134620" cy="1346835"/>
            </a:xfrm>
            <a:custGeom>
              <a:avLst/>
              <a:gdLst/>
              <a:ahLst/>
              <a:cxnLst/>
              <a:rect l="l" t="t" r="r" b="b"/>
              <a:pathLst>
                <a:path w="134619" h="1346835">
                  <a:moveTo>
                    <a:pt x="0" y="0"/>
                  </a:moveTo>
                  <a:lnTo>
                    <a:pt x="0" y="1346835"/>
                  </a:lnTo>
                  <a:lnTo>
                    <a:pt x="134619" y="1346835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375153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09" y="673607"/>
                  </a:lnTo>
                  <a:lnTo>
                    <a:pt x="1010157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8" y="606297"/>
                  </a:lnTo>
                  <a:lnTo>
                    <a:pt x="1077468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75153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8" y="67309"/>
                  </a:lnTo>
                  <a:lnTo>
                    <a:pt x="1077468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7" y="673607"/>
                  </a:lnTo>
                  <a:lnTo>
                    <a:pt x="67309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669794" y="3418788"/>
            <a:ext cx="48704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0" dirty="0">
                <a:solidFill>
                  <a:srgbClr val="00315F"/>
                </a:solidFill>
                <a:latin typeface="Times New Roman"/>
                <a:cs typeface="Times New Roman"/>
              </a:rPr>
              <a:t>Video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2226817" y="2245105"/>
            <a:ext cx="1238885" cy="2550795"/>
            <a:chOff x="2226817" y="2245105"/>
            <a:chExt cx="1238885" cy="2550795"/>
          </a:xfrm>
        </p:grpSpPr>
        <p:sp>
          <p:nvSpPr>
            <p:cNvPr id="46" name="object 46"/>
            <p:cNvSpPr/>
            <p:nvPr/>
          </p:nvSpPr>
          <p:spPr>
            <a:xfrm>
              <a:off x="2239517" y="2257805"/>
              <a:ext cx="134620" cy="2188845"/>
            </a:xfrm>
            <a:custGeom>
              <a:avLst/>
              <a:gdLst/>
              <a:ahLst/>
              <a:cxnLst/>
              <a:rect l="l" t="t" r="r" b="b"/>
              <a:pathLst>
                <a:path w="134619" h="2188845">
                  <a:moveTo>
                    <a:pt x="0" y="0"/>
                  </a:moveTo>
                  <a:lnTo>
                    <a:pt x="0" y="2188591"/>
                  </a:lnTo>
                  <a:lnTo>
                    <a:pt x="134619" y="2188591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375153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09" y="673607"/>
                  </a:lnTo>
                  <a:lnTo>
                    <a:pt x="1010157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8" y="606297"/>
                  </a:lnTo>
                  <a:lnTo>
                    <a:pt x="1077468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375153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8" y="67309"/>
                  </a:lnTo>
                  <a:lnTo>
                    <a:pt x="1077468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7" y="673607"/>
                  </a:lnTo>
                  <a:lnTo>
                    <a:pt x="67309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399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2543301" y="4149293"/>
            <a:ext cx="740410" cy="5086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900"/>
              </a:lnSpc>
              <a:spcBef>
                <a:spcPts val="105"/>
              </a:spcBef>
            </a:pPr>
            <a:r>
              <a:rPr sz="1700" spc="-110" dirty="0">
                <a:solidFill>
                  <a:srgbClr val="00315F"/>
                </a:solidFill>
                <a:latin typeface="Times New Roman"/>
                <a:cs typeface="Times New Roman"/>
              </a:rPr>
              <a:t>Ideas</a:t>
            </a:r>
            <a:r>
              <a:rPr sz="1700" spc="-1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700" spc="-75" dirty="0">
                <a:solidFill>
                  <a:srgbClr val="00315F"/>
                </a:solidFill>
                <a:latin typeface="Times New Roman"/>
                <a:cs typeface="Times New Roman"/>
              </a:rPr>
              <a:t>and</a:t>
            </a:r>
            <a:endParaRPr sz="1700">
              <a:latin typeface="Times New Roman"/>
              <a:cs typeface="Times New Roman"/>
            </a:endParaRPr>
          </a:p>
          <a:p>
            <a:pPr marL="20320">
              <a:lnSpc>
                <a:spcPts val="1900"/>
              </a:lnSpc>
            </a:pPr>
            <a:r>
              <a:rPr sz="1700" spc="-65" dirty="0">
                <a:solidFill>
                  <a:srgbClr val="00315F"/>
                </a:solidFill>
                <a:latin typeface="Times New Roman"/>
                <a:cs typeface="Times New Roman"/>
              </a:rPr>
              <a:t>Practices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2226817" y="2245105"/>
            <a:ext cx="1238885" cy="3392170"/>
            <a:chOff x="2226817" y="2245105"/>
            <a:chExt cx="1238885" cy="3392170"/>
          </a:xfrm>
        </p:grpSpPr>
        <p:sp>
          <p:nvSpPr>
            <p:cNvPr id="51" name="object 51"/>
            <p:cNvSpPr/>
            <p:nvPr/>
          </p:nvSpPr>
          <p:spPr>
            <a:xfrm>
              <a:off x="2239517" y="2257805"/>
              <a:ext cx="134620" cy="3030855"/>
            </a:xfrm>
            <a:custGeom>
              <a:avLst/>
              <a:gdLst/>
              <a:ahLst/>
              <a:cxnLst/>
              <a:rect l="l" t="t" r="r" b="b"/>
              <a:pathLst>
                <a:path w="134619" h="3030854">
                  <a:moveTo>
                    <a:pt x="0" y="0"/>
                  </a:moveTo>
                  <a:lnTo>
                    <a:pt x="0" y="3030347"/>
                  </a:lnTo>
                  <a:lnTo>
                    <a:pt x="134619" y="3030347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375153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10"/>
                  </a:lnTo>
                  <a:lnTo>
                    <a:pt x="0" y="606298"/>
                  </a:lnTo>
                  <a:lnTo>
                    <a:pt x="5284" y="632486"/>
                  </a:lnTo>
                  <a:lnTo>
                    <a:pt x="19700" y="653883"/>
                  </a:lnTo>
                  <a:lnTo>
                    <a:pt x="41094" y="668314"/>
                  </a:lnTo>
                  <a:lnTo>
                    <a:pt x="67309" y="673608"/>
                  </a:lnTo>
                  <a:lnTo>
                    <a:pt x="1010157" y="673608"/>
                  </a:lnTo>
                  <a:lnTo>
                    <a:pt x="1036373" y="668314"/>
                  </a:lnTo>
                  <a:lnTo>
                    <a:pt x="1057767" y="653883"/>
                  </a:lnTo>
                  <a:lnTo>
                    <a:pt x="1072183" y="632486"/>
                  </a:lnTo>
                  <a:lnTo>
                    <a:pt x="1077468" y="606298"/>
                  </a:lnTo>
                  <a:lnTo>
                    <a:pt x="1077468" y="67310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375153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10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8" y="67310"/>
                  </a:lnTo>
                  <a:lnTo>
                    <a:pt x="1077468" y="606298"/>
                  </a:lnTo>
                  <a:lnTo>
                    <a:pt x="1072183" y="632486"/>
                  </a:lnTo>
                  <a:lnTo>
                    <a:pt x="1057767" y="653883"/>
                  </a:lnTo>
                  <a:lnTo>
                    <a:pt x="1036373" y="668314"/>
                  </a:lnTo>
                  <a:lnTo>
                    <a:pt x="1010157" y="673608"/>
                  </a:lnTo>
                  <a:lnTo>
                    <a:pt x="67309" y="673608"/>
                  </a:lnTo>
                  <a:lnTo>
                    <a:pt x="41094" y="668314"/>
                  </a:lnTo>
                  <a:lnTo>
                    <a:pt x="19700" y="653883"/>
                  </a:lnTo>
                  <a:lnTo>
                    <a:pt x="5284" y="632486"/>
                  </a:lnTo>
                  <a:lnTo>
                    <a:pt x="0" y="606298"/>
                  </a:lnTo>
                  <a:lnTo>
                    <a:pt x="0" y="6731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2621026" y="5103114"/>
            <a:ext cx="58356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0" dirty="0">
                <a:solidFill>
                  <a:srgbClr val="00315F"/>
                </a:solidFill>
                <a:latin typeface="Times New Roman"/>
                <a:cs typeface="Times New Roman"/>
              </a:rPr>
              <a:t>Variety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226817" y="2245105"/>
            <a:ext cx="1238885" cy="4233545"/>
            <a:chOff x="2226817" y="2245105"/>
            <a:chExt cx="1238885" cy="4233545"/>
          </a:xfrm>
        </p:grpSpPr>
        <p:sp>
          <p:nvSpPr>
            <p:cNvPr id="56" name="object 56"/>
            <p:cNvSpPr/>
            <p:nvPr/>
          </p:nvSpPr>
          <p:spPr>
            <a:xfrm>
              <a:off x="2239517" y="2257805"/>
              <a:ext cx="134620" cy="3872229"/>
            </a:xfrm>
            <a:custGeom>
              <a:avLst/>
              <a:gdLst/>
              <a:ahLst/>
              <a:cxnLst/>
              <a:rect l="l" t="t" r="r" b="b"/>
              <a:pathLst>
                <a:path w="134619" h="3872229">
                  <a:moveTo>
                    <a:pt x="0" y="0"/>
                  </a:moveTo>
                  <a:lnTo>
                    <a:pt x="0" y="3872039"/>
                  </a:lnTo>
                  <a:lnTo>
                    <a:pt x="134619" y="3872039"/>
                  </a:lnTo>
                </a:path>
              </a:pathLst>
            </a:custGeom>
            <a:ln w="25399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375153" y="5791961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94"/>
                  </a:lnTo>
                  <a:lnTo>
                    <a:pt x="19700" y="19731"/>
                  </a:lnTo>
                  <a:lnTo>
                    <a:pt x="5284" y="41142"/>
                  </a:lnTo>
                  <a:lnTo>
                    <a:pt x="0" y="67360"/>
                  </a:lnTo>
                  <a:lnTo>
                    <a:pt x="0" y="606247"/>
                  </a:lnTo>
                  <a:lnTo>
                    <a:pt x="5284" y="632465"/>
                  </a:lnTo>
                  <a:lnTo>
                    <a:pt x="19700" y="653876"/>
                  </a:lnTo>
                  <a:lnTo>
                    <a:pt x="41094" y="668313"/>
                  </a:lnTo>
                  <a:lnTo>
                    <a:pt x="67309" y="673608"/>
                  </a:lnTo>
                  <a:lnTo>
                    <a:pt x="1010157" y="673608"/>
                  </a:lnTo>
                  <a:lnTo>
                    <a:pt x="1036373" y="668313"/>
                  </a:lnTo>
                  <a:lnTo>
                    <a:pt x="1057767" y="653876"/>
                  </a:lnTo>
                  <a:lnTo>
                    <a:pt x="1072183" y="632465"/>
                  </a:lnTo>
                  <a:lnTo>
                    <a:pt x="1077468" y="606247"/>
                  </a:lnTo>
                  <a:lnTo>
                    <a:pt x="1077468" y="67360"/>
                  </a:lnTo>
                  <a:lnTo>
                    <a:pt x="1072183" y="41142"/>
                  </a:lnTo>
                  <a:lnTo>
                    <a:pt x="1057767" y="19731"/>
                  </a:lnTo>
                  <a:lnTo>
                    <a:pt x="1036373" y="529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375153" y="5791961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60"/>
                  </a:moveTo>
                  <a:lnTo>
                    <a:pt x="5284" y="41142"/>
                  </a:lnTo>
                  <a:lnTo>
                    <a:pt x="19700" y="19731"/>
                  </a:lnTo>
                  <a:lnTo>
                    <a:pt x="41094" y="529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94"/>
                  </a:lnTo>
                  <a:lnTo>
                    <a:pt x="1057767" y="19731"/>
                  </a:lnTo>
                  <a:lnTo>
                    <a:pt x="1072183" y="41142"/>
                  </a:lnTo>
                  <a:lnTo>
                    <a:pt x="1077468" y="67360"/>
                  </a:lnTo>
                  <a:lnTo>
                    <a:pt x="1077468" y="606247"/>
                  </a:lnTo>
                  <a:lnTo>
                    <a:pt x="1072183" y="632465"/>
                  </a:lnTo>
                  <a:lnTo>
                    <a:pt x="1057767" y="653876"/>
                  </a:lnTo>
                  <a:lnTo>
                    <a:pt x="1036373" y="668313"/>
                  </a:lnTo>
                  <a:lnTo>
                    <a:pt x="1010157" y="673608"/>
                  </a:lnTo>
                  <a:lnTo>
                    <a:pt x="67309" y="673608"/>
                  </a:lnTo>
                  <a:lnTo>
                    <a:pt x="41094" y="668313"/>
                  </a:lnTo>
                  <a:lnTo>
                    <a:pt x="19700" y="653876"/>
                  </a:lnTo>
                  <a:lnTo>
                    <a:pt x="5284" y="632465"/>
                  </a:lnTo>
                  <a:lnTo>
                    <a:pt x="0" y="606247"/>
                  </a:lnTo>
                  <a:lnTo>
                    <a:pt x="0" y="6736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2448814" y="5944920"/>
            <a:ext cx="928369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5" dirty="0">
                <a:solidFill>
                  <a:srgbClr val="00315F"/>
                </a:solidFill>
                <a:latin typeface="Times New Roman"/>
                <a:cs typeface="Times New Roman"/>
              </a:rPr>
              <a:t>Suggestions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789426" y="1584197"/>
            <a:ext cx="1346200" cy="673735"/>
          </a:xfrm>
          <a:custGeom>
            <a:avLst/>
            <a:gdLst/>
            <a:ahLst/>
            <a:cxnLst/>
            <a:rect l="l" t="t" r="r" b="b"/>
            <a:pathLst>
              <a:path w="1346200" h="673735">
                <a:moveTo>
                  <a:pt x="1278382" y="0"/>
                </a:moveTo>
                <a:lnTo>
                  <a:pt x="67310" y="0"/>
                </a:lnTo>
                <a:lnTo>
                  <a:pt x="41094" y="5284"/>
                </a:lnTo>
                <a:lnTo>
                  <a:pt x="19700" y="19700"/>
                </a:lnTo>
                <a:lnTo>
                  <a:pt x="5284" y="41094"/>
                </a:lnTo>
                <a:lnTo>
                  <a:pt x="0" y="67310"/>
                </a:lnTo>
                <a:lnTo>
                  <a:pt x="0" y="606298"/>
                </a:lnTo>
                <a:lnTo>
                  <a:pt x="5284" y="632513"/>
                </a:lnTo>
                <a:lnTo>
                  <a:pt x="19700" y="653907"/>
                </a:lnTo>
                <a:lnTo>
                  <a:pt x="41094" y="668323"/>
                </a:lnTo>
                <a:lnTo>
                  <a:pt x="67310" y="673607"/>
                </a:lnTo>
                <a:lnTo>
                  <a:pt x="1278382" y="673607"/>
                </a:lnTo>
                <a:lnTo>
                  <a:pt x="1304597" y="668323"/>
                </a:lnTo>
                <a:lnTo>
                  <a:pt x="1325991" y="653907"/>
                </a:lnTo>
                <a:lnTo>
                  <a:pt x="1340407" y="632513"/>
                </a:lnTo>
                <a:lnTo>
                  <a:pt x="1345691" y="606298"/>
                </a:lnTo>
                <a:lnTo>
                  <a:pt x="1345691" y="67310"/>
                </a:lnTo>
                <a:lnTo>
                  <a:pt x="1340407" y="41094"/>
                </a:lnTo>
                <a:lnTo>
                  <a:pt x="1325991" y="19700"/>
                </a:lnTo>
                <a:lnTo>
                  <a:pt x="1304597" y="5284"/>
                </a:lnTo>
                <a:lnTo>
                  <a:pt x="127838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882644" y="1704594"/>
            <a:ext cx="11576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10" dirty="0">
                <a:solidFill>
                  <a:srgbClr val="CD0039"/>
                </a:solidFill>
                <a:latin typeface="Times New Roman"/>
                <a:cs typeface="Times New Roman"/>
              </a:rPr>
              <a:t>Engagement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3910838" y="2245105"/>
            <a:ext cx="1236980" cy="866775"/>
            <a:chOff x="3910838" y="2245105"/>
            <a:chExt cx="1236980" cy="866775"/>
          </a:xfrm>
        </p:grpSpPr>
        <p:sp>
          <p:nvSpPr>
            <p:cNvPr id="63" name="object 63"/>
            <p:cNvSpPr/>
            <p:nvPr/>
          </p:nvSpPr>
          <p:spPr>
            <a:xfrm>
              <a:off x="3923538" y="2257805"/>
              <a:ext cx="134620" cy="505459"/>
            </a:xfrm>
            <a:custGeom>
              <a:avLst/>
              <a:gdLst/>
              <a:ahLst/>
              <a:cxnLst/>
              <a:rect l="l" t="t" r="r" b="b"/>
              <a:pathLst>
                <a:path w="134620" h="505460">
                  <a:moveTo>
                    <a:pt x="0" y="0"/>
                  </a:moveTo>
                  <a:lnTo>
                    <a:pt x="0" y="505079"/>
                  </a:lnTo>
                  <a:lnTo>
                    <a:pt x="134620" y="505079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057650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8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1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8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057650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8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10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8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4201159" y="2465958"/>
            <a:ext cx="791845" cy="5080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79375" marR="5080" indent="-67310">
              <a:lnSpc>
                <a:spcPts val="1750"/>
              </a:lnSpc>
              <a:spcBef>
                <a:spcPts val="405"/>
              </a:spcBef>
            </a:pPr>
            <a:r>
              <a:rPr sz="1700" spc="-95" dirty="0">
                <a:solidFill>
                  <a:srgbClr val="00315F"/>
                </a:solidFill>
                <a:latin typeface="Times New Roman"/>
                <a:cs typeface="Times New Roman"/>
              </a:rPr>
              <a:t>Volunteer </a:t>
            </a:r>
            <a:r>
              <a:rPr sz="1700" spc="-10" dirty="0">
                <a:solidFill>
                  <a:srgbClr val="00315F"/>
                </a:solidFill>
                <a:latin typeface="Times New Roman"/>
                <a:cs typeface="Times New Roman"/>
              </a:rPr>
              <a:t>Support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3910838" y="2245105"/>
            <a:ext cx="1236980" cy="1708150"/>
            <a:chOff x="3910838" y="2245105"/>
            <a:chExt cx="1236980" cy="1708150"/>
          </a:xfrm>
        </p:grpSpPr>
        <p:sp>
          <p:nvSpPr>
            <p:cNvPr id="68" name="object 68"/>
            <p:cNvSpPr/>
            <p:nvPr/>
          </p:nvSpPr>
          <p:spPr>
            <a:xfrm>
              <a:off x="3923538" y="2257805"/>
              <a:ext cx="134620" cy="1346835"/>
            </a:xfrm>
            <a:custGeom>
              <a:avLst/>
              <a:gdLst/>
              <a:ahLst/>
              <a:cxnLst/>
              <a:rect l="l" t="t" r="r" b="b"/>
              <a:pathLst>
                <a:path w="134620" h="1346835">
                  <a:moveTo>
                    <a:pt x="0" y="0"/>
                  </a:moveTo>
                  <a:lnTo>
                    <a:pt x="0" y="1346835"/>
                  </a:lnTo>
                  <a:lnTo>
                    <a:pt x="134620" y="1346835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057650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1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7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057650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10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4306315" y="3307841"/>
            <a:ext cx="581025" cy="5080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indent="34925">
              <a:lnSpc>
                <a:spcPts val="1750"/>
              </a:lnSpc>
              <a:spcBef>
                <a:spcPts val="405"/>
              </a:spcBef>
            </a:pPr>
            <a:r>
              <a:rPr sz="1700" spc="-25" dirty="0">
                <a:solidFill>
                  <a:srgbClr val="00315F"/>
                </a:solidFill>
                <a:latin typeface="Times New Roman"/>
                <a:cs typeface="Times New Roman"/>
              </a:rPr>
              <a:t>Client </a:t>
            </a:r>
            <a:r>
              <a:rPr sz="1700" spc="-95" dirty="0">
                <a:solidFill>
                  <a:srgbClr val="00315F"/>
                </a:solidFill>
                <a:latin typeface="Times New Roman"/>
                <a:cs typeface="Times New Roman"/>
              </a:rPr>
              <a:t>Benefit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3910838" y="2245105"/>
            <a:ext cx="1236980" cy="2550795"/>
            <a:chOff x="3910838" y="2245105"/>
            <a:chExt cx="1236980" cy="2550795"/>
          </a:xfrm>
        </p:grpSpPr>
        <p:sp>
          <p:nvSpPr>
            <p:cNvPr id="73" name="object 73"/>
            <p:cNvSpPr/>
            <p:nvPr/>
          </p:nvSpPr>
          <p:spPr>
            <a:xfrm>
              <a:off x="3923538" y="2257805"/>
              <a:ext cx="134620" cy="2188845"/>
            </a:xfrm>
            <a:custGeom>
              <a:avLst/>
              <a:gdLst/>
              <a:ahLst/>
              <a:cxnLst/>
              <a:rect l="l" t="t" r="r" b="b"/>
              <a:pathLst>
                <a:path w="134620" h="2188845">
                  <a:moveTo>
                    <a:pt x="0" y="0"/>
                  </a:moveTo>
                  <a:lnTo>
                    <a:pt x="0" y="2188591"/>
                  </a:lnTo>
                  <a:lnTo>
                    <a:pt x="134620" y="2188591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057650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1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7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057650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10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4300220" y="4261230"/>
            <a:ext cx="59245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90" dirty="0">
                <a:solidFill>
                  <a:srgbClr val="00315F"/>
                </a:solidFill>
                <a:latin typeface="Times New Roman"/>
                <a:cs typeface="Times New Roman"/>
              </a:rPr>
              <a:t>Timing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3910838" y="2245105"/>
            <a:ext cx="1236980" cy="3392170"/>
            <a:chOff x="3910838" y="2245105"/>
            <a:chExt cx="1236980" cy="3392170"/>
          </a:xfrm>
        </p:grpSpPr>
        <p:sp>
          <p:nvSpPr>
            <p:cNvPr id="78" name="object 78"/>
            <p:cNvSpPr/>
            <p:nvPr/>
          </p:nvSpPr>
          <p:spPr>
            <a:xfrm>
              <a:off x="3923538" y="2257805"/>
              <a:ext cx="134620" cy="3030855"/>
            </a:xfrm>
            <a:custGeom>
              <a:avLst/>
              <a:gdLst/>
              <a:ahLst/>
              <a:cxnLst/>
              <a:rect l="l" t="t" r="r" b="b"/>
              <a:pathLst>
                <a:path w="134620" h="3030854">
                  <a:moveTo>
                    <a:pt x="0" y="0"/>
                  </a:moveTo>
                  <a:lnTo>
                    <a:pt x="0" y="3030347"/>
                  </a:lnTo>
                  <a:lnTo>
                    <a:pt x="134620" y="3030347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057650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10"/>
                  </a:lnTo>
                  <a:lnTo>
                    <a:pt x="0" y="606298"/>
                  </a:lnTo>
                  <a:lnTo>
                    <a:pt x="5284" y="632486"/>
                  </a:lnTo>
                  <a:lnTo>
                    <a:pt x="19700" y="653883"/>
                  </a:lnTo>
                  <a:lnTo>
                    <a:pt x="41094" y="668314"/>
                  </a:lnTo>
                  <a:lnTo>
                    <a:pt x="67310" y="673608"/>
                  </a:lnTo>
                  <a:lnTo>
                    <a:pt x="1010158" y="673608"/>
                  </a:lnTo>
                  <a:lnTo>
                    <a:pt x="1036373" y="668314"/>
                  </a:lnTo>
                  <a:lnTo>
                    <a:pt x="1057767" y="653883"/>
                  </a:lnTo>
                  <a:lnTo>
                    <a:pt x="1072183" y="632486"/>
                  </a:lnTo>
                  <a:lnTo>
                    <a:pt x="1077467" y="606298"/>
                  </a:lnTo>
                  <a:lnTo>
                    <a:pt x="1077467" y="67310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057650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10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10"/>
                  </a:lnTo>
                  <a:lnTo>
                    <a:pt x="1077467" y="606298"/>
                  </a:lnTo>
                  <a:lnTo>
                    <a:pt x="1072183" y="632486"/>
                  </a:lnTo>
                  <a:lnTo>
                    <a:pt x="1057767" y="653883"/>
                  </a:lnTo>
                  <a:lnTo>
                    <a:pt x="1036373" y="668314"/>
                  </a:lnTo>
                  <a:lnTo>
                    <a:pt x="1010158" y="673608"/>
                  </a:lnTo>
                  <a:lnTo>
                    <a:pt x="67310" y="673608"/>
                  </a:lnTo>
                  <a:lnTo>
                    <a:pt x="41094" y="668314"/>
                  </a:lnTo>
                  <a:lnTo>
                    <a:pt x="19700" y="653883"/>
                  </a:lnTo>
                  <a:lnTo>
                    <a:pt x="5284" y="632486"/>
                  </a:lnTo>
                  <a:lnTo>
                    <a:pt x="0" y="606298"/>
                  </a:lnTo>
                  <a:lnTo>
                    <a:pt x="0" y="6731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4240784" y="4991861"/>
            <a:ext cx="711200" cy="5080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28600" marR="5080" indent="-216535">
              <a:lnSpc>
                <a:spcPts val="1750"/>
              </a:lnSpc>
              <a:spcBef>
                <a:spcPts val="400"/>
              </a:spcBef>
            </a:pPr>
            <a:r>
              <a:rPr sz="1700" spc="-90" dirty="0">
                <a:solidFill>
                  <a:srgbClr val="00315F"/>
                </a:solidFill>
                <a:latin typeface="Times New Roman"/>
                <a:cs typeface="Times New Roman"/>
              </a:rPr>
              <a:t>Ongoing </a:t>
            </a:r>
            <a:r>
              <a:rPr sz="1700" spc="-25" dirty="0">
                <a:solidFill>
                  <a:srgbClr val="00315F"/>
                </a:solidFill>
                <a:latin typeface="Times New Roman"/>
                <a:cs typeface="Times New Roman"/>
              </a:rPr>
              <a:t>use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95"/>
              </a:spcBef>
              <a:tabLst>
                <a:tab pos="3496945" algn="l"/>
                <a:tab pos="6092825" algn="l"/>
              </a:tabLst>
            </a:pPr>
            <a:r>
              <a:rPr spc="365" dirty="0"/>
              <a:t>QUALITATIVE</a:t>
            </a:r>
            <a:r>
              <a:rPr dirty="0"/>
              <a:t>	</a:t>
            </a:r>
            <a:r>
              <a:rPr spc="375" dirty="0"/>
              <a:t>FINDINGS</a:t>
            </a:r>
            <a:r>
              <a:rPr dirty="0"/>
              <a:t>	-</a:t>
            </a:r>
            <a:r>
              <a:rPr spc="455" dirty="0"/>
              <a:t> </a:t>
            </a:r>
            <a:r>
              <a:rPr spc="310" dirty="0"/>
              <a:t>PARTICIPANTS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5670930" y="1904238"/>
            <a:ext cx="6022975" cy="8426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98900"/>
              </a:lnSpc>
              <a:spcBef>
                <a:spcPts val="120"/>
              </a:spcBef>
            </a:pP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“Yes,</a:t>
            </a:r>
            <a:r>
              <a:rPr sz="1800" spc="6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</a:t>
            </a:r>
            <a:r>
              <a:rPr sz="1800" spc="5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think</a:t>
            </a:r>
            <a:r>
              <a:rPr sz="1800" spc="6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it's</a:t>
            </a:r>
            <a:r>
              <a:rPr sz="1800" spc="4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very</a:t>
            </a:r>
            <a:r>
              <a:rPr sz="1800" spc="6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user</a:t>
            </a:r>
            <a:r>
              <a:rPr sz="1800" spc="6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friendly</a:t>
            </a:r>
            <a:r>
              <a:rPr sz="1800" spc="6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and</a:t>
            </a:r>
            <a:r>
              <a:rPr sz="1800" spc="6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</a:t>
            </a:r>
            <a:r>
              <a:rPr sz="1800" spc="5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think</a:t>
            </a:r>
            <a:r>
              <a:rPr sz="1800" spc="6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it's</a:t>
            </a:r>
            <a:r>
              <a:rPr sz="1800" spc="5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easy</a:t>
            </a:r>
            <a:r>
              <a:rPr sz="1800" spc="7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to</a:t>
            </a:r>
            <a:r>
              <a:rPr sz="1800" spc="5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access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and</a:t>
            </a:r>
            <a:r>
              <a:rPr sz="1800" spc="-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think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it</a:t>
            </a:r>
            <a:r>
              <a:rPr sz="1800" spc="-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quite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clearly</a:t>
            </a:r>
            <a:r>
              <a:rPr sz="1800" spc="-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lays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out</a:t>
            </a:r>
            <a:r>
              <a:rPr sz="1800" spc="-1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you</a:t>
            </a:r>
            <a:r>
              <a:rPr sz="1800" spc="-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know,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where</a:t>
            </a:r>
            <a:r>
              <a:rPr sz="1800" spc="-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you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can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find 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everything.”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634990" y="3141929"/>
            <a:ext cx="5983605" cy="573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“I'm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an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amateur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at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going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on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to</a:t>
            </a:r>
            <a:r>
              <a:rPr sz="1800" spc="-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computers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and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doing</a:t>
            </a:r>
            <a:r>
              <a:rPr sz="1800" spc="-1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things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and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31302F"/>
                </a:solidFill>
                <a:latin typeface="Times New Roman"/>
                <a:cs typeface="Times New Roman"/>
              </a:rPr>
              <a:t>if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55"/>
              </a:lnSpc>
            </a:pP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could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do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it,</a:t>
            </a:r>
            <a:r>
              <a:rPr sz="1800" spc="-2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anybody</a:t>
            </a:r>
            <a:r>
              <a:rPr sz="1800" spc="-4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could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do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it.”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14706" y="2294382"/>
            <a:ext cx="1667510" cy="923925"/>
          </a:xfrm>
          <a:custGeom>
            <a:avLst/>
            <a:gdLst/>
            <a:ahLst/>
            <a:cxnLst/>
            <a:rect l="l" t="t" r="r" b="b"/>
            <a:pathLst>
              <a:path w="1667510" h="923925">
                <a:moveTo>
                  <a:pt x="0" y="461771"/>
                </a:moveTo>
                <a:lnTo>
                  <a:pt x="9038" y="393537"/>
                </a:lnTo>
                <a:lnTo>
                  <a:pt x="35294" y="328411"/>
                </a:lnTo>
                <a:lnTo>
                  <a:pt x="77479" y="267106"/>
                </a:lnTo>
                <a:lnTo>
                  <a:pt x="104141" y="238110"/>
                </a:lnTo>
                <a:lnTo>
                  <a:pt x="134302" y="210338"/>
                </a:lnTo>
                <a:lnTo>
                  <a:pt x="167800" y="183878"/>
                </a:lnTo>
                <a:lnTo>
                  <a:pt x="204474" y="158821"/>
                </a:lnTo>
                <a:lnTo>
                  <a:pt x="244163" y="135255"/>
                </a:lnTo>
                <a:lnTo>
                  <a:pt x="286706" y="113269"/>
                </a:lnTo>
                <a:lnTo>
                  <a:pt x="331941" y="92953"/>
                </a:lnTo>
                <a:lnTo>
                  <a:pt x="379708" y="74397"/>
                </a:lnTo>
                <a:lnTo>
                  <a:pt x="429845" y="57690"/>
                </a:lnTo>
                <a:lnTo>
                  <a:pt x="482191" y="42920"/>
                </a:lnTo>
                <a:lnTo>
                  <a:pt x="536584" y="30178"/>
                </a:lnTo>
                <a:lnTo>
                  <a:pt x="592865" y="19552"/>
                </a:lnTo>
                <a:lnTo>
                  <a:pt x="650870" y="11132"/>
                </a:lnTo>
                <a:lnTo>
                  <a:pt x="710440" y="5007"/>
                </a:lnTo>
                <a:lnTo>
                  <a:pt x="771413" y="1266"/>
                </a:lnTo>
                <a:lnTo>
                  <a:pt x="833628" y="0"/>
                </a:lnTo>
                <a:lnTo>
                  <a:pt x="895839" y="1266"/>
                </a:lnTo>
                <a:lnTo>
                  <a:pt x="956809" y="5007"/>
                </a:lnTo>
                <a:lnTo>
                  <a:pt x="1016377" y="11132"/>
                </a:lnTo>
                <a:lnTo>
                  <a:pt x="1074381" y="19552"/>
                </a:lnTo>
                <a:lnTo>
                  <a:pt x="1130660" y="30178"/>
                </a:lnTo>
                <a:lnTo>
                  <a:pt x="1185053" y="42920"/>
                </a:lnTo>
                <a:lnTo>
                  <a:pt x="1237399" y="57690"/>
                </a:lnTo>
                <a:lnTo>
                  <a:pt x="1287536" y="74397"/>
                </a:lnTo>
                <a:lnTo>
                  <a:pt x="1335303" y="92953"/>
                </a:lnTo>
                <a:lnTo>
                  <a:pt x="1380539" y="113269"/>
                </a:lnTo>
                <a:lnTo>
                  <a:pt x="1423082" y="135254"/>
                </a:lnTo>
                <a:lnTo>
                  <a:pt x="1462772" y="158821"/>
                </a:lnTo>
                <a:lnTo>
                  <a:pt x="1499447" y="183878"/>
                </a:lnTo>
                <a:lnTo>
                  <a:pt x="1532947" y="210338"/>
                </a:lnTo>
                <a:lnTo>
                  <a:pt x="1563108" y="238110"/>
                </a:lnTo>
                <a:lnTo>
                  <a:pt x="1589772" y="267106"/>
                </a:lnTo>
                <a:lnTo>
                  <a:pt x="1631958" y="328411"/>
                </a:lnTo>
                <a:lnTo>
                  <a:pt x="1658216" y="393537"/>
                </a:lnTo>
                <a:lnTo>
                  <a:pt x="1667256" y="461771"/>
                </a:lnTo>
                <a:lnTo>
                  <a:pt x="1664969" y="496232"/>
                </a:lnTo>
                <a:lnTo>
                  <a:pt x="1647159" y="563002"/>
                </a:lnTo>
                <a:lnTo>
                  <a:pt x="1612776" y="626307"/>
                </a:lnTo>
                <a:lnTo>
                  <a:pt x="1563108" y="685433"/>
                </a:lnTo>
                <a:lnTo>
                  <a:pt x="1532947" y="713205"/>
                </a:lnTo>
                <a:lnTo>
                  <a:pt x="1499447" y="739665"/>
                </a:lnTo>
                <a:lnTo>
                  <a:pt x="1462772" y="764722"/>
                </a:lnTo>
                <a:lnTo>
                  <a:pt x="1423082" y="788288"/>
                </a:lnTo>
                <a:lnTo>
                  <a:pt x="1380539" y="810274"/>
                </a:lnTo>
                <a:lnTo>
                  <a:pt x="1335303" y="830590"/>
                </a:lnTo>
                <a:lnTo>
                  <a:pt x="1287536" y="849146"/>
                </a:lnTo>
                <a:lnTo>
                  <a:pt x="1237399" y="865853"/>
                </a:lnTo>
                <a:lnTo>
                  <a:pt x="1185053" y="880623"/>
                </a:lnTo>
                <a:lnTo>
                  <a:pt x="1130660" y="893365"/>
                </a:lnTo>
                <a:lnTo>
                  <a:pt x="1074381" y="903991"/>
                </a:lnTo>
                <a:lnTo>
                  <a:pt x="1016377" y="912411"/>
                </a:lnTo>
                <a:lnTo>
                  <a:pt x="956809" y="918536"/>
                </a:lnTo>
                <a:lnTo>
                  <a:pt x="895839" y="922277"/>
                </a:lnTo>
                <a:lnTo>
                  <a:pt x="833628" y="923543"/>
                </a:lnTo>
                <a:lnTo>
                  <a:pt x="771413" y="922277"/>
                </a:lnTo>
                <a:lnTo>
                  <a:pt x="710440" y="918536"/>
                </a:lnTo>
                <a:lnTo>
                  <a:pt x="650870" y="912411"/>
                </a:lnTo>
                <a:lnTo>
                  <a:pt x="592865" y="903991"/>
                </a:lnTo>
                <a:lnTo>
                  <a:pt x="536584" y="893365"/>
                </a:lnTo>
                <a:lnTo>
                  <a:pt x="482191" y="880623"/>
                </a:lnTo>
                <a:lnTo>
                  <a:pt x="429845" y="865853"/>
                </a:lnTo>
                <a:lnTo>
                  <a:pt x="379708" y="849146"/>
                </a:lnTo>
                <a:lnTo>
                  <a:pt x="331941" y="830590"/>
                </a:lnTo>
                <a:lnTo>
                  <a:pt x="286706" y="810274"/>
                </a:lnTo>
                <a:lnTo>
                  <a:pt x="244163" y="788288"/>
                </a:lnTo>
                <a:lnTo>
                  <a:pt x="204474" y="764722"/>
                </a:lnTo>
                <a:lnTo>
                  <a:pt x="167800" y="739665"/>
                </a:lnTo>
                <a:lnTo>
                  <a:pt x="134302" y="713205"/>
                </a:lnTo>
                <a:lnTo>
                  <a:pt x="104141" y="685433"/>
                </a:lnTo>
                <a:lnTo>
                  <a:pt x="77479" y="656437"/>
                </a:lnTo>
                <a:lnTo>
                  <a:pt x="35294" y="595132"/>
                </a:lnTo>
                <a:lnTo>
                  <a:pt x="9038" y="530006"/>
                </a:lnTo>
                <a:lnTo>
                  <a:pt x="0" y="461771"/>
                </a:lnTo>
                <a:close/>
              </a:path>
              <a:path w="1667510" h="923925">
                <a:moveTo>
                  <a:pt x="0" y="461771"/>
                </a:moveTo>
                <a:lnTo>
                  <a:pt x="9038" y="393537"/>
                </a:lnTo>
                <a:lnTo>
                  <a:pt x="35294" y="328411"/>
                </a:lnTo>
                <a:lnTo>
                  <a:pt x="77479" y="267106"/>
                </a:lnTo>
                <a:lnTo>
                  <a:pt x="104141" y="238110"/>
                </a:lnTo>
                <a:lnTo>
                  <a:pt x="134302" y="210338"/>
                </a:lnTo>
                <a:lnTo>
                  <a:pt x="167800" y="183878"/>
                </a:lnTo>
                <a:lnTo>
                  <a:pt x="204474" y="158821"/>
                </a:lnTo>
                <a:lnTo>
                  <a:pt x="244163" y="135255"/>
                </a:lnTo>
                <a:lnTo>
                  <a:pt x="286706" y="113269"/>
                </a:lnTo>
                <a:lnTo>
                  <a:pt x="331941" y="92953"/>
                </a:lnTo>
                <a:lnTo>
                  <a:pt x="379708" y="74397"/>
                </a:lnTo>
                <a:lnTo>
                  <a:pt x="429845" y="57690"/>
                </a:lnTo>
                <a:lnTo>
                  <a:pt x="482191" y="42920"/>
                </a:lnTo>
                <a:lnTo>
                  <a:pt x="536584" y="30178"/>
                </a:lnTo>
                <a:lnTo>
                  <a:pt x="592865" y="19552"/>
                </a:lnTo>
                <a:lnTo>
                  <a:pt x="650870" y="11132"/>
                </a:lnTo>
                <a:lnTo>
                  <a:pt x="710440" y="5007"/>
                </a:lnTo>
                <a:lnTo>
                  <a:pt x="771413" y="1266"/>
                </a:lnTo>
                <a:lnTo>
                  <a:pt x="833628" y="0"/>
                </a:lnTo>
                <a:lnTo>
                  <a:pt x="895839" y="1266"/>
                </a:lnTo>
                <a:lnTo>
                  <a:pt x="956809" y="5007"/>
                </a:lnTo>
                <a:lnTo>
                  <a:pt x="1016377" y="11132"/>
                </a:lnTo>
                <a:lnTo>
                  <a:pt x="1074381" y="19552"/>
                </a:lnTo>
                <a:lnTo>
                  <a:pt x="1130660" y="30178"/>
                </a:lnTo>
                <a:lnTo>
                  <a:pt x="1185053" y="42920"/>
                </a:lnTo>
                <a:lnTo>
                  <a:pt x="1237399" y="57690"/>
                </a:lnTo>
                <a:lnTo>
                  <a:pt x="1287536" y="74397"/>
                </a:lnTo>
                <a:lnTo>
                  <a:pt x="1335303" y="92953"/>
                </a:lnTo>
                <a:lnTo>
                  <a:pt x="1380539" y="113269"/>
                </a:lnTo>
                <a:lnTo>
                  <a:pt x="1423082" y="135254"/>
                </a:lnTo>
                <a:lnTo>
                  <a:pt x="1462772" y="158821"/>
                </a:lnTo>
                <a:lnTo>
                  <a:pt x="1499447" y="183878"/>
                </a:lnTo>
                <a:lnTo>
                  <a:pt x="1532947" y="210338"/>
                </a:lnTo>
                <a:lnTo>
                  <a:pt x="1563108" y="238110"/>
                </a:lnTo>
                <a:lnTo>
                  <a:pt x="1589772" y="267106"/>
                </a:lnTo>
                <a:lnTo>
                  <a:pt x="1631958" y="328411"/>
                </a:lnTo>
                <a:lnTo>
                  <a:pt x="1658216" y="393537"/>
                </a:lnTo>
                <a:lnTo>
                  <a:pt x="1667256" y="461771"/>
                </a:lnTo>
                <a:lnTo>
                  <a:pt x="1664969" y="496232"/>
                </a:lnTo>
                <a:lnTo>
                  <a:pt x="1647159" y="563002"/>
                </a:lnTo>
                <a:lnTo>
                  <a:pt x="1612776" y="626307"/>
                </a:lnTo>
                <a:lnTo>
                  <a:pt x="1563108" y="685433"/>
                </a:lnTo>
                <a:lnTo>
                  <a:pt x="1532947" y="713205"/>
                </a:lnTo>
                <a:lnTo>
                  <a:pt x="1499447" y="739665"/>
                </a:lnTo>
                <a:lnTo>
                  <a:pt x="1462772" y="764722"/>
                </a:lnTo>
                <a:lnTo>
                  <a:pt x="1423082" y="788288"/>
                </a:lnTo>
                <a:lnTo>
                  <a:pt x="1380539" y="810274"/>
                </a:lnTo>
                <a:lnTo>
                  <a:pt x="1335303" y="830590"/>
                </a:lnTo>
                <a:lnTo>
                  <a:pt x="1287536" y="849146"/>
                </a:lnTo>
                <a:lnTo>
                  <a:pt x="1237399" y="865853"/>
                </a:lnTo>
                <a:lnTo>
                  <a:pt x="1185053" y="880623"/>
                </a:lnTo>
                <a:lnTo>
                  <a:pt x="1130660" y="893365"/>
                </a:lnTo>
                <a:lnTo>
                  <a:pt x="1074381" y="903991"/>
                </a:lnTo>
                <a:lnTo>
                  <a:pt x="1016377" y="912411"/>
                </a:lnTo>
                <a:lnTo>
                  <a:pt x="956809" y="918536"/>
                </a:lnTo>
                <a:lnTo>
                  <a:pt x="895839" y="922277"/>
                </a:lnTo>
                <a:lnTo>
                  <a:pt x="833628" y="923543"/>
                </a:lnTo>
                <a:lnTo>
                  <a:pt x="771413" y="922277"/>
                </a:lnTo>
                <a:lnTo>
                  <a:pt x="710440" y="918536"/>
                </a:lnTo>
                <a:lnTo>
                  <a:pt x="650870" y="912411"/>
                </a:lnTo>
                <a:lnTo>
                  <a:pt x="592865" y="903991"/>
                </a:lnTo>
                <a:lnTo>
                  <a:pt x="536584" y="893365"/>
                </a:lnTo>
                <a:lnTo>
                  <a:pt x="482191" y="880623"/>
                </a:lnTo>
                <a:lnTo>
                  <a:pt x="429845" y="865853"/>
                </a:lnTo>
                <a:lnTo>
                  <a:pt x="379708" y="849146"/>
                </a:lnTo>
                <a:lnTo>
                  <a:pt x="331941" y="830590"/>
                </a:lnTo>
                <a:lnTo>
                  <a:pt x="286706" y="810274"/>
                </a:lnTo>
                <a:lnTo>
                  <a:pt x="244163" y="788288"/>
                </a:lnTo>
                <a:lnTo>
                  <a:pt x="204474" y="764722"/>
                </a:lnTo>
                <a:lnTo>
                  <a:pt x="167800" y="739665"/>
                </a:lnTo>
                <a:lnTo>
                  <a:pt x="134302" y="713205"/>
                </a:lnTo>
                <a:lnTo>
                  <a:pt x="104141" y="685433"/>
                </a:lnTo>
                <a:lnTo>
                  <a:pt x="77479" y="656437"/>
                </a:lnTo>
                <a:lnTo>
                  <a:pt x="35294" y="595132"/>
                </a:lnTo>
                <a:lnTo>
                  <a:pt x="9038" y="530006"/>
                </a:lnTo>
                <a:lnTo>
                  <a:pt x="0" y="461771"/>
                </a:lnTo>
                <a:close/>
              </a:path>
            </a:pathLst>
          </a:custGeom>
          <a:ln w="38100">
            <a:solidFill>
              <a:srgbClr val="CD0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168" y="281940"/>
            <a:ext cx="3560064" cy="5684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9600" y="144779"/>
            <a:ext cx="2385515" cy="10043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40568" y="169163"/>
            <a:ext cx="845716" cy="137160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21386" y="1584197"/>
            <a:ext cx="1347470" cy="673735"/>
          </a:xfrm>
          <a:custGeom>
            <a:avLst/>
            <a:gdLst/>
            <a:ahLst/>
            <a:cxnLst/>
            <a:rect l="l" t="t" r="r" b="b"/>
            <a:pathLst>
              <a:path w="1347470" h="673735">
                <a:moveTo>
                  <a:pt x="1279906" y="0"/>
                </a:moveTo>
                <a:lnTo>
                  <a:pt x="67360" y="0"/>
                </a:lnTo>
                <a:lnTo>
                  <a:pt x="41142" y="5284"/>
                </a:lnTo>
                <a:lnTo>
                  <a:pt x="19731" y="19700"/>
                </a:lnTo>
                <a:lnTo>
                  <a:pt x="5294" y="41094"/>
                </a:lnTo>
                <a:lnTo>
                  <a:pt x="0" y="67310"/>
                </a:lnTo>
                <a:lnTo>
                  <a:pt x="0" y="606298"/>
                </a:lnTo>
                <a:lnTo>
                  <a:pt x="5294" y="632513"/>
                </a:lnTo>
                <a:lnTo>
                  <a:pt x="19731" y="653907"/>
                </a:lnTo>
                <a:lnTo>
                  <a:pt x="41142" y="668323"/>
                </a:lnTo>
                <a:lnTo>
                  <a:pt x="67360" y="673607"/>
                </a:lnTo>
                <a:lnTo>
                  <a:pt x="1279906" y="673607"/>
                </a:lnTo>
                <a:lnTo>
                  <a:pt x="1306121" y="668323"/>
                </a:lnTo>
                <a:lnTo>
                  <a:pt x="1327515" y="653907"/>
                </a:lnTo>
                <a:lnTo>
                  <a:pt x="1341931" y="632513"/>
                </a:lnTo>
                <a:lnTo>
                  <a:pt x="1347215" y="606298"/>
                </a:lnTo>
                <a:lnTo>
                  <a:pt x="1347215" y="67310"/>
                </a:lnTo>
                <a:lnTo>
                  <a:pt x="1341931" y="41094"/>
                </a:lnTo>
                <a:lnTo>
                  <a:pt x="1327515" y="19700"/>
                </a:lnTo>
                <a:lnTo>
                  <a:pt x="1306121" y="5284"/>
                </a:lnTo>
                <a:lnTo>
                  <a:pt x="1279906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8637" y="1704594"/>
            <a:ext cx="12306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0" dirty="0">
                <a:solidFill>
                  <a:srgbClr val="CD0039"/>
                </a:solidFill>
                <a:latin typeface="Times New Roman"/>
                <a:cs typeface="Times New Roman"/>
              </a:rPr>
              <a:t>Acceptability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44322" y="2245105"/>
            <a:ext cx="1236980" cy="866775"/>
            <a:chOff x="544322" y="2245105"/>
            <a:chExt cx="1236980" cy="866775"/>
          </a:xfrm>
        </p:grpSpPr>
        <p:sp>
          <p:nvSpPr>
            <p:cNvPr id="8" name="object 8"/>
            <p:cNvSpPr/>
            <p:nvPr/>
          </p:nvSpPr>
          <p:spPr>
            <a:xfrm>
              <a:off x="557022" y="2257805"/>
              <a:ext cx="135255" cy="505459"/>
            </a:xfrm>
            <a:custGeom>
              <a:avLst/>
              <a:gdLst/>
              <a:ahLst/>
              <a:cxnLst/>
              <a:rect l="l" t="t" r="r" b="b"/>
              <a:pathLst>
                <a:path w="135254" h="505460">
                  <a:moveTo>
                    <a:pt x="0" y="0"/>
                  </a:moveTo>
                  <a:lnTo>
                    <a:pt x="0" y="505079"/>
                  </a:lnTo>
                  <a:lnTo>
                    <a:pt x="134683" y="505079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1134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84"/>
                  </a:lnTo>
                  <a:lnTo>
                    <a:pt x="19731" y="19700"/>
                  </a:lnTo>
                  <a:lnTo>
                    <a:pt x="5294" y="41094"/>
                  </a:lnTo>
                  <a:lnTo>
                    <a:pt x="0" y="67309"/>
                  </a:lnTo>
                  <a:lnTo>
                    <a:pt x="0" y="606298"/>
                  </a:lnTo>
                  <a:lnTo>
                    <a:pt x="5294" y="632513"/>
                  </a:lnTo>
                  <a:lnTo>
                    <a:pt x="19731" y="653907"/>
                  </a:lnTo>
                  <a:lnTo>
                    <a:pt x="41142" y="668323"/>
                  </a:lnTo>
                  <a:lnTo>
                    <a:pt x="6736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8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1134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94" y="41094"/>
                  </a:lnTo>
                  <a:lnTo>
                    <a:pt x="19731" y="19700"/>
                  </a:lnTo>
                  <a:lnTo>
                    <a:pt x="41142" y="528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8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60" y="673607"/>
                  </a:lnTo>
                  <a:lnTo>
                    <a:pt x="41142" y="668323"/>
                  </a:lnTo>
                  <a:lnTo>
                    <a:pt x="19731" y="653907"/>
                  </a:lnTo>
                  <a:lnTo>
                    <a:pt x="5294" y="632513"/>
                  </a:lnTo>
                  <a:lnTo>
                    <a:pt x="0" y="606298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31621" y="2577211"/>
            <a:ext cx="99631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0" dirty="0">
                <a:solidFill>
                  <a:srgbClr val="00315F"/>
                </a:solidFill>
                <a:latin typeface="Times New Roman"/>
                <a:cs typeface="Times New Roman"/>
              </a:rPr>
              <a:t>Accessibility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44322" y="2245105"/>
            <a:ext cx="1236980" cy="1708150"/>
            <a:chOff x="544322" y="2245105"/>
            <a:chExt cx="1236980" cy="1708150"/>
          </a:xfrm>
        </p:grpSpPr>
        <p:sp>
          <p:nvSpPr>
            <p:cNvPr id="13" name="object 13"/>
            <p:cNvSpPr/>
            <p:nvPr/>
          </p:nvSpPr>
          <p:spPr>
            <a:xfrm>
              <a:off x="557022" y="2257805"/>
              <a:ext cx="135255" cy="1346835"/>
            </a:xfrm>
            <a:custGeom>
              <a:avLst/>
              <a:gdLst/>
              <a:ahLst/>
              <a:cxnLst/>
              <a:rect l="l" t="t" r="r" b="b"/>
              <a:pathLst>
                <a:path w="135254" h="1346835">
                  <a:moveTo>
                    <a:pt x="0" y="0"/>
                  </a:moveTo>
                  <a:lnTo>
                    <a:pt x="0" y="1346835"/>
                  </a:lnTo>
                  <a:lnTo>
                    <a:pt x="134683" y="1346835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1134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84"/>
                  </a:lnTo>
                  <a:lnTo>
                    <a:pt x="19731" y="19700"/>
                  </a:lnTo>
                  <a:lnTo>
                    <a:pt x="529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94" y="632513"/>
                  </a:lnTo>
                  <a:lnTo>
                    <a:pt x="19731" y="653907"/>
                  </a:lnTo>
                  <a:lnTo>
                    <a:pt x="41142" y="668323"/>
                  </a:lnTo>
                  <a:lnTo>
                    <a:pt x="6736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7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1134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94" y="41094"/>
                  </a:lnTo>
                  <a:lnTo>
                    <a:pt x="19731" y="19700"/>
                  </a:lnTo>
                  <a:lnTo>
                    <a:pt x="41142" y="528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60" y="673607"/>
                  </a:lnTo>
                  <a:lnTo>
                    <a:pt x="41142" y="668323"/>
                  </a:lnTo>
                  <a:lnTo>
                    <a:pt x="19731" y="653907"/>
                  </a:lnTo>
                  <a:lnTo>
                    <a:pt x="529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72769" y="3307841"/>
            <a:ext cx="915035" cy="5080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93345" marR="5080" indent="-81280">
              <a:lnSpc>
                <a:spcPts val="1750"/>
              </a:lnSpc>
              <a:spcBef>
                <a:spcPts val="405"/>
              </a:spcBef>
            </a:pPr>
            <a:r>
              <a:rPr sz="1700" spc="-120" dirty="0">
                <a:solidFill>
                  <a:srgbClr val="00315F"/>
                </a:solidFill>
                <a:latin typeface="Times New Roman"/>
                <a:cs typeface="Times New Roman"/>
              </a:rPr>
              <a:t>Language</a:t>
            </a:r>
            <a:r>
              <a:rPr sz="1700" spc="-3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700" spc="325" dirty="0">
                <a:solidFill>
                  <a:srgbClr val="00315F"/>
                </a:solidFill>
                <a:latin typeface="Times New Roman"/>
                <a:cs typeface="Times New Roman"/>
              </a:rPr>
              <a:t>/ </a:t>
            </a:r>
            <a:r>
              <a:rPr sz="1700" spc="-10" dirty="0">
                <a:solidFill>
                  <a:srgbClr val="00315F"/>
                </a:solidFill>
                <a:latin typeface="Times New Roman"/>
                <a:cs typeface="Times New Roman"/>
              </a:rPr>
              <a:t>Aesthetic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44322" y="2245105"/>
            <a:ext cx="1236980" cy="2550795"/>
            <a:chOff x="544322" y="2245105"/>
            <a:chExt cx="1236980" cy="2550795"/>
          </a:xfrm>
        </p:grpSpPr>
        <p:sp>
          <p:nvSpPr>
            <p:cNvPr id="18" name="object 18"/>
            <p:cNvSpPr/>
            <p:nvPr/>
          </p:nvSpPr>
          <p:spPr>
            <a:xfrm>
              <a:off x="557022" y="2257805"/>
              <a:ext cx="135255" cy="2188845"/>
            </a:xfrm>
            <a:custGeom>
              <a:avLst/>
              <a:gdLst/>
              <a:ahLst/>
              <a:cxnLst/>
              <a:rect l="l" t="t" r="r" b="b"/>
              <a:pathLst>
                <a:path w="135254" h="2188845">
                  <a:moveTo>
                    <a:pt x="0" y="0"/>
                  </a:moveTo>
                  <a:lnTo>
                    <a:pt x="0" y="2188591"/>
                  </a:lnTo>
                  <a:lnTo>
                    <a:pt x="134683" y="2188591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1134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84"/>
                  </a:lnTo>
                  <a:lnTo>
                    <a:pt x="19731" y="19700"/>
                  </a:lnTo>
                  <a:lnTo>
                    <a:pt x="529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94" y="632513"/>
                  </a:lnTo>
                  <a:lnTo>
                    <a:pt x="19731" y="653907"/>
                  </a:lnTo>
                  <a:lnTo>
                    <a:pt x="41142" y="668323"/>
                  </a:lnTo>
                  <a:lnTo>
                    <a:pt x="6736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7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1134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94" y="41094"/>
                  </a:lnTo>
                  <a:lnTo>
                    <a:pt x="19731" y="19700"/>
                  </a:lnTo>
                  <a:lnTo>
                    <a:pt x="41142" y="528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60" y="673607"/>
                  </a:lnTo>
                  <a:lnTo>
                    <a:pt x="41142" y="668323"/>
                  </a:lnTo>
                  <a:lnTo>
                    <a:pt x="19731" y="653907"/>
                  </a:lnTo>
                  <a:lnTo>
                    <a:pt x="529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89533" y="4261230"/>
            <a:ext cx="87947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75" dirty="0">
                <a:solidFill>
                  <a:srgbClr val="00315F"/>
                </a:solidFill>
                <a:latin typeface="Times New Roman"/>
                <a:cs typeface="Times New Roman"/>
              </a:rPr>
              <a:t>Supportive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44322" y="2245105"/>
            <a:ext cx="1236980" cy="3392170"/>
            <a:chOff x="544322" y="2245105"/>
            <a:chExt cx="1236980" cy="3392170"/>
          </a:xfrm>
        </p:grpSpPr>
        <p:sp>
          <p:nvSpPr>
            <p:cNvPr id="23" name="object 23"/>
            <p:cNvSpPr/>
            <p:nvPr/>
          </p:nvSpPr>
          <p:spPr>
            <a:xfrm>
              <a:off x="557022" y="2257805"/>
              <a:ext cx="135255" cy="3030855"/>
            </a:xfrm>
            <a:custGeom>
              <a:avLst/>
              <a:gdLst/>
              <a:ahLst/>
              <a:cxnLst/>
              <a:rect l="l" t="t" r="r" b="b"/>
              <a:pathLst>
                <a:path w="135254" h="3030854">
                  <a:moveTo>
                    <a:pt x="0" y="0"/>
                  </a:moveTo>
                  <a:lnTo>
                    <a:pt x="0" y="3030347"/>
                  </a:lnTo>
                  <a:lnTo>
                    <a:pt x="134683" y="3030347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1134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84"/>
                  </a:lnTo>
                  <a:lnTo>
                    <a:pt x="19731" y="19700"/>
                  </a:lnTo>
                  <a:lnTo>
                    <a:pt x="5294" y="41094"/>
                  </a:lnTo>
                  <a:lnTo>
                    <a:pt x="0" y="67310"/>
                  </a:lnTo>
                  <a:lnTo>
                    <a:pt x="0" y="606298"/>
                  </a:lnTo>
                  <a:lnTo>
                    <a:pt x="5294" y="632486"/>
                  </a:lnTo>
                  <a:lnTo>
                    <a:pt x="19731" y="653883"/>
                  </a:lnTo>
                  <a:lnTo>
                    <a:pt x="41142" y="668314"/>
                  </a:lnTo>
                  <a:lnTo>
                    <a:pt x="67360" y="673608"/>
                  </a:lnTo>
                  <a:lnTo>
                    <a:pt x="1010158" y="673608"/>
                  </a:lnTo>
                  <a:lnTo>
                    <a:pt x="1036373" y="668314"/>
                  </a:lnTo>
                  <a:lnTo>
                    <a:pt x="1057767" y="653883"/>
                  </a:lnTo>
                  <a:lnTo>
                    <a:pt x="1072183" y="632486"/>
                  </a:lnTo>
                  <a:lnTo>
                    <a:pt x="1077467" y="606298"/>
                  </a:lnTo>
                  <a:lnTo>
                    <a:pt x="1077467" y="67310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1134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10"/>
                  </a:moveTo>
                  <a:lnTo>
                    <a:pt x="5294" y="41094"/>
                  </a:lnTo>
                  <a:lnTo>
                    <a:pt x="19731" y="19700"/>
                  </a:lnTo>
                  <a:lnTo>
                    <a:pt x="41142" y="528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10"/>
                  </a:lnTo>
                  <a:lnTo>
                    <a:pt x="1077467" y="606298"/>
                  </a:lnTo>
                  <a:lnTo>
                    <a:pt x="1072183" y="632486"/>
                  </a:lnTo>
                  <a:lnTo>
                    <a:pt x="1057767" y="653883"/>
                  </a:lnTo>
                  <a:lnTo>
                    <a:pt x="1036373" y="668314"/>
                  </a:lnTo>
                  <a:lnTo>
                    <a:pt x="1010158" y="673608"/>
                  </a:lnTo>
                  <a:lnTo>
                    <a:pt x="67360" y="673608"/>
                  </a:lnTo>
                  <a:lnTo>
                    <a:pt x="41142" y="668314"/>
                  </a:lnTo>
                  <a:lnTo>
                    <a:pt x="19731" y="653883"/>
                  </a:lnTo>
                  <a:lnTo>
                    <a:pt x="5294" y="632486"/>
                  </a:lnTo>
                  <a:lnTo>
                    <a:pt x="0" y="606298"/>
                  </a:lnTo>
                  <a:lnTo>
                    <a:pt x="0" y="6731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905357" y="5103114"/>
            <a:ext cx="64833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85" dirty="0">
                <a:solidFill>
                  <a:srgbClr val="00315F"/>
                </a:solidFill>
                <a:latin typeface="Times New Roman"/>
                <a:cs typeface="Times New Roman"/>
              </a:rPr>
              <a:t>Flexible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44322" y="2245105"/>
            <a:ext cx="1236980" cy="4233545"/>
            <a:chOff x="544322" y="2245105"/>
            <a:chExt cx="1236980" cy="4233545"/>
          </a:xfrm>
        </p:grpSpPr>
        <p:sp>
          <p:nvSpPr>
            <p:cNvPr id="28" name="object 28"/>
            <p:cNvSpPr/>
            <p:nvPr/>
          </p:nvSpPr>
          <p:spPr>
            <a:xfrm>
              <a:off x="557022" y="2257805"/>
              <a:ext cx="135255" cy="3872229"/>
            </a:xfrm>
            <a:custGeom>
              <a:avLst/>
              <a:gdLst/>
              <a:ahLst/>
              <a:cxnLst/>
              <a:rect l="l" t="t" r="r" b="b"/>
              <a:pathLst>
                <a:path w="135254" h="3872229">
                  <a:moveTo>
                    <a:pt x="0" y="0"/>
                  </a:moveTo>
                  <a:lnTo>
                    <a:pt x="0" y="3872039"/>
                  </a:lnTo>
                  <a:lnTo>
                    <a:pt x="134683" y="3872039"/>
                  </a:lnTo>
                </a:path>
              </a:pathLst>
            </a:custGeom>
            <a:ln w="25399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91134" y="5791961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94"/>
                  </a:lnTo>
                  <a:lnTo>
                    <a:pt x="19731" y="19731"/>
                  </a:lnTo>
                  <a:lnTo>
                    <a:pt x="5294" y="41142"/>
                  </a:lnTo>
                  <a:lnTo>
                    <a:pt x="0" y="67360"/>
                  </a:lnTo>
                  <a:lnTo>
                    <a:pt x="0" y="606247"/>
                  </a:lnTo>
                  <a:lnTo>
                    <a:pt x="5294" y="632465"/>
                  </a:lnTo>
                  <a:lnTo>
                    <a:pt x="19731" y="653876"/>
                  </a:lnTo>
                  <a:lnTo>
                    <a:pt x="41142" y="668313"/>
                  </a:lnTo>
                  <a:lnTo>
                    <a:pt x="67360" y="673608"/>
                  </a:lnTo>
                  <a:lnTo>
                    <a:pt x="1010158" y="673608"/>
                  </a:lnTo>
                  <a:lnTo>
                    <a:pt x="1036373" y="668313"/>
                  </a:lnTo>
                  <a:lnTo>
                    <a:pt x="1057767" y="653876"/>
                  </a:lnTo>
                  <a:lnTo>
                    <a:pt x="1072183" y="632465"/>
                  </a:lnTo>
                  <a:lnTo>
                    <a:pt x="1077467" y="606247"/>
                  </a:lnTo>
                  <a:lnTo>
                    <a:pt x="1077467" y="67360"/>
                  </a:lnTo>
                  <a:lnTo>
                    <a:pt x="1072183" y="41142"/>
                  </a:lnTo>
                  <a:lnTo>
                    <a:pt x="1057767" y="19731"/>
                  </a:lnTo>
                  <a:lnTo>
                    <a:pt x="1036373" y="529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91134" y="5791961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60"/>
                  </a:moveTo>
                  <a:lnTo>
                    <a:pt x="5294" y="41142"/>
                  </a:lnTo>
                  <a:lnTo>
                    <a:pt x="19731" y="19731"/>
                  </a:lnTo>
                  <a:lnTo>
                    <a:pt x="41142" y="529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94"/>
                  </a:lnTo>
                  <a:lnTo>
                    <a:pt x="1057767" y="19731"/>
                  </a:lnTo>
                  <a:lnTo>
                    <a:pt x="1072183" y="41142"/>
                  </a:lnTo>
                  <a:lnTo>
                    <a:pt x="1077467" y="67360"/>
                  </a:lnTo>
                  <a:lnTo>
                    <a:pt x="1077467" y="606247"/>
                  </a:lnTo>
                  <a:lnTo>
                    <a:pt x="1072183" y="632465"/>
                  </a:lnTo>
                  <a:lnTo>
                    <a:pt x="1057767" y="653876"/>
                  </a:lnTo>
                  <a:lnTo>
                    <a:pt x="1036373" y="668313"/>
                  </a:lnTo>
                  <a:lnTo>
                    <a:pt x="1010158" y="673608"/>
                  </a:lnTo>
                  <a:lnTo>
                    <a:pt x="67360" y="673608"/>
                  </a:lnTo>
                  <a:lnTo>
                    <a:pt x="41142" y="668313"/>
                  </a:lnTo>
                  <a:lnTo>
                    <a:pt x="19731" y="653876"/>
                  </a:lnTo>
                  <a:lnTo>
                    <a:pt x="5294" y="632465"/>
                  </a:lnTo>
                  <a:lnTo>
                    <a:pt x="0" y="606247"/>
                  </a:lnTo>
                  <a:lnTo>
                    <a:pt x="0" y="6736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52017" y="5833668"/>
            <a:ext cx="755650" cy="5080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79375" marR="5080" indent="-67310">
              <a:lnSpc>
                <a:spcPts val="1750"/>
              </a:lnSpc>
              <a:spcBef>
                <a:spcPts val="400"/>
              </a:spcBef>
            </a:pPr>
            <a:r>
              <a:rPr sz="1700" spc="-114" dirty="0">
                <a:solidFill>
                  <a:srgbClr val="00315F"/>
                </a:solidFill>
                <a:latin typeface="Times New Roman"/>
                <a:cs typeface="Times New Roman"/>
              </a:rPr>
              <a:t>Technical </a:t>
            </a:r>
            <a:r>
              <a:rPr sz="1700" spc="-35" dirty="0">
                <a:solidFill>
                  <a:srgbClr val="00315F"/>
                </a:solidFill>
                <a:latin typeface="Times New Roman"/>
                <a:cs typeface="Times New Roman"/>
              </a:rPr>
              <a:t>Aspects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105405" y="1584197"/>
            <a:ext cx="1347470" cy="673735"/>
          </a:xfrm>
          <a:custGeom>
            <a:avLst/>
            <a:gdLst/>
            <a:ahLst/>
            <a:cxnLst/>
            <a:rect l="l" t="t" r="r" b="b"/>
            <a:pathLst>
              <a:path w="1347470" h="673735">
                <a:moveTo>
                  <a:pt x="1279906" y="0"/>
                </a:moveTo>
                <a:lnTo>
                  <a:pt x="67310" y="0"/>
                </a:lnTo>
                <a:lnTo>
                  <a:pt x="41094" y="5284"/>
                </a:lnTo>
                <a:lnTo>
                  <a:pt x="19700" y="19700"/>
                </a:lnTo>
                <a:lnTo>
                  <a:pt x="5284" y="41094"/>
                </a:lnTo>
                <a:lnTo>
                  <a:pt x="0" y="67310"/>
                </a:lnTo>
                <a:lnTo>
                  <a:pt x="0" y="606298"/>
                </a:lnTo>
                <a:lnTo>
                  <a:pt x="5284" y="632513"/>
                </a:lnTo>
                <a:lnTo>
                  <a:pt x="19700" y="653907"/>
                </a:lnTo>
                <a:lnTo>
                  <a:pt x="41094" y="668323"/>
                </a:lnTo>
                <a:lnTo>
                  <a:pt x="67310" y="673607"/>
                </a:lnTo>
                <a:lnTo>
                  <a:pt x="1279906" y="673607"/>
                </a:lnTo>
                <a:lnTo>
                  <a:pt x="1306121" y="668323"/>
                </a:lnTo>
                <a:lnTo>
                  <a:pt x="1327515" y="653907"/>
                </a:lnTo>
                <a:lnTo>
                  <a:pt x="1341931" y="632513"/>
                </a:lnTo>
                <a:lnTo>
                  <a:pt x="1347216" y="606298"/>
                </a:lnTo>
                <a:lnTo>
                  <a:pt x="1347216" y="67310"/>
                </a:lnTo>
                <a:lnTo>
                  <a:pt x="1341931" y="41094"/>
                </a:lnTo>
                <a:lnTo>
                  <a:pt x="1327515" y="19700"/>
                </a:lnTo>
                <a:lnTo>
                  <a:pt x="1306121" y="5284"/>
                </a:lnTo>
                <a:lnTo>
                  <a:pt x="1279906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395473" y="1573530"/>
            <a:ext cx="7645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5" dirty="0">
                <a:solidFill>
                  <a:srgbClr val="CD0039"/>
                </a:solidFill>
                <a:latin typeface="Times New Roman"/>
                <a:cs typeface="Times New Roman"/>
              </a:rPr>
              <a:t>Website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86329" y="1835657"/>
            <a:ext cx="7829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solidFill>
                  <a:srgbClr val="CD0039"/>
                </a:solidFill>
                <a:latin typeface="Times New Roman"/>
                <a:cs typeface="Times New Roman"/>
              </a:rPr>
              <a:t>Content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226817" y="2245105"/>
            <a:ext cx="1238885" cy="866775"/>
            <a:chOff x="2226817" y="2245105"/>
            <a:chExt cx="1238885" cy="866775"/>
          </a:xfrm>
        </p:grpSpPr>
        <p:sp>
          <p:nvSpPr>
            <p:cNvPr id="36" name="object 36"/>
            <p:cNvSpPr/>
            <p:nvPr/>
          </p:nvSpPr>
          <p:spPr>
            <a:xfrm>
              <a:off x="2239517" y="2257805"/>
              <a:ext cx="134620" cy="505459"/>
            </a:xfrm>
            <a:custGeom>
              <a:avLst/>
              <a:gdLst/>
              <a:ahLst/>
              <a:cxnLst/>
              <a:rect l="l" t="t" r="r" b="b"/>
              <a:pathLst>
                <a:path w="134619" h="505460">
                  <a:moveTo>
                    <a:pt x="0" y="0"/>
                  </a:moveTo>
                  <a:lnTo>
                    <a:pt x="0" y="505079"/>
                  </a:lnTo>
                  <a:lnTo>
                    <a:pt x="134619" y="505079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375153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8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09" y="673607"/>
                  </a:lnTo>
                  <a:lnTo>
                    <a:pt x="1010157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8" y="606298"/>
                  </a:lnTo>
                  <a:lnTo>
                    <a:pt x="1077468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375153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8" y="67309"/>
                  </a:lnTo>
                  <a:lnTo>
                    <a:pt x="1077468" y="606298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7" y="673607"/>
                  </a:lnTo>
                  <a:lnTo>
                    <a:pt x="67309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8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445766" y="2577211"/>
            <a:ext cx="93345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10" dirty="0">
                <a:solidFill>
                  <a:srgbClr val="00315F"/>
                </a:solidFill>
                <a:latin typeface="Times New Roman"/>
                <a:cs typeface="Times New Roman"/>
              </a:rPr>
              <a:t>Real</a:t>
            </a:r>
            <a:r>
              <a:rPr sz="1700" spc="-3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700" spc="-50" dirty="0">
                <a:solidFill>
                  <a:srgbClr val="00315F"/>
                </a:solidFill>
                <a:latin typeface="Times New Roman"/>
                <a:cs typeface="Times New Roman"/>
              </a:rPr>
              <a:t>stories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226817" y="2245105"/>
            <a:ext cx="1238885" cy="1708150"/>
            <a:chOff x="2226817" y="2245105"/>
            <a:chExt cx="1238885" cy="1708150"/>
          </a:xfrm>
        </p:grpSpPr>
        <p:sp>
          <p:nvSpPr>
            <p:cNvPr id="41" name="object 41"/>
            <p:cNvSpPr/>
            <p:nvPr/>
          </p:nvSpPr>
          <p:spPr>
            <a:xfrm>
              <a:off x="2239517" y="2257805"/>
              <a:ext cx="134620" cy="1346835"/>
            </a:xfrm>
            <a:custGeom>
              <a:avLst/>
              <a:gdLst/>
              <a:ahLst/>
              <a:cxnLst/>
              <a:rect l="l" t="t" r="r" b="b"/>
              <a:pathLst>
                <a:path w="134619" h="1346835">
                  <a:moveTo>
                    <a:pt x="0" y="0"/>
                  </a:moveTo>
                  <a:lnTo>
                    <a:pt x="0" y="1346835"/>
                  </a:lnTo>
                  <a:lnTo>
                    <a:pt x="134619" y="1346835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375153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09" y="673607"/>
                  </a:lnTo>
                  <a:lnTo>
                    <a:pt x="1010157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8" y="606297"/>
                  </a:lnTo>
                  <a:lnTo>
                    <a:pt x="1077468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75153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8" y="67309"/>
                  </a:lnTo>
                  <a:lnTo>
                    <a:pt x="1077468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7" y="673607"/>
                  </a:lnTo>
                  <a:lnTo>
                    <a:pt x="67309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669794" y="3418788"/>
            <a:ext cx="48704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0" dirty="0">
                <a:solidFill>
                  <a:srgbClr val="00315F"/>
                </a:solidFill>
                <a:latin typeface="Times New Roman"/>
                <a:cs typeface="Times New Roman"/>
              </a:rPr>
              <a:t>Video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2226817" y="2245105"/>
            <a:ext cx="1238885" cy="2550795"/>
            <a:chOff x="2226817" y="2245105"/>
            <a:chExt cx="1238885" cy="2550795"/>
          </a:xfrm>
        </p:grpSpPr>
        <p:sp>
          <p:nvSpPr>
            <p:cNvPr id="46" name="object 46"/>
            <p:cNvSpPr/>
            <p:nvPr/>
          </p:nvSpPr>
          <p:spPr>
            <a:xfrm>
              <a:off x="2239517" y="2257805"/>
              <a:ext cx="134620" cy="2188845"/>
            </a:xfrm>
            <a:custGeom>
              <a:avLst/>
              <a:gdLst/>
              <a:ahLst/>
              <a:cxnLst/>
              <a:rect l="l" t="t" r="r" b="b"/>
              <a:pathLst>
                <a:path w="134619" h="2188845">
                  <a:moveTo>
                    <a:pt x="0" y="0"/>
                  </a:moveTo>
                  <a:lnTo>
                    <a:pt x="0" y="2188591"/>
                  </a:lnTo>
                  <a:lnTo>
                    <a:pt x="134619" y="2188591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375153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09" y="673607"/>
                  </a:lnTo>
                  <a:lnTo>
                    <a:pt x="1010157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8" y="606297"/>
                  </a:lnTo>
                  <a:lnTo>
                    <a:pt x="1077468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375153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8" y="67309"/>
                  </a:lnTo>
                  <a:lnTo>
                    <a:pt x="1077468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7" y="673607"/>
                  </a:lnTo>
                  <a:lnTo>
                    <a:pt x="67309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399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2543301" y="4149293"/>
            <a:ext cx="740410" cy="5086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900"/>
              </a:lnSpc>
              <a:spcBef>
                <a:spcPts val="105"/>
              </a:spcBef>
            </a:pPr>
            <a:r>
              <a:rPr sz="1700" spc="-110" dirty="0">
                <a:solidFill>
                  <a:srgbClr val="00315F"/>
                </a:solidFill>
                <a:latin typeface="Times New Roman"/>
                <a:cs typeface="Times New Roman"/>
              </a:rPr>
              <a:t>Ideas</a:t>
            </a:r>
            <a:r>
              <a:rPr sz="1700" spc="-1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700" spc="-75" dirty="0">
                <a:solidFill>
                  <a:srgbClr val="00315F"/>
                </a:solidFill>
                <a:latin typeface="Times New Roman"/>
                <a:cs typeface="Times New Roman"/>
              </a:rPr>
              <a:t>and</a:t>
            </a:r>
            <a:endParaRPr sz="1700">
              <a:latin typeface="Times New Roman"/>
              <a:cs typeface="Times New Roman"/>
            </a:endParaRPr>
          </a:p>
          <a:p>
            <a:pPr marL="20320">
              <a:lnSpc>
                <a:spcPts val="1900"/>
              </a:lnSpc>
            </a:pPr>
            <a:r>
              <a:rPr sz="1700" spc="-65" dirty="0">
                <a:solidFill>
                  <a:srgbClr val="00315F"/>
                </a:solidFill>
                <a:latin typeface="Times New Roman"/>
                <a:cs typeface="Times New Roman"/>
              </a:rPr>
              <a:t>Practices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2226817" y="2245105"/>
            <a:ext cx="1238885" cy="3392170"/>
            <a:chOff x="2226817" y="2245105"/>
            <a:chExt cx="1238885" cy="3392170"/>
          </a:xfrm>
        </p:grpSpPr>
        <p:sp>
          <p:nvSpPr>
            <p:cNvPr id="51" name="object 51"/>
            <p:cNvSpPr/>
            <p:nvPr/>
          </p:nvSpPr>
          <p:spPr>
            <a:xfrm>
              <a:off x="2239517" y="2257805"/>
              <a:ext cx="134620" cy="3030855"/>
            </a:xfrm>
            <a:custGeom>
              <a:avLst/>
              <a:gdLst/>
              <a:ahLst/>
              <a:cxnLst/>
              <a:rect l="l" t="t" r="r" b="b"/>
              <a:pathLst>
                <a:path w="134619" h="3030854">
                  <a:moveTo>
                    <a:pt x="0" y="0"/>
                  </a:moveTo>
                  <a:lnTo>
                    <a:pt x="0" y="3030347"/>
                  </a:lnTo>
                  <a:lnTo>
                    <a:pt x="134619" y="3030347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375153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10"/>
                  </a:lnTo>
                  <a:lnTo>
                    <a:pt x="0" y="606298"/>
                  </a:lnTo>
                  <a:lnTo>
                    <a:pt x="5284" y="632486"/>
                  </a:lnTo>
                  <a:lnTo>
                    <a:pt x="19700" y="653883"/>
                  </a:lnTo>
                  <a:lnTo>
                    <a:pt x="41094" y="668314"/>
                  </a:lnTo>
                  <a:lnTo>
                    <a:pt x="67309" y="673608"/>
                  </a:lnTo>
                  <a:lnTo>
                    <a:pt x="1010157" y="673608"/>
                  </a:lnTo>
                  <a:lnTo>
                    <a:pt x="1036373" y="668314"/>
                  </a:lnTo>
                  <a:lnTo>
                    <a:pt x="1057767" y="653883"/>
                  </a:lnTo>
                  <a:lnTo>
                    <a:pt x="1072183" y="632486"/>
                  </a:lnTo>
                  <a:lnTo>
                    <a:pt x="1077468" y="606298"/>
                  </a:lnTo>
                  <a:lnTo>
                    <a:pt x="1077468" y="67310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375153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10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8" y="67310"/>
                  </a:lnTo>
                  <a:lnTo>
                    <a:pt x="1077468" y="606298"/>
                  </a:lnTo>
                  <a:lnTo>
                    <a:pt x="1072183" y="632486"/>
                  </a:lnTo>
                  <a:lnTo>
                    <a:pt x="1057767" y="653883"/>
                  </a:lnTo>
                  <a:lnTo>
                    <a:pt x="1036373" y="668314"/>
                  </a:lnTo>
                  <a:lnTo>
                    <a:pt x="1010157" y="673608"/>
                  </a:lnTo>
                  <a:lnTo>
                    <a:pt x="67309" y="673608"/>
                  </a:lnTo>
                  <a:lnTo>
                    <a:pt x="41094" y="668314"/>
                  </a:lnTo>
                  <a:lnTo>
                    <a:pt x="19700" y="653883"/>
                  </a:lnTo>
                  <a:lnTo>
                    <a:pt x="5284" y="632486"/>
                  </a:lnTo>
                  <a:lnTo>
                    <a:pt x="0" y="606298"/>
                  </a:lnTo>
                  <a:lnTo>
                    <a:pt x="0" y="6731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2621026" y="5103114"/>
            <a:ext cx="58356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0" dirty="0">
                <a:solidFill>
                  <a:srgbClr val="00315F"/>
                </a:solidFill>
                <a:latin typeface="Times New Roman"/>
                <a:cs typeface="Times New Roman"/>
              </a:rPr>
              <a:t>Variety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226817" y="2245105"/>
            <a:ext cx="1238885" cy="4233545"/>
            <a:chOff x="2226817" y="2245105"/>
            <a:chExt cx="1238885" cy="4233545"/>
          </a:xfrm>
        </p:grpSpPr>
        <p:sp>
          <p:nvSpPr>
            <p:cNvPr id="56" name="object 56"/>
            <p:cNvSpPr/>
            <p:nvPr/>
          </p:nvSpPr>
          <p:spPr>
            <a:xfrm>
              <a:off x="2239517" y="2257805"/>
              <a:ext cx="134620" cy="3872229"/>
            </a:xfrm>
            <a:custGeom>
              <a:avLst/>
              <a:gdLst/>
              <a:ahLst/>
              <a:cxnLst/>
              <a:rect l="l" t="t" r="r" b="b"/>
              <a:pathLst>
                <a:path w="134619" h="3872229">
                  <a:moveTo>
                    <a:pt x="0" y="0"/>
                  </a:moveTo>
                  <a:lnTo>
                    <a:pt x="0" y="3872039"/>
                  </a:lnTo>
                  <a:lnTo>
                    <a:pt x="134619" y="3872039"/>
                  </a:lnTo>
                </a:path>
              </a:pathLst>
            </a:custGeom>
            <a:ln w="25399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375153" y="5791961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94"/>
                  </a:lnTo>
                  <a:lnTo>
                    <a:pt x="19700" y="19731"/>
                  </a:lnTo>
                  <a:lnTo>
                    <a:pt x="5284" y="41142"/>
                  </a:lnTo>
                  <a:lnTo>
                    <a:pt x="0" y="67360"/>
                  </a:lnTo>
                  <a:lnTo>
                    <a:pt x="0" y="606247"/>
                  </a:lnTo>
                  <a:lnTo>
                    <a:pt x="5284" y="632465"/>
                  </a:lnTo>
                  <a:lnTo>
                    <a:pt x="19700" y="653876"/>
                  </a:lnTo>
                  <a:lnTo>
                    <a:pt x="41094" y="668313"/>
                  </a:lnTo>
                  <a:lnTo>
                    <a:pt x="67309" y="673608"/>
                  </a:lnTo>
                  <a:lnTo>
                    <a:pt x="1010157" y="673608"/>
                  </a:lnTo>
                  <a:lnTo>
                    <a:pt x="1036373" y="668313"/>
                  </a:lnTo>
                  <a:lnTo>
                    <a:pt x="1057767" y="653876"/>
                  </a:lnTo>
                  <a:lnTo>
                    <a:pt x="1072183" y="632465"/>
                  </a:lnTo>
                  <a:lnTo>
                    <a:pt x="1077468" y="606247"/>
                  </a:lnTo>
                  <a:lnTo>
                    <a:pt x="1077468" y="67360"/>
                  </a:lnTo>
                  <a:lnTo>
                    <a:pt x="1072183" y="41142"/>
                  </a:lnTo>
                  <a:lnTo>
                    <a:pt x="1057767" y="19731"/>
                  </a:lnTo>
                  <a:lnTo>
                    <a:pt x="1036373" y="529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375153" y="5791961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60"/>
                  </a:moveTo>
                  <a:lnTo>
                    <a:pt x="5284" y="41142"/>
                  </a:lnTo>
                  <a:lnTo>
                    <a:pt x="19700" y="19731"/>
                  </a:lnTo>
                  <a:lnTo>
                    <a:pt x="41094" y="529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94"/>
                  </a:lnTo>
                  <a:lnTo>
                    <a:pt x="1057767" y="19731"/>
                  </a:lnTo>
                  <a:lnTo>
                    <a:pt x="1072183" y="41142"/>
                  </a:lnTo>
                  <a:lnTo>
                    <a:pt x="1077468" y="67360"/>
                  </a:lnTo>
                  <a:lnTo>
                    <a:pt x="1077468" y="606247"/>
                  </a:lnTo>
                  <a:lnTo>
                    <a:pt x="1072183" y="632465"/>
                  </a:lnTo>
                  <a:lnTo>
                    <a:pt x="1057767" y="653876"/>
                  </a:lnTo>
                  <a:lnTo>
                    <a:pt x="1036373" y="668313"/>
                  </a:lnTo>
                  <a:lnTo>
                    <a:pt x="1010157" y="673608"/>
                  </a:lnTo>
                  <a:lnTo>
                    <a:pt x="67309" y="673608"/>
                  </a:lnTo>
                  <a:lnTo>
                    <a:pt x="41094" y="668313"/>
                  </a:lnTo>
                  <a:lnTo>
                    <a:pt x="19700" y="653876"/>
                  </a:lnTo>
                  <a:lnTo>
                    <a:pt x="5284" y="632465"/>
                  </a:lnTo>
                  <a:lnTo>
                    <a:pt x="0" y="606247"/>
                  </a:lnTo>
                  <a:lnTo>
                    <a:pt x="0" y="6736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2448814" y="5944920"/>
            <a:ext cx="928369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5" dirty="0">
                <a:solidFill>
                  <a:srgbClr val="00315F"/>
                </a:solidFill>
                <a:latin typeface="Times New Roman"/>
                <a:cs typeface="Times New Roman"/>
              </a:rPr>
              <a:t>Suggestions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789426" y="1584197"/>
            <a:ext cx="1346200" cy="673735"/>
          </a:xfrm>
          <a:custGeom>
            <a:avLst/>
            <a:gdLst/>
            <a:ahLst/>
            <a:cxnLst/>
            <a:rect l="l" t="t" r="r" b="b"/>
            <a:pathLst>
              <a:path w="1346200" h="673735">
                <a:moveTo>
                  <a:pt x="1278382" y="0"/>
                </a:moveTo>
                <a:lnTo>
                  <a:pt x="67310" y="0"/>
                </a:lnTo>
                <a:lnTo>
                  <a:pt x="41094" y="5284"/>
                </a:lnTo>
                <a:lnTo>
                  <a:pt x="19700" y="19700"/>
                </a:lnTo>
                <a:lnTo>
                  <a:pt x="5284" y="41094"/>
                </a:lnTo>
                <a:lnTo>
                  <a:pt x="0" y="67310"/>
                </a:lnTo>
                <a:lnTo>
                  <a:pt x="0" y="606298"/>
                </a:lnTo>
                <a:lnTo>
                  <a:pt x="5284" y="632513"/>
                </a:lnTo>
                <a:lnTo>
                  <a:pt x="19700" y="653907"/>
                </a:lnTo>
                <a:lnTo>
                  <a:pt x="41094" y="668323"/>
                </a:lnTo>
                <a:lnTo>
                  <a:pt x="67310" y="673607"/>
                </a:lnTo>
                <a:lnTo>
                  <a:pt x="1278382" y="673607"/>
                </a:lnTo>
                <a:lnTo>
                  <a:pt x="1304597" y="668323"/>
                </a:lnTo>
                <a:lnTo>
                  <a:pt x="1325991" y="653907"/>
                </a:lnTo>
                <a:lnTo>
                  <a:pt x="1340407" y="632513"/>
                </a:lnTo>
                <a:lnTo>
                  <a:pt x="1345691" y="606298"/>
                </a:lnTo>
                <a:lnTo>
                  <a:pt x="1345691" y="67310"/>
                </a:lnTo>
                <a:lnTo>
                  <a:pt x="1340407" y="41094"/>
                </a:lnTo>
                <a:lnTo>
                  <a:pt x="1325991" y="19700"/>
                </a:lnTo>
                <a:lnTo>
                  <a:pt x="1304597" y="5284"/>
                </a:lnTo>
                <a:lnTo>
                  <a:pt x="127838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882644" y="1704594"/>
            <a:ext cx="11576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10" dirty="0">
                <a:solidFill>
                  <a:srgbClr val="CD0039"/>
                </a:solidFill>
                <a:latin typeface="Times New Roman"/>
                <a:cs typeface="Times New Roman"/>
              </a:rPr>
              <a:t>Engagement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3910838" y="2245105"/>
            <a:ext cx="1236980" cy="866775"/>
            <a:chOff x="3910838" y="2245105"/>
            <a:chExt cx="1236980" cy="866775"/>
          </a:xfrm>
        </p:grpSpPr>
        <p:sp>
          <p:nvSpPr>
            <p:cNvPr id="63" name="object 63"/>
            <p:cNvSpPr/>
            <p:nvPr/>
          </p:nvSpPr>
          <p:spPr>
            <a:xfrm>
              <a:off x="3923538" y="2257805"/>
              <a:ext cx="134620" cy="505459"/>
            </a:xfrm>
            <a:custGeom>
              <a:avLst/>
              <a:gdLst/>
              <a:ahLst/>
              <a:cxnLst/>
              <a:rect l="l" t="t" r="r" b="b"/>
              <a:pathLst>
                <a:path w="134620" h="505460">
                  <a:moveTo>
                    <a:pt x="0" y="0"/>
                  </a:moveTo>
                  <a:lnTo>
                    <a:pt x="0" y="505079"/>
                  </a:lnTo>
                  <a:lnTo>
                    <a:pt x="134620" y="505079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057650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8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1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8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057650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8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10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8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4201159" y="2465958"/>
            <a:ext cx="791845" cy="5080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79375" marR="5080" indent="-67310">
              <a:lnSpc>
                <a:spcPts val="1750"/>
              </a:lnSpc>
              <a:spcBef>
                <a:spcPts val="405"/>
              </a:spcBef>
            </a:pPr>
            <a:r>
              <a:rPr sz="1700" spc="-95" dirty="0">
                <a:solidFill>
                  <a:srgbClr val="00315F"/>
                </a:solidFill>
                <a:latin typeface="Times New Roman"/>
                <a:cs typeface="Times New Roman"/>
              </a:rPr>
              <a:t>Volunteer </a:t>
            </a:r>
            <a:r>
              <a:rPr sz="1700" spc="-10" dirty="0">
                <a:solidFill>
                  <a:srgbClr val="00315F"/>
                </a:solidFill>
                <a:latin typeface="Times New Roman"/>
                <a:cs typeface="Times New Roman"/>
              </a:rPr>
              <a:t>Support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3910838" y="2245105"/>
            <a:ext cx="1236980" cy="1708150"/>
            <a:chOff x="3910838" y="2245105"/>
            <a:chExt cx="1236980" cy="1708150"/>
          </a:xfrm>
        </p:grpSpPr>
        <p:sp>
          <p:nvSpPr>
            <p:cNvPr id="68" name="object 68"/>
            <p:cNvSpPr/>
            <p:nvPr/>
          </p:nvSpPr>
          <p:spPr>
            <a:xfrm>
              <a:off x="3923538" y="2257805"/>
              <a:ext cx="134620" cy="1346835"/>
            </a:xfrm>
            <a:custGeom>
              <a:avLst/>
              <a:gdLst/>
              <a:ahLst/>
              <a:cxnLst/>
              <a:rect l="l" t="t" r="r" b="b"/>
              <a:pathLst>
                <a:path w="134620" h="1346835">
                  <a:moveTo>
                    <a:pt x="0" y="0"/>
                  </a:moveTo>
                  <a:lnTo>
                    <a:pt x="0" y="1346835"/>
                  </a:lnTo>
                  <a:lnTo>
                    <a:pt x="134620" y="1346835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057650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1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7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057650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10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4306315" y="3307841"/>
            <a:ext cx="581025" cy="5080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indent="34925">
              <a:lnSpc>
                <a:spcPts val="1750"/>
              </a:lnSpc>
              <a:spcBef>
                <a:spcPts val="405"/>
              </a:spcBef>
            </a:pPr>
            <a:r>
              <a:rPr sz="1700" spc="-25" dirty="0">
                <a:solidFill>
                  <a:srgbClr val="00315F"/>
                </a:solidFill>
                <a:latin typeface="Times New Roman"/>
                <a:cs typeface="Times New Roman"/>
              </a:rPr>
              <a:t>Client </a:t>
            </a:r>
            <a:r>
              <a:rPr sz="1700" spc="-95" dirty="0">
                <a:solidFill>
                  <a:srgbClr val="00315F"/>
                </a:solidFill>
                <a:latin typeface="Times New Roman"/>
                <a:cs typeface="Times New Roman"/>
              </a:rPr>
              <a:t>Benefit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3910838" y="2245105"/>
            <a:ext cx="1236980" cy="2550795"/>
            <a:chOff x="3910838" y="2245105"/>
            <a:chExt cx="1236980" cy="2550795"/>
          </a:xfrm>
        </p:grpSpPr>
        <p:sp>
          <p:nvSpPr>
            <p:cNvPr id="73" name="object 73"/>
            <p:cNvSpPr/>
            <p:nvPr/>
          </p:nvSpPr>
          <p:spPr>
            <a:xfrm>
              <a:off x="3923538" y="2257805"/>
              <a:ext cx="134620" cy="2188845"/>
            </a:xfrm>
            <a:custGeom>
              <a:avLst/>
              <a:gdLst/>
              <a:ahLst/>
              <a:cxnLst/>
              <a:rect l="l" t="t" r="r" b="b"/>
              <a:pathLst>
                <a:path w="134620" h="2188845">
                  <a:moveTo>
                    <a:pt x="0" y="0"/>
                  </a:moveTo>
                  <a:lnTo>
                    <a:pt x="0" y="2188591"/>
                  </a:lnTo>
                  <a:lnTo>
                    <a:pt x="134620" y="2188591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057650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1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7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057650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10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4300220" y="4261230"/>
            <a:ext cx="59245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90" dirty="0">
                <a:solidFill>
                  <a:srgbClr val="00315F"/>
                </a:solidFill>
                <a:latin typeface="Times New Roman"/>
                <a:cs typeface="Times New Roman"/>
              </a:rPr>
              <a:t>Timing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3910838" y="2245105"/>
            <a:ext cx="1236980" cy="3392170"/>
            <a:chOff x="3910838" y="2245105"/>
            <a:chExt cx="1236980" cy="3392170"/>
          </a:xfrm>
        </p:grpSpPr>
        <p:sp>
          <p:nvSpPr>
            <p:cNvPr id="78" name="object 78"/>
            <p:cNvSpPr/>
            <p:nvPr/>
          </p:nvSpPr>
          <p:spPr>
            <a:xfrm>
              <a:off x="3923538" y="2257805"/>
              <a:ext cx="134620" cy="3030855"/>
            </a:xfrm>
            <a:custGeom>
              <a:avLst/>
              <a:gdLst/>
              <a:ahLst/>
              <a:cxnLst/>
              <a:rect l="l" t="t" r="r" b="b"/>
              <a:pathLst>
                <a:path w="134620" h="3030854">
                  <a:moveTo>
                    <a:pt x="0" y="0"/>
                  </a:moveTo>
                  <a:lnTo>
                    <a:pt x="0" y="3030347"/>
                  </a:lnTo>
                  <a:lnTo>
                    <a:pt x="134620" y="3030347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057650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10"/>
                  </a:lnTo>
                  <a:lnTo>
                    <a:pt x="0" y="606298"/>
                  </a:lnTo>
                  <a:lnTo>
                    <a:pt x="5284" y="632486"/>
                  </a:lnTo>
                  <a:lnTo>
                    <a:pt x="19700" y="653883"/>
                  </a:lnTo>
                  <a:lnTo>
                    <a:pt x="41094" y="668314"/>
                  </a:lnTo>
                  <a:lnTo>
                    <a:pt x="67310" y="673608"/>
                  </a:lnTo>
                  <a:lnTo>
                    <a:pt x="1010158" y="673608"/>
                  </a:lnTo>
                  <a:lnTo>
                    <a:pt x="1036373" y="668314"/>
                  </a:lnTo>
                  <a:lnTo>
                    <a:pt x="1057767" y="653883"/>
                  </a:lnTo>
                  <a:lnTo>
                    <a:pt x="1072183" y="632486"/>
                  </a:lnTo>
                  <a:lnTo>
                    <a:pt x="1077467" y="606298"/>
                  </a:lnTo>
                  <a:lnTo>
                    <a:pt x="1077467" y="67310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057650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10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10"/>
                  </a:lnTo>
                  <a:lnTo>
                    <a:pt x="1077467" y="606298"/>
                  </a:lnTo>
                  <a:lnTo>
                    <a:pt x="1072183" y="632486"/>
                  </a:lnTo>
                  <a:lnTo>
                    <a:pt x="1057767" y="653883"/>
                  </a:lnTo>
                  <a:lnTo>
                    <a:pt x="1036373" y="668314"/>
                  </a:lnTo>
                  <a:lnTo>
                    <a:pt x="1010158" y="673608"/>
                  </a:lnTo>
                  <a:lnTo>
                    <a:pt x="67310" y="673608"/>
                  </a:lnTo>
                  <a:lnTo>
                    <a:pt x="41094" y="668314"/>
                  </a:lnTo>
                  <a:lnTo>
                    <a:pt x="19700" y="653883"/>
                  </a:lnTo>
                  <a:lnTo>
                    <a:pt x="5284" y="632486"/>
                  </a:lnTo>
                  <a:lnTo>
                    <a:pt x="0" y="606298"/>
                  </a:lnTo>
                  <a:lnTo>
                    <a:pt x="0" y="6731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4240784" y="4991861"/>
            <a:ext cx="711200" cy="5080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28600" marR="5080" indent="-216535">
              <a:lnSpc>
                <a:spcPts val="1750"/>
              </a:lnSpc>
              <a:spcBef>
                <a:spcPts val="400"/>
              </a:spcBef>
            </a:pPr>
            <a:r>
              <a:rPr sz="1700" spc="-90" dirty="0">
                <a:solidFill>
                  <a:srgbClr val="00315F"/>
                </a:solidFill>
                <a:latin typeface="Times New Roman"/>
                <a:cs typeface="Times New Roman"/>
              </a:rPr>
              <a:t>Ongoing </a:t>
            </a:r>
            <a:r>
              <a:rPr sz="1700" spc="-25" dirty="0">
                <a:solidFill>
                  <a:srgbClr val="00315F"/>
                </a:solidFill>
                <a:latin typeface="Times New Roman"/>
                <a:cs typeface="Times New Roman"/>
              </a:rPr>
              <a:t>use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95"/>
              </a:spcBef>
              <a:tabLst>
                <a:tab pos="3496945" algn="l"/>
                <a:tab pos="6092825" algn="l"/>
              </a:tabLst>
            </a:pPr>
            <a:r>
              <a:rPr spc="365" dirty="0"/>
              <a:t>QUALITATIVE</a:t>
            </a:r>
            <a:r>
              <a:rPr dirty="0"/>
              <a:t>	</a:t>
            </a:r>
            <a:r>
              <a:rPr spc="375" dirty="0"/>
              <a:t>FINDINGS</a:t>
            </a:r>
            <a:r>
              <a:rPr dirty="0"/>
              <a:t>	-</a:t>
            </a:r>
            <a:r>
              <a:rPr spc="455" dirty="0"/>
              <a:t> </a:t>
            </a:r>
            <a:r>
              <a:rPr spc="310" dirty="0"/>
              <a:t>PARTICIPANTS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5670930" y="1904238"/>
            <a:ext cx="6022975" cy="8426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98900"/>
              </a:lnSpc>
              <a:spcBef>
                <a:spcPts val="120"/>
              </a:spcBef>
            </a:pP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“Yes,</a:t>
            </a:r>
            <a:r>
              <a:rPr sz="1800" spc="6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</a:t>
            </a:r>
            <a:r>
              <a:rPr sz="1800" spc="5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think</a:t>
            </a:r>
            <a:r>
              <a:rPr sz="1800" spc="6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it's</a:t>
            </a:r>
            <a:r>
              <a:rPr sz="1800" spc="4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very</a:t>
            </a:r>
            <a:r>
              <a:rPr sz="1800" spc="6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user</a:t>
            </a:r>
            <a:r>
              <a:rPr sz="1800" spc="6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friendly</a:t>
            </a:r>
            <a:r>
              <a:rPr sz="1800" spc="6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and</a:t>
            </a:r>
            <a:r>
              <a:rPr sz="1800" spc="6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</a:t>
            </a:r>
            <a:r>
              <a:rPr sz="1800" spc="5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think</a:t>
            </a:r>
            <a:r>
              <a:rPr sz="1800" spc="6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it's</a:t>
            </a:r>
            <a:r>
              <a:rPr sz="1800" spc="5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easy</a:t>
            </a:r>
            <a:r>
              <a:rPr sz="1800" spc="7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to</a:t>
            </a:r>
            <a:r>
              <a:rPr sz="1800" spc="5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access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and</a:t>
            </a:r>
            <a:r>
              <a:rPr sz="1800" spc="-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think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it</a:t>
            </a:r>
            <a:r>
              <a:rPr sz="1800" spc="-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quite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clearly</a:t>
            </a:r>
            <a:r>
              <a:rPr sz="1800" spc="-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lays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out</a:t>
            </a:r>
            <a:r>
              <a:rPr sz="1800" spc="-1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you</a:t>
            </a:r>
            <a:r>
              <a:rPr sz="1800" spc="-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know,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where</a:t>
            </a:r>
            <a:r>
              <a:rPr sz="1800" spc="-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you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can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find 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everything.”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634990" y="3141929"/>
            <a:ext cx="5983605" cy="573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“I'm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an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amateur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at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going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on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to</a:t>
            </a:r>
            <a:r>
              <a:rPr sz="1800" spc="-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computers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and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doing</a:t>
            </a:r>
            <a:r>
              <a:rPr sz="1800" spc="-1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things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and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31302F"/>
                </a:solidFill>
                <a:latin typeface="Times New Roman"/>
                <a:cs typeface="Times New Roman"/>
              </a:rPr>
              <a:t>if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55"/>
              </a:lnSpc>
            </a:pP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could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do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it,</a:t>
            </a:r>
            <a:r>
              <a:rPr sz="1800" spc="-2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anybody</a:t>
            </a:r>
            <a:r>
              <a:rPr sz="1800" spc="-4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could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do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it.”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562980" y="4183760"/>
            <a:ext cx="6008370" cy="847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“I</a:t>
            </a:r>
            <a:r>
              <a:rPr sz="1800" spc="-1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guess</a:t>
            </a:r>
            <a:r>
              <a:rPr sz="1800" spc="-2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felt</a:t>
            </a:r>
            <a:r>
              <a:rPr sz="1800" spc="-1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there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was</a:t>
            </a:r>
            <a:r>
              <a:rPr sz="1800" spc="-3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people</a:t>
            </a:r>
            <a:r>
              <a:rPr sz="1800" spc="-1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caring</a:t>
            </a:r>
            <a:r>
              <a:rPr sz="1800" spc="-3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for</a:t>
            </a:r>
            <a:r>
              <a:rPr sz="1800" spc="-1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you.</a:t>
            </a:r>
            <a:r>
              <a:rPr sz="1800" spc="-4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So,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it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did</a:t>
            </a:r>
            <a:r>
              <a:rPr sz="1800" spc="-2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give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31302F"/>
                </a:solidFill>
                <a:latin typeface="Times New Roman"/>
                <a:cs typeface="Times New Roman"/>
              </a:rPr>
              <a:t>you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55"/>
              </a:lnSpc>
            </a:pP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that</a:t>
            </a:r>
            <a:r>
              <a:rPr sz="1800" spc="-3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you</a:t>
            </a:r>
            <a:r>
              <a:rPr sz="1800" spc="-2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were caring</a:t>
            </a:r>
            <a:r>
              <a:rPr sz="1800" spc="-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and that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you</a:t>
            </a:r>
            <a:r>
              <a:rPr sz="1800" spc="-2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weren't</a:t>
            </a:r>
            <a:r>
              <a:rPr sz="1800" spc="-1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alone.</a:t>
            </a:r>
            <a:r>
              <a:rPr sz="1800" spc="-1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It was</a:t>
            </a:r>
            <a:r>
              <a:rPr sz="1800" spc="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there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55"/>
              </a:lnSpc>
            </a:pP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whenever</a:t>
            </a:r>
            <a:r>
              <a:rPr sz="1800" spc="-4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you</a:t>
            </a:r>
            <a:r>
              <a:rPr sz="1800" spc="-6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wanted</a:t>
            </a:r>
            <a:r>
              <a:rPr sz="1800" spc="-4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it.”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314706" y="2294382"/>
            <a:ext cx="1667510" cy="923925"/>
          </a:xfrm>
          <a:custGeom>
            <a:avLst/>
            <a:gdLst/>
            <a:ahLst/>
            <a:cxnLst/>
            <a:rect l="l" t="t" r="r" b="b"/>
            <a:pathLst>
              <a:path w="1667510" h="923925">
                <a:moveTo>
                  <a:pt x="0" y="461771"/>
                </a:moveTo>
                <a:lnTo>
                  <a:pt x="9038" y="393537"/>
                </a:lnTo>
                <a:lnTo>
                  <a:pt x="35294" y="328411"/>
                </a:lnTo>
                <a:lnTo>
                  <a:pt x="77479" y="267106"/>
                </a:lnTo>
                <a:lnTo>
                  <a:pt x="104141" y="238110"/>
                </a:lnTo>
                <a:lnTo>
                  <a:pt x="134302" y="210338"/>
                </a:lnTo>
                <a:lnTo>
                  <a:pt x="167800" y="183878"/>
                </a:lnTo>
                <a:lnTo>
                  <a:pt x="204474" y="158821"/>
                </a:lnTo>
                <a:lnTo>
                  <a:pt x="244163" y="135255"/>
                </a:lnTo>
                <a:lnTo>
                  <a:pt x="286706" y="113269"/>
                </a:lnTo>
                <a:lnTo>
                  <a:pt x="331941" y="92953"/>
                </a:lnTo>
                <a:lnTo>
                  <a:pt x="379708" y="74397"/>
                </a:lnTo>
                <a:lnTo>
                  <a:pt x="429845" y="57690"/>
                </a:lnTo>
                <a:lnTo>
                  <a:pt x="482191" y="42920"/>
                </a:lnTo>
                <a:lnTo>
                  <a:pt x="536584" y="30178"/>
                </a:lnTo>
                <a:lnTo>
                  <a:pt x="592865" y="19552"/>
                </a:lnTo>
                <a:lnTo>
                  <a:pt x="650870" y="11132"/>
                </a:lnTo>
                <a:lnTo>
                  <a:pt x="710440" y="5007"/>
                </a:lnTo>
                <a:lnTo>
                  <a:pt x="771413" y="1266"/>
                </a:lnTo>
                <a:lnTo>
                  <a:pt x="833628" y="0"/>
                </a:lnTo>
                <a:lnTo>
                  <a:pt x="895839" y="1266"/>
                </a:lnTo>
                <a:lnTo>
                  <a:pt x="956809" y="5007"/>
                </a:lnTo>
                <a:lnTo>
                  <a:pt x="1016377" y="11132"/>
                </a:lnTo>
                <a:lnTo>
                  <a:pt x="1074381" y="19552"/>
                </a:lnTo>
                <a:lnTo>
                  <a:pt x="1130660" y="30178"/>
                </a:lnTo>
                <a:lnTo>
                  <a:pt x="1185053" y="42920"/>
                </a:lnTo>
                <a:lnTo>
                  <a:pt x="1237399" y="57690"/>
                </a:lnTo>
                <a:lnTo>
                  <a:pt x="1287536" y="74397"/>
                </a:lnTo>
                <a:lnTo>
                  <a:pt x="1335303" y="92953"/>
                </a:lnTo>
                <a:lnTo>
                  <a:pt x="1380539" y="113269"/>
                </a:lnTo>
                <a:lnTo>
                  <a:pt x="1423082" y="135254"/>
                </a:lnTo>
                <a:lnTo>
                  <a:pt x="1462772" y="158821"/>
                </a:lnTo>
                <a:lnTo>
                  <a:pt x="1499447" y="183878"/>
                </a:lnTo>
                <a:lnTo>
                  <a:pt x="1532947" y="210338"/>
                </a:lnTo>
                <a:lnTo>
                  <a:pt x="1563108" y="238110"/>
                </a:lnTo>
                <a:lnTo>
                  <a:pt x="1589772" y="267106"/>
                </a:lnTo>
                <a:lnTo>
                  <a:pt x="1631958" y="328411"/>
                </a:lnTo>
                <a:lnTo>
                  <a:pt x="1658216" y="393537"/>
                </a:lnTo>
                <a:lnTo>
                  <a:pt x="1667256" y="461771"/>
                </a:lnTo>
                <a:lnTo>
                  <a:pt x="1664969" y="496232"/>
                </a:lnTo>
                <a:lnTo>
                  <a:pt x="1647159" y="563002"/>
                </a:lnTo>
                <a:lnTo>
                  <a:pt x="1612776" y="626307"/>
                </a:lnTo>
                <a:lnTo>
                  <a:pt x="1563108" y="685433"/>
                </a:lnTo>
                <a:lnTo>
                  <a:pt x="1532947" y="713205"/>
                </a:lnTo>
                <a:lnTo>
                  <a:pt x="1499447" y="739665"/>
                </a:lnTo>
                <a:lnTo>
                  <a:pt x="1462772" y="764722"/>
                </a:lnTo>
                <a:lnTo>
                  <a:pt x="1423082" y="788288"/>
                </a:lnTo>
                <a:lnTo>
                  <a:pt x="1380539" y="810274"/>
                </a:lnTo>
                <a:lnTo>
                  <a:pt x="1335303" y="830590"/>
                </a:lnTo>
                <a:lnTo>
                  <a:pt x="1287536" y="849146"/>
                </a:lnTo>
                <a:lnTo>
                  <a:pt x="1237399" y="865853"/>
                </a:lnTo>
                <a:lnTo>
                  <a:pt x="1185053" y="880623"/>
                </a:lnTo>
                <a:lnTo>
                  <a:pt x="1130660" y="893365"/>
                </a:lnTo>
                <a:lnTo>
                  <a:pt x="1074381" y="903991"/>
                </a:lnTo>
                <a:lnTo>
                  <a:pt x="1016377" y="912411"/>
                </a:lnTo>
                <a:lnTo>
                  <a:pt x="956809" y="918536"/>
                </a:lnTo>
                <a:lnTo>
                  <a:pt x="895839" y="922277"/>
                </a:lnTo>
                <a:lnTo>
                  <a:pt x="833628" y="923543"/>
                </a:lnTo>
                <a:lnTo>
                  <a:pt x="771413" y="922277"/>
                </a:lnTo>
                <a:lnTo>
                  <a:pt x="710440" y="918536"/>
                </a:lnTo>
                <a:lnTo>
                  <a:pt x="650870" y="912411"/>
                </a:lnTo>
                <a:lnTo>
                  <a:pt x="592865" y="903991"/>
                </a:lnTo>
                <a:lnTo>
                  <a:pt x="536584" y="893365"/>
                </a:lnTo>
                <a:lnTo>
                  <a:pt x="482191" y="880623"/>
                </a:lnTo>
                <a:lnTo>
                  <a:pt x="429845" y="865853"/>
                </a:lnTo>
                <a:lnTo>
                  <a:pt x="379708" y="849146"/>
                </a:lnTo>
                <a:lnTo>
                  <a:pt x="331941" y="830590"/>
                </a:lnTo>
                <a:lnTo>
                  <a:pt x="286706" y="810274"/>
                </a:lnTo>
                <a:lnTo>
                  <a:pt x="244163" y="788288"/>
                </a:lnTo>
                <a:lnTo>
                  <a:pt x="204474" y="764722"/>
                </a:lnTo>
                <a:lnTo>
                  <a:pt x="167800" y="739665"/>
                </a:lnTo>
                <a:lnTo>
                  <a:pt x="134302" y="713205"/>
                </a:lnTo>
                <a:lnTo>
                  <a:pt x="104141" y="685433"/>
                </a:lnTo>
                <a:lnTo>
                  <a:pt x="77479" y="656437"/>
                </a:lnTo>
                <a:lnTo>
                  <a:pt x="35294" y="595132"/>
                </a:lnTo>
                <a:lnTo>
                  <a:pt x="9038" y="530006"/>
                </a:lnTo>
                <a:lnTo>
                  <a:pt x="0" y="461771"/>
                </a:lnTo>
                <a:close/>
              </a:path>
              <a:path w="1667510" h="923925">
                <a:moveTo>
                  <a:pt x="0" y="461771"/>
                </a:moveTo>
                <a:lnTo>
                  <a:pt x="9038" y="393537"/>
                </a:lnTo>
                <a:lnTo>
                  <a:pt x="35294" y="328411"/>
                </a:lnTo>
                <a:lnTo>
                  <a:pt x="77479" y="267106"/>
                </a:lnTo>
                <a:lnTo>
                  <a:pt x="104141" y="238110"/>
                </a:lnTo>
                <a:lnTo>
                  <a:pt x="134302" y="210338"/>
                </a:lnTo>
                <a:lnTo>
                  <a:pt x="167800" y="183878"/>
                </a:lnTo>
                <a:lnTo>
                  <a:pt x="204474" y="158821"/>
                </a:lnTo>
                <a:lnTo>
                  <a:pt x="244163" y="135255"/>
                </a:lnTo>
                <a:lnTo>
                  <a:pt x="286706" y="113269"/>
                </a:lnTo>
                <a:lnTo>
                  <a:pt x="331941" y="92953"/>
                </a:lnTo>
                <a:lnTo>
                  <a:pt x="379708" y="74397"/>
                </a:lnTo>
                <a:lnTo>
                  <a:pt x="429845" y="57690"/>
                </a:lnTo>
                <a:lnTo>
                  <a:pt x="482191" y="42920"/>
                </a:lnTo>
                <a:lnTo>
                  <a:pt x="536584" y="30178"/>
                </a:lnTo>
                <a:lnTo>
                  <a:pt x="592865" y="19552"/>
                </a:lnTo>
                <a:lnTo>
                  <a:pt x="650870" y="11132"/>
                </a:lnTo>
                <a:lnTo>
                  <a:pt x="710440" y="5007"/>
                </a:lnTo>
                <a:lnTo>
                  <a:pt x="771413" y="1266"/>
                </a:lnTo>
                <a:lnTo>
                  <a:pt x="833628" y="0"/>
                </a:lnTo>
                <a:lnTo>
                  <a:pt x="895839" y="1266"/>
                </a:lnTo>
                <a:lnTo>
                  <a:pt x="956809" y="5007"/>
                </a:lnTo>
                <a:lnTo>
                  <a:pt x="1016377" y="11132"/>
                </a:lnTo>
                <a:lnTo>
                  <a:pt x="1074381" y="19552"/>
                </a:lnTo>
                <a:lnTo>
                  <a:pt x="1130660" y="30178"/>
                </a:lnTo>
                <a:lnTo>
                  <a:pt x="1185053" y="42920"/>
                </a:lnTo>
                <a:lnTo>
                  <a:pt x="1237399" y="57690"/>
                </a:lnTo>
                <a:lnTo>
                  <a:pt x="1287536" y="74397"/>
                </a:lnTo>
                <a:lnTo>
                  <a:pt x="1335303" y="92953"/>
                </a:lnTo>
                <a:lnTo>
                  <a:pt x="1380539" y="113269"/>
                </a:lnTo>
                <a:lnTo>
                  <a:pt x="1423082" y="135254"/>
                </a:lnTo>
                <a:lnTo>
                  <a:pt x="1462772" y="158821"/>
                </a:lnTo>
                <a:lnTo>
                  <a:pt x="1499447" y="183878"/>
                </a:lnTo>
                <a:lnTo>
                  <a:pt x="1532947" y="210338"/>
                </a:lnTo>
                <a:lnTo>
                  <a:pt x="1563108" y="238110"/>
                </a:lnTo>
                <a:lnTo>
                  <a:pt x="1589772" y="267106"/>
                </a:lnTo>
                <a:lnTo>
                  <a:pt x="1631958" y="328411"/>
                </a:lnTo>
                <a:lnTo>
                  <a:pt x="1658216" y="393537"/>
                </a:lnTo>
                <a:lnTo>
                  <a:pt x="1667256" y="461771"/>
                </a:lnTo>
                <a:lnTo>
                  <a:pt x="1664969" y="496232"/>
                </a:lnTo>
                <a:lnTo>
                  <a:pt x="1647159" y="563002"/>
                </a:lnTo>
                <a:lnTo>
                  <a:pt x="1612776" y="626307"/>
                </a:lnTo>
                <a:lnTo>
                  <a:pt x="1563108" y="685433"/>
                </a:lnTo>
                <a:lnTo>
                  <a:pt x="1532947" y="713205"/>
                </a:lnTo>
                <a:lnTo>
                  <a:pt x="1499447" y="739665"/>
                </a:lnTo>
                <a:lnTo>
                  <a:pt x="1462772" y="764722"/>
                </a:lnTo>
                <a:lnTo>
                  <a:pt x="1423082" y="788288"/>
                </a:lnTo>
                <a:lnTo>
                  <a:pt x="1380539" y="810274"/>
                </a:lnTo>
                <a:lnTo>
                  <a:pt x="1335303" y="830590"/>
                </a:lnTo>
                <a:lnTo>
                  <a:pt x="1287536" y="849146"/>
                </a:lnTo>
                <a:lnTo>
                  <a:pt x="1237399" y="865853"/>
                </a:lnTo>
                <a:lnTo>
                  <a:pt x="1185053" y="880623"/>
                </a:lnTo>
                <a:lnTo>
                  <a:pt x="1130660" y="893365"/>
                </a:lnTo>
                <a:lnTo>
                  <a:pt x="1074381" y="903991"/>
                </a:lnTo>
                <a:lnTo>
                  <a:pt x="1016377" y="912411"/>
                </a:lnTo>
                <a:lnTo>
                  <a:pt x="956809" y="918536"/>
                </a:lnTo>
                <a:lnTo>
                  <a:pt x="895839" y="922277"/>
                </a:lnTo>
                <a:lnTo>
                  <a:pt x="833628" y="923543"/>
                </a:lnTo>
                <a:lnTo>
                  <a:pt x="771413" y="922277"/>
                </a:lnTo>
                <a:lnTo>
                  <a:pt x="710440" y="918536"/>
                </a:lnTo>
                <a:lnTo>
                  <a:pt x="650870" y="912411"/>
                </a:lnTo>
                <a:lnTo>
                  <a:pt x="592865" y="903991"/>
                </a:lnTo>
                <a:lnTo>
                  <a:pt x="536584" y="893365"/>
                </a:lnTo>
                <a:lnTo>
                  <a:pt x="482191" y="880623"/>
                </a:lnTo>
                <a:lnTo>
                  <a:pt x="429845" y="865853"/>
                </a:lnTo>
                <a:lnTo>
                  <a:pt x="379708" y="849146"/>
                </a:lnTo>
                <a:lnTo>
                  <a:pt x="331941" y="830590"/>
                </a:lnTo>
                <a:lnTo>
                  <a:pt x="286706" y="810274"/>
                </a:lnTo>
                <a:lnTo>
                  <a:pt x="244163" y="788288"/>
                </a:lnTo>
                <a:lnTo>
                  <a:pt x="204474" y="764722"/>
                </a:lnTo>
                <a:lnTo>
                  <a:pt x="167800" y="739665"/>
                </a:lnTo>
                <a:lnTo>
                  <a:pt x="134302" y="713205"/>
                </a:lnTo>
                <a:lnTo>
                  <a:pt x="104141" y="685433"/>
                </a:lnTo>
                <a:lnTo>
                  <a:pt x="77479" y="656437"/>
                </a:lnTo>
                <a:lnTo>
                  <a:pt x="35294" y="595132"/>
                </a:lnTo>
                <a:lnTo>
                  <a:pt x="9038" y="530006"/>
                </a:lnTo>
                <a:lnTo>
                  <a:pt x="0" y="461771"/>
                </a:lnTo>
                <a:close/>
              </a:path>
            </a:pathLst>
          </a:custGeom>
          <a:ln w="38100">
            <a:solidFill>
              <a:srgbClr val="CD0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517" y="6463690"/>
            <a:ext cx="49218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The</a:t>
            </a:r>
            <a:r>
              <a:rPr sz="800" spc="-45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University</a:t>
            </a:r>
            <a:r>
              <a:rPr sz="800" spc="-30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of</a:t>
            </a:r>
            <a:r>
              <a:rPr sz="800" spc="-25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Edinburgh is</a:t>
            </a:r>
            <a:r>
              <a:rPr sz="800" spc="-45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a</a:t>
            </a:r>
            <a:r>
              <a:rPr sz="800" spc="-15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charitable</a:t>
            </a:r>
            <a:r>
              <a:rPr sz="800" spc="-30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body,</a:t>
            </a:r>
            <a:r>
              <a:rPr sz="800" spc="-5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registered</a:t>
            </a:r>
            <a:r>
              <a:rPr sz="800" spc="-20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in</a:t>
            </a:r>
            <a:r>
              <a:rPr sz="800" spc="175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Scotland,</a:t>
            </a:r>
            <a:r>
              <a:rPr sz="800" spc="-20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with</a:t>
            </a:r>
            <a:r>
              <a:rPr sz="800" spc="-30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registration</a:t>
            </a:r>
            <a:r>
              <a:rPr sz="800" spc="-25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number</a:t>
            </a:r>
            <a:r>
              <a:rPr sz="800" spc="-25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CD0039"/>
                </a:solidFill>
                <a:latin typeface="Arial MT"/>
                <a:cs typeface="Arial MT"/>
              </a:rPr>
              <a:t>SC005336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69142" y="6463690"/>
            <a:ext cx="7048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CD0039"/>
                </a:solidFill>
                <a:latin typeface="Arial"/>
                <a:cs typeface="Arial"/>
                <a:hlinkClick r:id="rId2"/>
              </a:rPr>
              <a:t>www.ed.ac.uk</a:t>
            </a:r>
            <a:endParaRPr sz="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1168" y="281940"/>
            <a:ext cx="3560064" cy="5684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9600" y="144779"/>
            <a:ext cx="2385515" cy="10043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40568" y="169163"/>
            <a:ext cx="845716" cy="137160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421386" y="1584197"/>
            <a:ext cx="1347470" cy="673735"/>
          </a:xfrm>
          <a:custGeom>
            <a:avLst/>
            <a:gdLst/>
            <a:ahLst/>
            <a:cxnLst/>
            <a:rect l="l" t="t" r="r" b="b"/>
            <a:pathLst>
              <a:path w="1347470" h="673735">
                <a:moveTo>
                  <a:pt x="1279906" y="0"/>
                </a:moveTo>
                <a:lnTo>
                  <a:pt x="67360" y="0"/>
                </a:lnTo>
                <a:lnTo>
                  <a:pt x="41142" y="5284"/>
                </a:lnTo>
                <a:lnTo>
                  <a:pt x="19731" y="19700"/>
                </a:lnTo>
                <a:lnTo>
                  <a:pt x="5294" y="41094"/>
                </a:lnTo>
                <a:lnTo>
                  <a:pt x="0" y="67310"/>
                </a:lnTo>
                <a:lnTo>
                  <a:pt x="0" y="606298"/>
                </a:lnTo>
                <a:lnTo>
                  <a:pt x="5294" y="632513"/>
                </a:lnTo>
                <a:lnTo>
                  <a:pt x="19731" y="653907"/>
                </a:lnTo>
                <a:lnTo>
                  <a:pt x="41142" y="668323"/>
                </a:lnTo>
                <a:lnTo>
                  <a:pt x="67360" y="673607"/>
                </a:lnTo>
                <a:lnTo>
                  <a:pt x="1279906" y="673607"/>
                </a:lnTo>
                <a:lnTo>
                  <a:pt x="1306121" y="668323"/>
                </a:lnTo>
                <a:lnTo>
                  <a:pt x="1327515" y="653907"/>
                </a:lnTo>
                <a:lnTo>
                  <a:pt x="1341931" y="632513"/>
                </a:lnTo>
                <a:lnTo>
                  <a:pt x="1347215" y="606298"/>
                </a:lnTo>
                <a:lnTo>
                  <a:pt x="1347215" y="67310"/>
                </a:lnTo>
                <a:lnTo>
                  <a:pt x="1341931" y="41094"/>
                </a:lnTo>
                <a:lnTo>
                  <a:pt x="1327515" y="19700"/>
                </a:lnTo>
                <a:lnTo>
                  <a:pt x="1306121" y="5284"/>
                </a:lnTo>
                <a:lnTo>
                  <a:pt x="1279906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8637" y="1704594"/>
            <a:ext cx="12306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0" dirty="0">
                <a:solidFill>
                  <a:srgbClr val="CD0039"/>
                </a:solidFill>
                <a:latin typeface="Times New Roman"/>
                <a:cs typeface="Times New Roman"/>
              </a:rPr>
              <a:t>Acceptability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44322" y="2245105"/>
            <a:ext cx="1236980" cy="866775"/>
            <a:chOff x="544322" y="2245105"/>
            <a:chExt cx="1236980" cy="866775"/>
          </a:xfrm>
        </p:grpSpPr>
        <p:sp>
          <p:nvSpPr>
            <p:cNvPr id="10" name="object 10"/>
            <p:cNvSpPr/>
            <p:nvPr/>
          </p:nvSpPr>
          <p:spPr>
            <a:xfrm>
              <a:off x="557022" y="2257805"/>
              <a:ext cx="135255" cy="505459"/>
            </a:xfrm>
            <a:custGeom>
              <a:avLst/>
              <a:gdLst/>
              <a:ahLst/>
              <a:cxnLst/>
              <a:rect l="l" t="t" r="r" b="b"/>
              <a:pathLst>
                <a:path w="135254" h="505460">
                  <a:moveTo>
                    <a:pt x="0" y="0"/>
                  </a:moveTo>
                  <a:lnTo>
                    <a:pt x="0" y="505079"/>
                  </a:lnTo>
                  <a:lnTo>
                    <a:pt x="134683" y="505079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1134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84"/>
                  </a:lnTo>
                  <a:lnTo>
                    <a:pt x="19731" y="19700"/>
                  </a:lnTo>
                  <a:lnTo>
                    <a:pt x="5294" y="41094"/>
                  </a:lnTo>
                  <a:lnTo>
                    <a:pt x="0" y="67309"/>
                  </a:lnTo>
                  <a:lnTo>
                    <a:pt x="0" y="606298"/>
                  </a:lnTo>
                  <a:lnTo>
                    <a:pt x="5294" y="632513"/>
                  </a:lnTo>
                  <a:lnTo>
                    <a:pt x="19731" y="653907"/>
                  </a:lnTo>
                  <a:lnTo>
                    <a:pt x="41142" y="668323"/>
                  </a:lnTo>
                  <a:lnTo>
                    <a:pt x="6736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8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1134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94" y="41094"/>
                  </a:lnTo>
                  <a:lnTo>
                    <a:pt x="19731" y="19700"/>
                  </a:lnTo>
                  <a:lnTo>
                    <a:pt x="41142" y="528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8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60" y="673607"/>
                  </a:lnTo>
                  <a:lnTo>
                    <a:pt x="41142" y="668323"/>
                  </a:lnTo>
                  <a:lnTo>
                    <a:pt x="19731" y="653907"/>
                  </a:lnTo>
                  <a:lnTo>
                    <a:pt x="5294" y="632513"/>
                  </a:lnTo>
                  <a:lnTo>
                    <a:pt x="0" y="606298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31621" y="2577211"/>
            <a:ext cx="99631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0" dirty="0">
                <a:solidFill>
                  <a:srgbClr val="00315F"/>
                </a:solidFill>
                <a:latin typeface="Times New Roman"/>
                <a:cs typeface="Times New Roman"/>
              </a:rPr>
              <a:t>Accessibility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44322" y="2245105"/>
            <a:ext cx="1236980" cy="1708150"/>
            <a:chOff x="544322" y="2245105"/>
            <a:chExt cx="1236980" cy="1708150"/>
          </a:xfrm>
        </p:grpSpPr>
        <p:sp>
          <p:nvSpPr>
            <p:cNvPr id="15" name="object 15"/>
            <p:cNvSpPr/>
            <p:nvPr/>
          </p:nvSpPr>
          <p:spPr>
            <a:xfrm>
              <a:off x="557022" y="2257805"/>
              <a:ext cx="135255" cy="1346835"/>
            </a:xfrm>
            <a:custGeom>
              <a:avLst/>
              <a:gdLst/>
              <a:ahLst/>
              <a:cxnLst/>
              <a:rect l="l" t="t" r="r" b="b"/>
              <a:pathLst>
                <a:path w="135254" h="1346835">
                  <a:moveTo>
                    <a:pt x="0" y="0"/>
                  </a:moveTo>
                  <a:lnTo>
                    <a:pt x="0" y="1346835"/>
                  </a:lnTo>
                  <a:lnTo>
                    <a:pt x="134683" y="1346835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1134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84"/>
                  </a:lnTo>
                  <a:lnTo>
                    <a:pt x="19731" y="19700"/>
                  </a:lnTo>
                  <a:lnTo>
                    <a:pt x="529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94" y="632513"/>
                  </a:lnTo>
                  <a:lnTo>
                    <a:pt x="19731" y="653907"/>
                  </a:lnTo>
                  <a:lnTo>
                    <a:pt x="41142" y="668323"/>
                  </a:lnTo>
                  <a:lnTo>
                    <a:pt x="6736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7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1134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94" y="41094"/>
                  </a:lnTo>
                  <a:lnTo>
                    <a:pt x="19731" y="19700"/>
                  </a:lnTo>
                  <a:lnTo>
                    <a:pt x="41142" y="528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60" y="673607"/>
                  </a:lnTo>
                  <a:lnTo>
                    <a:pt x="41142" y="668323"/>
                  </a:lnTo>
                  <a:lnTo>
                    <a:pt x="19731" y="653907"/>
                  </a:lnTo>
                  <a:lnTo>
                    <a:pt x="529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72769" y="3307841"/>
            <a:ext cx="915035" cy="5080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93345" marR="5080" indent="-81280">
              <a:lnSpc>
                <a:spcPts val="1750"/>
              </a:lnSpc>
              <a:spcBef>
                <a:spcPts val="405"/>
              </a:spcBef>
            </a:pPr>
            <a:r>
              <a:rPr sz="1700" spc="-120" dirty="0">
                <a:solidFill>
                  <a:srgbClr val="00315F"/>
                </a:solidFill>
                <a:latin typeface="Times New Roman"/>
                <a:cs typeface="Times New Roman"/>
              </a:rPr>
              <a:t>Language</a:t>
            </a:r>
            <a:r>
              <a:rPr sz="1700" spc="-3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700" spc="325" dirty="0">
                <a:solidFill>
                  <a:srgbClr val="00315F"/>
                </a:solidFill>
                <a:latin typeface="Times New Roman"/>
                <a:cs typeface="Times New Roman"/>
              </a:rPr>
              <a:t>/ </a:t>
            </a:r>
            <a:r>
              <a:rPr sz="1700" spc="-10" dirty="0">
                <a:solidFill>
                  <a:srgbClr val="00315F"/>
                </a:solidFill>
                <a:latin typeface="Times New Roman"/>
                <a:cs typeface="Times New Roman"/>
              </a:rPr>
              <a:t>Aesthetic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4322" y="2245105"/>
            <a:ext cx="1236980" cy="2550795"/>
            <a:chOff x="544322" y="2245105"/>
            <a:chExt cx="1236980" cy="2550795"/>
          </a:xfrm>
        </p:grpSpPr>
        <p:sp>
          <p:nvSpPr>
            <p:cNvPr id="20" name="object 20"/>
            <p:cNvSpPr/>
            <p:nvPr/>
          </p:nvSpPr>
          <p:spPr>
            <a:xfrm>
              <a:off x="557022" y="2257805"/>
              <a:ext cx="135255" cy="2188845"/>
            </a:xfrm>
            <a:custGeom>
              <a:avLst/>
              <a:gdLst/>
              <a:ahLst/>
              <a:cxnLst/>
              <a:rect l="l" t="t" r="r" b="b"/>
              <a:pathLst>
                <a:path w="135254" h="2188845">
                  <a:moveTo>
                    <a:pt x="0" y="0"/>
                  </a:moveTo>
                  <a:lnTo>
                    <a:pt x="0" y="2188591"/>
                  </a:lnTo>
                  <a:lnTo>
                    <a:pt x="134683" y="2188591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91134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84"/>
                  </a:lnTo>
                  <a:lnTo>
                    <a:pt x="19731" y="19700"/>
                  </a:lnTo>
                  <a:lnTo>
                    <a:pt x="529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94" y="632513"/>
                  </a:lnTo>
                  <a:lnTo>
                    <a:pt x="19731" y="653907"/>
                  </a:lnTo>
                  <a:lnTo>
                    <a:pt x="41142" y="668323"/>
                  </a:lnTo>
                  <a:lnTo>
                    <a:pt x="6736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7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1134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94" y="41094"/>
                  </a:lnTo>
                  <a:lnTo>
                    <a:pt x="19731" y="19700"/>
                  </a:lnTo>
                  <a:lnTo>
                    <a:pt x="41142" y="528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60" y="673607"/>
                  </a:lnTo>
                  <a:lnTo>
                    <a:pt x="41142" y="668323"/>
                  </a:lnTo>
                  <a:lnTo>
                    <a:pt x="19731" y="653907"/>
                  </a:lnTo>
                  <a:lnTo>
                    <a:pt x="529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89533" y="4261230"/>
            <a:ext cx="87947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75" dirty="0">
                <a:solidFill>
                  <a:srgbClr val="00315F"/>
                </a:solidFill>
                <a:latin typeface="Times New Roman"/>
                <a:cs typeface="Times New Roman"/>
              </a:rPr>
              <a:t>Supportive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44322" y="2245105"/>
            <a:ext cx="1236980" cy="3392170"/>
            <a:chOff x="544322" y="2245105"/>
            <a:chExt cx="1236980" cy="3392170"/>
          </a:xfrm>
        </p:grpSpPr>
        <p:sp>
          <p:nvSpPr>
            <p:cNvPr id="25" name="object 25"/>
            <p:cNvSpPr/>
            <p:nvPr/>
          </p:nvSpPr>
          <p:spPr>
            <a:xfrm>
              <a:off x="557022" y="2257805"/>
              <a:ext cx="135255" cy="3030855"/>
            </a:xfrm>
            <a:custGeom>
              <a:avLst/>
              <a:gdLst/>
              <a:ahLst/>
              <a:cxnLst/>
              <a:rect l="l" t="t" r="r" b="b"/>
              <a:pathLst>
                <a:path w="135254" h="3030854">
                  <a:moveTo>
                    <a:pt x="0" y="0"/>
                  </a:moveTo>
                  <a:lnTo>
                    <a:pt x="0" y="3030347"/>
                  </a:lnTo>
                  <a:lnTo>
                    <a:pt x="134683" y="3030347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1134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84"/>
                  </a:lnTo>
                  <a:lnTo>
                    <a:pt x="19731" y="19700"/>
                  </a:lnTo>
                  <a:lnTo>
                    <a:pt x="5294" y="41094"/>
                  </a:lnTo>
                  <a:lnTo>
                    <a:pt x="0" y="67310"/>
                  </a:lnTo>
                  <a:lnTo>
                    <a:pt x="0" y="606298"/>
                  </a:lnTo>
                  <a:lnTo>
                    <a:pt x="5294" y="632486"/>
                  </a:lnTo>
                  <a:lnTo>
                    <a:pt x="19731" y="653883"/>
                  </a:lnTo>
                  <a:lnTo>
                    <a:pt x="41142" y="668314"/>
                  </a:lnTo>
                  <a:lnTo>
                    <a:pt x="67360" y="673608"/>
                  </a:lnTo>
                  <a:lnTo>
                    <a:pt x="1010158" y="673608"/>
                  </a:lnTo>
                  <a:lnTo>
                    <a:pt x="1036373" y="668314"/>
                  </a:lnTo>
                  <a:lnTo>
                    <a:pt x="1057767" y="653883"/>
                  </a:lnTo>
                  <a:lnTo>
                    <a:pt x="1072183" y="632486"/>
                  </a:lnTo>
                  <a:lnTo>
                    <a:pt x="1077467" y="606298"/>
                  </a:lnTo>
                  <a:lnTo>
                    <a:pt x="1077467" y="67310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91134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10"/>
                  </a:moveTo>
                  <a:lnTo>
                    <a:pt x="5294" y="41094"/>
                  </a:lnTo>
                  <a:lnTo>
                    <a:pt x="19731" y="19700"/>
                  </a:lnTo>
                  <a:lnTo>
                    <a:pt x="41142" y="528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10"/>
                  </a:lnTo>
                  <a:lnTo>
                    <a:pt x="1077467" y="606298"/>
                  </a:lnTo>
                  <a:lnTo>
                    <a:pt x="1072183" y="632486"/>
                  </a:lnTo>
                  <a:lnTo>
                    <a:pt x="1057767" y="653883"/>
                  </a:lnTo>
                  <a:lnTo>
                    <a:pt x="1036373" y="668314"/>
                  </a:lnTo>
                  <a:lnTo>
                    <a:pt x="1010158" y="673608"/>
                  </a:lnTo>
                  <a:lnTo>
                    <a:pt x="67360" y="673608"/>
                  </a:lnTo>
                  <a:lnTo>
                    <a:pt x="41142" y="668314"/>
                  </a:lnTo>
                  <a:lnTo>
                    <a:pt x="19731" y="653883"/>
                  </a:lnTo>
                  <a:lnTo>
                    <a:pt x="5294" y="632486"/>
                  </a:lnTo>
                  <a:lnTo>
                    <a:pt x="0" y="606298"/>
                  </a:lnTo>
                  <a:lnTo>
                    <a:pt x="0" y="6731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905357" y="5103114"/>
            <a:ext cx="64833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85" dirty="0">
                <a:solidFill>
                  <a:srgbClr val="00315F"/>
                </a:solidFill>
                <a:latin typeface="Times New Roman"/>
                <a:cs typeface="Times New Roman"/>
              </a:rPr>
              <a:t>Flexible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44322" y="2245105"/>
            <a:ext cx="1236980" cy="4233545"/>
            <a:chOff x="544322" y="2245105"/>
            <a:chExt cx="1236980" cy="4233545"/>
          </a:xfrm>
        </p:grpSpPr>
        <p:sp>
          <p:nvSpPr>
            <p:cNvPr id="30" name="object 30"/>
            <p:cNvSpPr/>
            <p:nvPr/>
          </p:nvSpPr>
          <p:spPr>
            <a:xfrm>
              <a:off x="557022" y="2257805"/>
              <a:ext cx="135255" cy="3872229"/>
            </a:xfrm>
            <a:custGeom>
              <a:avLst/>
              <a:gdLst/>
              <a:ahLst/>
              <a:cxnLst/>
              <a:rect l="l" t="t" r="r" b="b"/>
              <a:pathLst>
                <a:path w="135254" h="3872229">
                  <a:moveTo>
                    <a:pt x="0" y="0"/>
                  </a:moveTo>
                  <a:lnTo>
                    <a:pt x="0" y="3872039"/>
                  </a:lnTo>
                  <a:lnTo>
                    <a:pt x="134683" y="3872039"/>
                  </a:lnTo>
                </a:path>
              </a:pathLst>
            </a:custGeom>
            <a:ln w="25399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91134" y="5791961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94"/>
                  </a:lnTo>
                  <a:lnTo>
                    <a:pt x="19731" y="19731"/>
                  </a:lnTo>
                  <a:lnTo>
                    <a:pt x="5294" y="41142"/>
                  </a:lnTo>
                  <a:lnTo>
                    <a:pt x="0" y="67360"/>
                  </a:lnTo>
                  <a:lnTo>
                    <a:pt x="0" y="606247"/>
                  </a:lnTo>
                  <a:lnTo>
                    <a:pt x="5294" y="632465"/>
                  </a:lnTo>
                  <a:lnTo>
                    <a:pt x="19731" y="653876"/>
                  </a:lnTo>
                  <a:lnTo>
                    <a:pt x="41142" y="668313"/>
                  </a:lnTo>
                  <a:lnTo>
                    <a:pt x="67360" y="673608"/>
                  </a:lnTo>
                  <a:lnTo>
                    <a:pt x="1010158" y="673608"/>
                  </a:lnTo>
                  <a:lnTo>
                    <a:pt x="1036373" y="668313"/>
                  </a:lnTo>
                  <a:lnTo>
                    <a:pt x="1057767" y="653876"/>
                  </a:lnTo>
                  <a:lnTo>
                    <a:pt x="1072183" y="632465"/>
                  </a:lnTo>
                  <a:lnTo>
                    <a:pt x="1077467" y="606247"/>
                  </a:lnTo>
                  <a:lnTo>
                    <a:pt x="1077467" y="67360"/>
                  </a:lnTo>
                  <a:lnTo>
                    <a:pt x="1072183" y="41142"/>
                  </a:lnTo>
                  <a:lnTo>
                    <a:pt x="1057767" y="19731"/>
                  </a:lnTo>
                  <a:lnTo>
                    <a:pt x="1036373" y="529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91134" y="5791961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60"/>
                  </a:moveTo>
                  <a:lnTo>
                    <a:pt x="5294" y="41142"/>
                  </a:lnTo>
                  <a:lnTo>
                    <a:pt x="19731" y="19731"/>
                  </a:lnTo>
                  <a:lnTo>
                    <a:pt x="41142" y="529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94"/>
                  </a:lnTo>
                  <a:lnTo>
                    <a:pt x="1057767" y="19731"/>
                  </a:lnTo>
                  <a:lnTo>
                    <a:pt x="1072183" y="41142"/>
                  </a:lnTo>
                  <a:lnTo>
                    <a:pt x="1077467" y="67360"/>
                  </a:lnTo>
                  <a:lnTo>
                    <a:pt x="1077467" y="606247"/>
                  </a:lnTo>
                  <a:lnTo>
                    <a:pt x="1072183" y="632465"/>
                  </a:lnTo>
                  <a:lnTo>
                    <a:pt x="1057767" y="653876"/>
                  </a:lnTo>
                  <a:lnTo>
                    <a:pt x="1036373" y="668313"/>
                  </a:lnTo>
                  <a:lnTo>
                    <a:pt x="1010158" y="673608"/>
                  </a:lnTo>
                  <a:lnTo>
                    <a:pt x="67360" y="673608"/>
                  </a:lnTo>
                  <a:lnTo>
                    <a:pt x="41142" y="668313"/>
                  </a:lnTo>
                  <a:lnTo>
                    <a:pt x="19731" y="653876"/>
                  </a:lnTo>
                  <a:lnTo>
                    <a:pt x="5294" y="632465"/>
                  </a:lnTo>
                  <a:lnTo>
                    <a:pt x="0" y="606247"/>
                  </a:lnTo>
                  <a:lnTo>
                    <a:pt x="0" y="6736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52017" y="5833668"/>
            <a:ext cx="755650" cy="5080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79375" marR="5080" indent="-67310">
              <a:lnSpc>
                <a:spcPts val="1750"/>
              </a:lnSpc>
              <a:spcBef>
                <a:spcPts val="400"/>
              </a:spcBef>
            </a:pPr>
            <a:r>
              <a:rPr sz="1700" spc="-114" dirty="0">
                <a:solidFill>
                  <a:srgbClr val="00315F"/>
                </a:solidFill>
                <a:latin typeface="Times New Roman"/>
                <a:cs typeface="Times New Roman"/>
              </a:rPr>
              <a:t>Technical </a:t>
            </a:r>
            <a:r>
              <a:rPr sz="1700" spc="-35" dirty="0">
                <a:solidFill>
                  <a:srgbClr val="00315F"/>
                </a:solidFill>
                <a:latin typeface="Times New Roman"/>
                <a:cs typeface="Times New Roman"/>
              </a:rPr>
              <a:t>Aspects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105405" y="1584197"/>
            <a:ext cx="1347470" cy="673735"/>
          </a:xfrm>
          <a:custGeom>
            <a:avLst/>
            <a:gdLst/>
            <a:ahLst/>
            <a:cxnLst/>
            <a:rect l="l" t="t" r="r" b="b"/>
            <a:pathLst>
              <a:path w="1347470" h="673735">
                <a:moveTo>
                  <a:pt x="1279906" y="0"/>
                </a:moveTo>
                <a:lnTo>
                  <a:pt x="67310" y="0"/>
                </a:lnTo>
                <a:lnTo>
                  <a:pt x="41094" y="5284"/>
                </a:lnTo>
                <a:lnTo>
                  <a:pt x="19700" y="19700"/>
                </a:lnTo>
                <a:lnTo>
                  <a:pt x="5284" y="41094"/>
                </a:lnTo>
                <a:lnTo>
                  <a:pt x="0" y="67310"/>
                </a:lnTo>
                <a:lnTo>
                  <a:pt x="0" y="606298"/>
                </a:lnTo>
                <a:lnTo>
                  <a:pt x="5284" y="632513"/>
                </a:lnTo>
                <a:lnTo>
                  <a:pt x="19700" y="653907"/>
                </a:lnTo>
                <a:lnTo>
                  <a:pt x="41094" y="668323"/>
                </a:lnTo>
                <a:lnTo>
                  <a:pt x="67310" y="673607"/>
                </a:lnTo>
                <a:lnTo>
                  <a:pt x="1279906" y="673607"/>
                </a:lnTo>
                <a:lnTo>
                  <a:pt x="1306121" y="668323"/>
                </a:lnTo>
                <a:lnTo>
                  <a:pt x="1327515" y="653907"/>
                </a:lnTo>
                <a:lnTo>
                  <a:pt x="1341931" y="632513"/>
                </a:lnTo>
                <a:lnTo>
                  <a:pt x="1347216" y="606298"/>
                </a:lnTo>
                <a:lnTo>
                  <a:pt x="1347216" y="67310"/>
                </a:lnTo>
                <a:lnTo>
                  <a:pt x="1341931" y="41094"/>
                </a:lnTo>
                <a:lnTo>
                  <a:pt x="1327515" y="19700"/>
                </a:lnTo>
                <a:lnTo>
                  <a:pt x="1306121" y="5284"/>
                </a:lnTo>
                <a:lnTo>
                  <a:pt x="1279906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395473" y="1573530"/>
            <a:ext cx="7645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5" dirty="0">
                <a:solidFill>
                  <a:srgbClr val="CD0039"/>
                </a:solidFill>
                <a:latin typeface="Times New Roman"/>
                <a:cs typeface="Times New Roman"/>
              </a:rPr>
              <a:t>Website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86329" y="1835657"/>
            <a:ext cx="7829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solidFill>
                  <a:srgbClr val="CD0039"/>
                </a:solidFill>
                <a:latin typeface="Times New Roman"/>
                <a:cs typeface="Times New Roman"/>
              </a:rPr>
              <a:t>Content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226817" y="2245105"/>
            <a:ext cx="1238885" cy="866775"/>
            <a:chOff x="2226817" y="2245105"/>
            <a:chExt cx="1238885" cy="866775"/>
          </a:xfrm>
        </p:grpSpPr>
        <p:sp>
          <p:nvSpPr>
            <p:cNvPr id="38" name="object 38"/>
            <p:cNvSpPr/>
            <p:nvPr/>
          </p:nvSpPr>
          <p:spPr>
            <a:xfrm>
              <a:off x="2239517" y="2257805"/>
              <a:ext cx="134620" cy="505459"/>
            </a:xfrm>
            <a:custGeom>
              <a:avLst/>
              <a:gdLst/>
              <a:ahLst/>
              <a:cxnLst/>
              <a:rect l="l" t="t" r="r" b="b"/>
              <a:pathLst>
                <a:path w="134619" h="505460">
                  <a:moveTo>
                    <a:pt x="0" y="0"/>
                  </a:moveTo>
                  <a:lnTo>
                    <a:pt x="0" y="505079"/>
                  </a:lnTo>
                  <a:lnTo>
                    <a:pt x="134619" y="505079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375153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8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09" y="673607"/>
                  </a:lnTo>
                  <a:lnTo>
                    <a:pt x="1010157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8" y="606298"/>
                  </a:lnTo>
                  <a:lnTo>
                    <a:pt x="1077468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375153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8" y="67309"/>
                  </a:lnTo>
                  <a:lnTo>
                    <a:pt x="1077468" y="606298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7" y="673607"/>
                  </a:lnTo>
                  <a:lnTo>
                    <a:pt x="67309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8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445766" y="2577211"/>
            <a:ext cx="93345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10" dirty="0">
                <a:solidFill>
                  <a:srgbClr val="00315F"/>
                </a:solidFill>
                <a:latin typeface="Times New Roman"/>
                <a:cs typeface="Times New Roman"/>
              </a:rPr>
              <a:t>Real</a:t>
            </a:r>
            <a:r>
              <a:rPr sz="1700" spc="-3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700" spc="-50" dirty="0">
                <a:solidFill>
                  <a:srgbClr val="00315F"/>
                </a:solidFill>
                <a:latin typeface="Times New Roman"/>
                <a:cs typeface="Times New Roman"/>
              </a:rPr>
              <a:t>stories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226817" y="2245105"/>
            <a:ext cx="1238885" cy="1708150"/>
            <a:chOff x="2226817" y="2245105"/>
            <a:chExt cx="1238885" cy="1708150"/>
          </a:xfrm>
        </p:grpSpPr>
        <p:sp>
          <p:nvSpPr>
            <p:cNvPr id="43" name="object 43"/>
            <p:cNvSpPr/>
            <p:nvPr/>
          </p:nvSpPr>
          <p:spPr>
            <a:xfrm>
              <a:off x="2239517" y="2257805"/>
              <a:ext cx="134620" cy="1346835"/>
            </a:xfrm>
            <a:custGeom>
              <a:avLst/>
              <a:gdLst/>
              <a:ahLst/>
              <a:cxnLst/>
              <a:rect l="l" t="t" r="r" b="b"/>
              <a:pathLst>
                <a:path w="134619" h="1346835">
                  <a:moveTo>
                    <a:pt x="0" y="0"/>
                  </a:moveTo>
                  <a:lnTo>
                    <a:pt x="0" y="1346835"/>
                  </a:lnTo>
                  <a:lnTo>
                    <a:pt x="134619" y="1346835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75153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09" y="673607"/>
                  </a:lnTo>
                  <a:lnTo>
                    <a:pt x="1010157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8" y="606297"/>
                  </a:lnTo>
                  <a:lnTo>
                    <a:pt x="1077468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75153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8" y="67309"/>
                  </a:lnTo>
                  <a:lnTo>
                    <a:pt x="1077468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7" y="673607"/>
                  </a:lnTo>
                  <a:lnTo>
                    <a:pt x="67309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2669794" y="3418788"/>
            <a:ext cx="487045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0" dirty="0">
                <a:solidFill>
                  <a:srgbClr val="00315F"/>
                </a:solidFill>
                <a:latin typeface="Times New Roman"/>
                <a:cs typeface="Times New Roman"/>
              </a:rPr>
              <a:t>Video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226817" y="2245105"/>
            <a:ext cx="1238885" cy="2550795"/>
            <a:chOff x="2226817" y="2245105"/>
            <a:chExt cx="1238885" cy="2550795"/>
          </a:xfrm>
        </p:grpSpPr>
        <p:sp>
          <p:nvSpPr>
            <p:cNvPr id="48" name="object 48"/>
            <p:cNvSpPr/>
            <p:nvPr/>
          </p:nvSpPr>
          <p:spPr>
            <a:xfrm>
              <a:off x="2239517" y="2257805"/>
              <a:ext cx="134620" cy="2188845"/>
            </a:xfrm>
            <a:custGeom>
              <a:avLst/>
              <a:gdLst/>
              <a:ahLst/>
              <a:cxnLst/>
              <a:rect l="l" t="t" r="r" b="b"/>
              <a:pathLst>
                <a:path w="134619" h="2188845">
                  <a:moveTo>
                    <a:pt x="0" y="0"/>
                  </a:moveTo>
                  <a:lnTo>
                    <a:pt x="0" y="2188591"/>
                  </a:lnTo>
                  <a:lnTo>
                    <a:pt x="134619" y="2188591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75153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09" y="673607"/>
                  </a:lnTo>
                  <a:lnTo>
                    <a:pt x="1010157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8" y="606297"/>
                  </a:lnTo>
                  <a:lnTo>
                    <a:pt x="1077468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75153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8" y="67309"/>
                  </a:lnTo>
                  <a:lnTo>
                    <a:pt x="1077468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7" y="673607"/>
                  </a:lnTo>
                  <a:lnTo>
                    <a:pt x="67309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399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2543301" y="4149293"/>
            <a:ext cx="740410" cy="5086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900"/>
              </a:lnSpc>
              <a:spcBef>
                <a:spcPts val="105"/>
              </a:spcBef>
            </a:pPr>
            <a:r>
              <a:rPr sz="1700" spc="-110" dirty="0">
                <a:solidFill>
                  <a:srgbClr val="00315F"/>
                </a:solidFill>
                <a:latin typeface="Times New Roman"/>
                <a:cs typeface="Times New Roman"/>
              </a:rPr>
              <a:t>Ideas</a:t>
            </a:r>
            <a:r>
              <a:rPr sz="1700" spc="-1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700" spc="-75" dirty="0">
                <a:solidFill>
                  <a:srgbClr val="00315F"/>
                </a:solidFill>
                <a:latin typeface="Times New Roman"/>
                <a:cs typeface="Times New Roman"/>
              </a:rPr>
              <a:t>and</a:t>
            </a:r>
            <a:endParaRPr sz="1700">
              <a:latin typeface="Times New Roman"/>
              <a:cs typeface="Times New Roman"/>
            </a:endParaRPr>
          </a:p>
          <a:p>
            <a:pPr marL="20320">
              <a:lnSpc>
                <a:spcPts val="1900"/>
              </a:lnSpc>
            </a:pPr>
            <a:r>
              <a:rPr sz="1700" spc="-65" dirty="0">
                <a:solidFill>
                  <a:srgbClr val="00315F"/>
                </a:solidFill>
                <a:latin typeface="Times New Roman"/>
                <a:cs typeface="Times New Roman"/>
              </a:rPr>
              <a:t>Practices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2226817" y="2245105"/>
            <a:ext cx="1238885" cy="3392170"/>
            <a:chOff x="2226817" y="2245105"/>
            <a:chExt cx="1238885" cy="3392170"/>
          </a:xfrm>
        </p:grpSpPr>
        <p:sp>
          <p:nvSpPr>
            <p:cNvPr id="53" name="object 53"/>
            <p:cNvSpPr/>
            <p:nvPr/>
          </p:nvSpPr>
          <p:spPr>
            <a:xfrm>
              <a:off x="2239517" y="2257805"/>
              <a:ext cx="134620" cy="3030855"/>
            </a:xfrm>
            <a:custGeom>
              <a:avLst/>
              <a:gdLst/>
              <a:ahLst/>
              <a:cxnLst/>
              <a:rect l="l" t="t" r="r" b="b"/>
              <a:pathLst>
                <a:path w="134619" h="3030854">
                  <a:moveTo>
                    <a:pt x="0" y="0"/>
                  </a:moveTo>
                  <a:lnTo>
                    <a:pt x="0" y="3030347"/>
                  </a:lnTo>
                  <a:lnTo>
                    <a:pt x="134619" y="3030347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375153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10"/>
                  </a:lnTo>
                  <a:lnTo>
                    <a:pt x="0" y="606298"/>
                  </a:lnTo>
                  <a:lnTo>
                    <a:pt x="5284" y="632486"/>
                  </a:lnTo>
                  <a:lnTo>
                    <a:pt x="19700" y="653883"/>
                  </a:lnTo>
                  <a:lnTo>
                    <a:pt x="41094" y="668314"/>
                  </a:lnTo>
                  <a:lnTo>
                    <a:pt x="67309" y="673608"/>
                  </a:lnTo>
                  <a:lnTo>
                    <a:pt x="1010157" y="673608"/>
                  </a:lnTo>
                  <a:lnTo>
                    <a:pt x="1036373" y="668314"/>
                  </a:lnTo>
                  <a:lnTo>
                    <a:pt x="1057767" y="653883"/>
                  </a:lnTo>
                  <a:lnTo>
                    <a:pt x="1072183" y="632486"/>
                  </a:lnTo>
                  <a:lnTo>
                    <a:pt x="1077468" y="606298"/>
                  </a:lnTo>
                  <a:lnTo>
                    <a:pt x="1077468" y="67310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375153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10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8" y="67310"/>
                  </a:lnTo>
                  <a:lnTo>
                    <a:pt x="1077468" y="606298"/>
                  </a:lnTo>
                  <a:lnTo>
                    <a:pt x="1072183" y="632486"/>
                  </a:lnTo>
                  <a:lnTo>
                    <a:pt x="1057767" y="653883"/>
                  </a:lnTo>
                  <a:lnTo>
                    <a:pt x="1036373" y="668314"/>
                  </a:lnTo>
                  <a:lnTo>
                    <a:pt x="1010157" y="673608"/>
                  </a:lnTo>
                  <a:lnTo>
                    <a:pt x="67309" y="673608"/>
                  </a:lnTo>
                  <a:lnTo>
                    <a:pt x="41094" y="668314"/>
                  </a:lnTo>
                  <a:lnTo>
                    <a:pt x="19700" y="653883"/>
                  </a:lnTo>
                  <a:lnTo>
                    <a:pt x="5284" y="632486"/>
                  </a:lnTo>
                  <a:lnTo>
                    <a:pt x="0" y="606298"/>
                  </a:lnTo>
                  <a:lnTo>
                    <a:pt x="0" y="6731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2621026" y="5103114"/>
            <a:ext cx="58356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0" dirty="0">
                <a:solidFill>
                  <a:srgbClr val="00315F"/>
                </a:solidFill>
                <a:latin typeface="Times New Roman"/>
                <a:cs typeface="Times New Roman"/>
              </a:rPr>
              <a:t>Variety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2226817" y="2245105"/>
            <a:ext cx="1238885" cy="4233545"/>
            <a:chOff x="2226817" y="2245105"/>
            <a:chExt cx="1238885" cy="4233545"/>
          </a:xfrm>
        </p:grpSpPr>
        <p:sp>
          <p:nvSpPr>
            <p:cNvPr id="58" name="object 58"/>
            <p:cNvSpPr/>
            <p:nvPr/>
          </p:nvSpPr>
          <p:spPr>
            <a:xfrm>
              <a:off x="2239517" y="2257805"/>
              <a:ext cx="134620" cy="3872229"/>
            </a:xfrm>
            <a:custGeom>
              <a:avLst/>
              <a:gdLst/>
              <a:ahLst/>
              <a:cxnLst/>
              <a:rect l="l" t="t" r="r" b="b"/>
              <a:pathLst>
                <a:path w="134619" h="3872229">
                  <a:moveTo>
                    <a:pt x="0" y="0"/>
                  </a:moveTo>
                  <a:lnTo>
                    <a:pt x="0" y="3872039"/>
                  </a:lnTo>
                  <a:lnTo>
                    <a:pt x="134619" y="3872039"/>
                  </a:lnTo>
                </a:path>
              </a:pathLst>
            </a:custGeom>
            <a:ln w="25399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375153" y="5791961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94"/>
                  </a:lnTo>
                  <a:lnTo>
                    <a:pt x="19700" y="19731"/>
                  </a:lnTo>
                  <a:lnTo>
                    <a:pt x="5284" y="41142"/>
                  </a:lnTo>
                  <a:lnTo>
                    <a:pt x="0" y="67360"/>
                  </a:lnTo>
                  <a:lnTo>
                    <a:pt x="0" y="606247"/>
                  </a:lnTo>
                  <a:lnTo>
                    <a:pt x="5284" y="632465"/>
                  </a:lnTo>
                  <a:lnTo>
                    <a:pt x="19700" y="653876"/>
                  </a:lnTo>
                  <a:lnTo>
                    <a:pt x="41094" y="668313"/>
                  </a:lnTo>
                  <a:lnTo>
                    <a:pt x="67309" y="673608"/>
                  </a:lnTo>
                  <a:lnTo>
                    <a:pt x="1010157" y="673608"/>
                  </a:lnTo>
                  <a:lnTo>
                    <a:pt x="1036373" y="668313"/>
                  </a:lnTo>
                  <a:lnTo>
                    <a:pt x="1057767" y="653876"/>
                  </a:lnTo>
                  <a:lnTo>
                    <a:pt x="1072183" y="632465"/>
                  </a:lnTo>
                  <a:lnTo>
                    <a:pt x="1077468" y="606247"/>
                  </a:lnTo>
                  <a:lnTo>
                    <a:pt x="1077468" y="67360"/>
                  </a:lnTo>
                  <a:lnTo>
                    <a:pt x="1072183" y="41142"/>
                  </a:lnTo>
                  <a:lnTo>
                    <a:pt x="1057767" y="19731"/>
                  </a:lnTo>
                  <a:lnTo>
                    <a:pt x="1036373" y="529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375153" y="5791961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60"/>
                  </a:moveTo>
                  <a:lnTo>
                    <a:pt x="5284" y="41142"/>
                  </a:lnTo>
                  <a:lnTo>
                    <a:pt x="19700" y="19731"/>
                  </a:lnTo>
                  <a:lnTo>
                    <a:pt x="41094" y="529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94"/>
                  </a:lnTo>
                  <a:lnTo>
                    <a:pt x="1057767" y="19731"/>
                  </a:lnTo>
                  <a:lnTo>
                    <a:pt x="1072183" y="41142"/>
                  </a:lnTo>
                  <a:lnTo>
                    <a:pt x="1077468" y="67360"/>
                  </a:lnTo>
                  <a:lnTo>
                    <a:pt x="1077468" y="606247"/>
                  </a:lnTo>
                  <a:lnTo>
                    <a:pt x="1072183" y="632465"/>
                  </a:lnTo>
                  <a:lnTo>
                    <a:pt x="1057767" y="653876"/>
                  </a:lnTo>
                  <a:lnTo>
                    <a:pt x="1036373" y="668313"/>
                  </a:lnTo>
                  <a:lnTo>
                    <a:pt x="1010157" y="673608"/>
                  </a:lnTo>
                  <a:lnTo>
                    <a:pt x="67309" y="673608"/>
                  </a:lnTo>
                  <a:lnTo>
                    <a:pt x="41094" y="668313"/>
                  </a:lnTo>
                  <a:lnTo>
                    <a:pt x="19700" y="653876"/>
                  </a:lnTo>
                  <a:lnTo>
                    <a:pt x="5284" y="632465"/>
                  </a:lnTo>
                  <a:lnTo>
                    <a:pt x="0" y="606247"/>
                  </a:lnTo>
                  <a:lnTo>
                    <a:pt x="0" y="6736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2448814" y="5944920"/>
            <a:ext cx="928369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5" dirty="0">
                <a:solidFill>
                  <a:srgbClr val="00315F"/>
                </a:solidFill>
                <a:latin typeface="Times New Roman"/>
                <a:cs typeface="Times New Roman"/>
              </a:rPr>
              <a:t>Suggestions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789426" y="1584197"/>
            <a:ext cx="1346200" cy="673735"/>
          </a:xfrm>
          <a:custGeom>
            <a:avLst/>
            <a:gdLst/>
            <a:ahLst/>
            <a:cxnLst/>
            <a:rect l="l" t="t" r="r" b="b"/>
            <a:pathLst>
              <a:path w="1346200" h="673735">
                <a:moveTo>
                  <a:pt x="1278382" y="0"/>
                </a:moveTo>
                <a:lnTo>
                  <a:pt x="67310" y="0"/>
                </a:lnTo>
                <a:lnTo>
                  <a:pt x="41094" y="5284"/>
                </a:lnTo>
                <a:lnTo>
                  <a:pt x="19700" y="19700"/>
                </a:lnTo>
                <a:lnTo>
                  <a:pt x="5284" y="41094"/>
                </a:lnTo>
                <a:lnTo>
                  <a:pt x="0" y="67310"/>
                </a:lnTo>
                <a:lnTo>
                  <a:pt x="0" y="606298"/>
                </a:lnTo>
                <a:lnTo>
                  <a:pt x="5284" y="632513"/>
                </a:lnTo>
                <a:lnTo>
                  <a:pt x="19700" y="653907"/>
                </a:lnTo>
                <a:lnTo>
                  <a:pt x="41094" y="668323"/>
                </a:lnTo>
                <a:lnTo>
                  <a:pt x="67310" y="673607"/>
                </a:lnTo>
                <a:lnTo>
                  <a:pt x="1278382" y="673607"/>
                </a:lnTo>
                <a:lnTo>
                  <a:pt x="1304597" y="668323"/>
                </a:lnTo>
                <a:lnTo>
                  <a:pt x="1325991" y="653907"/>
                </a:lnTo>
                <a:lnTo>
                  <a:pt x="1340407" y="632513"/>
                </a:lnTo>
                <a:lnTo>
                  <a:pt x="1345691" y="606298"/>
                </a:lnTo>
                <a:lnTo>
                  <a:pt x="1345691" y="67310"/>
                </a:lnTo>
                <a:lnTo>
                  <a:pt x="1340407" y="41094"/>
                </a:lnTo>
                <a:lnTo>
                  <a:pt x="1325991" y="19700"/>
                </a:lnTo>
                <a:lnTo>
                  <a:pt x="1304597" y="5284"/>
                </a:lnTo>
                <a:lnTo>
                  <a:pt x="127838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3882644" y="1704594"/>
            <a:ext cx="11576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10" dirty="0">
                <a:solidFill>
                  <a:srgbClr val="CD0039"/>
                </a:solidFill>
                <a:latin typeface="Times New Roman"/>
                <a:cs typeface="Times New Roman"/>
              </a:rPr>
              <a:t>Engagement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3910838" y="2245105"/>
            <a:ext cx="1236980" cy="866775"/>
            <a:chOff x="3910838" y="2245105"/>
            <a:chExt cx="1236980" cy="866775"/>
          </a:xfrm>
        </p:grpSpPr>
        <p:sp>
          <p:nvSpPr>
            <p:cNvPr id="65" name="object 65"/>
            <p:cNvSpPr/>
            <p:nvPr/>
          </p:nvSpPr>
          <p:spPr>
            <a:xfrm>
              <a:off x="3923538" y="2257805"/>
              <a:ext cx="134620" cy="505459"/>
            </a:xfrm>
            <a:custGeom>
              <a:avLst/>
              <a:gdLst/>
              <a:ahLst/>
              <a:cxnLst/>
              <a:rect l="l" t="t" r="r" b="b"/>
              <a:pathLst>
                <a:path w="134620" h="505460">
                  <a:moveTo>
                    <a:pt x="0" y="0"/>
                  </a:moveTo>
                  <a:lnTo>
                    <a:pt x="0" y="505079"/>
                  </a:lnTo>
                  <a:lnTo>
                    <a:pt x="134620" y="505079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057650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8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1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8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057650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8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10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8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4201159" y="2465958"/>
            <a:ext cx="791845" cy="5080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79375" marR="5080" indent="-67310">
              <a:lnSpc>
                <a:spcPts val="1750"/>
              </a:lnSpc>
              <a:spcBef>
                <a:spcPts val="405"/>
              </a:spcBef>
            </a:pPr>
            <a:r>
              <a:rPr sz="1700" spc="-95" dirty="0">
                <a:solidFill>
                  <a:srgbClr val="00315F"/>
                </a:solidFill>
                <a:latin typeface="Times New Roman"/>
                <a:cs typeface="Times New Roman"/>
              </a:rPr>
              <a:t>Volunteer </a:t>
            </a:r>
            <a:r>
              <a:rPr sz="1700" spc="-10" dirty="0">
                <a:solidFill>
                  <a:srgbClr val="00315F"/>
                </a:solidFill>
                <a:latin typeface="Times New Roman"/>
                <a:cs typeface="Times New Roman"/>
              </a:rPr>
              <a:t>Support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3910838" y="2245105"/>
            <a:ext cx="1236980" cy="1708150"/>
            <a:chOff x="3910838" y="2245105"/>
            <a:chExt cx="1236980" cy="1708150"/>
          </a:xfrm>
        </p:grpSpPr>
        <p:sp>
          <p:nvSpPr>
            <p:cNvPr id="70" name="object 70"/>
            <p:cNvSpPr/>
            <p:nvPr/>
          </p:nvSpPr>
          <p:spPr>
            <a:xfrm>
              <a:off x="3923538" y="2257805"/>
              <a:ext cx="134620" cy="1346835"/>
            </a:xfrm>
            <a:custGeom>
              <a:avLst/>
              <a:gdLst/>
              <a:ahLst/>
              <a:cxnLst/>
              <a:rect l="l" t="t" r="r" b="b"/>
              <a:pathLst>
                <a:path w="134620" h="1346835">
                  <a:moveTo>
                    <a:pt x="0" y="0"/>
                  </a:moveTo>
                  <a:lnTo>
                    <a:pt x="0" y="1346835"/>
                  </a:lnTo>
                  <a:lnTo>
                    <a:pt x="134620" y="1346835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057650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1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7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057650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10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4306315" y="3307841"/>
            <a:ext cx="581025" cy="5080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indent="34925">
              <a:lnSpc>
                <a:spcPts val="1750"/>
              </a:lnSpc>
              <a:spcBef>
                <a:spcPts val="405"/>
              </a:spcBef>
            </a:pPr>
            <a:r>
              <a:rPr sz="1700" spc="-25" dirty="0">
                <a:solidFill>
                  <a:srgbClr val="00315F"/>
                </a:solidFill>
                <a:latin typeface="Times New Roman"/>
                <a:cs typeface="Times New Roman"/>
              </a:rPr>
              <a:t>Client </a:t>
            </a:r>
            <a:r>
              <a:rPr sz="1700" spc="-95" dirty="0">
                <a:solidFill>
                  <a:srgbClr val="00315F"/>
                </a:solidFill>
                <a:latin typeface="Times New Roman"/>
                <a:cs typeface="Times New Roman"/>
              </a:rPr>
              <a:t>Benefit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3910838" y="2245105"/>
            <a:ext cx="1236980" cy="2550795"/>
            <a:chOff x="3910838" y="2245105"/>
            <a:chExt cx="1236980" cy="2550795"/>
          </a:xfrm>
        </p:grpSpPr>
        <p:sp>
          <p:nvSpPr>
            <p:cNvPr id="75" name="object 75"/>
            <p:cNvSpPr/>
            <p:nvPr/>
          </p:nvSpPr>
          <p:spPr>
            <a:xfrm>
              <a:off x="3923538" y="2257805"/>
              <a:ext cx="134620" cy="2188845"/>
            </a:xfrm>
            <a:custGeom>
              <a:avLst/>
              <a:gdLst/>
              <a:ahLst/>
              <a:cxnLst/>
              <a:rect l="l" t="t" r="r" b="b"/>
              <a:pathLst>
                <a:path w="134620" h="2188845">
                  <a:moveTo>
                    <a:pt x="0" y="0"/>
                  </a:moveTo>
                  <a:lnTo>
                    <a:pt x="0" y="2188591"/>
                  </a:lnTo>
                  <a:lnTo>
                    <a:pt x="134620" y="2188591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057650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1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7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057650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10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4300220" y="4261230"/>
            <a:ext cx="59245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90" dirty="0">
                <a:solidFill>
                  <a:srgbClr val="00315F"/>
                </a:solidFill>
                <a:latin typeface="Times New Roman"/>
                <a:cs typeface="Times New Roman"/>
              </a:rPr>
              <a:t>Timing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3910838" y="2245105"/>
            <a:ext cx="1236980" cy="3392170"/>
            <a:chOff x="3910838" y="2245105"/>
            <a:chExt cx="1236980" cy="3392170"/>
          </a:xfrm>
        </p:grpSpPr>
        <p:sp>
          <p:nvSpPr>
            <p:cNvPr id="80" name="object 80"/>
            <p:cNvSpPr/>
            <p:nvPr/>
          </p:nvSpPr>
          <p:spPr>
            <a:xfrm>
              <a:off x="3923538" y="2257805"/>
              <a:ext cx="134620" cy="3030855"/>
            </a:xfrm>
            <a:custGeom>
              <a:avLst/>
              <a:gdLst/>
              <a:ahLst/>
              <a:cxnLst/>
              <a:rect l="l" t="t" r="r" b="b"/>
              <a:pathLst>
                <a:path w="134620" h="3030854">
                  <a:moveTo>
                    <a:pt x="0" y="0"/>
                  </a:moveTo>
                  <a:lnTo>
                    <a:pt x="0" y="3030347"/>
                  </a:lnTo>
                  <a:lnTo>
                    <a:pt x="134620" y="3030347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057650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10"/>
                  </a:lnTo>
                  <a:lnTo>
                    <a:pt x="0" y="606298"/>
                  </a:lnTo>
                  <a:lnTo>
                    <a:pt x="5284" y="632486"/>
                  </a:lnTo>
                  <a:lnTo>
                    <a:pt x="19700" y="653883"/>
                  </a:lnTo>
                  <a:lnTo>
                    <a:pt x="41094" y="668314"/>
                  </a:lnTo>
                  <a:lnTo>
                    <a:pt x="67310" y="673608"/>
                  </a:lnTo>
                  <a:lnTo>
                    <a:pt x="1010158" y="673608"/>
                  </a:lnTo>
                  <a:lnTo>
                    <a:pt x="1036373" y="668314"/>
                  </a:lnTo>
                  <a:lnTo>
                    <a:pt x="1057767" y="653883"/>
                  </a:lnTo>
                  <a:lnTo>
                    <a:pt x="1072183" y="632486"/>
                  </a:lnTo>
                  <a:lnTo>
                    <a:pt x="1077467" y="606298"/>
                  </a:lnTo>
                  <a:lnTo>
                    <a:pt x="1077467" y="67310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057650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10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10"/>
                  </a:lnTo>
                  <a:lnTo>
                    <a:pt x="1077467" y="606298"/>
                  </a:lnTo>
                  <a:lnTo>
                    <a:pt x="1072183" y="632486"/>
                  </a:lnTo>
                  <a:lnTo>
                    <a:pt x="1057767" y="653883"/>
                  </a:lnTo>
                  <a:lnTo>
                    <a:pt x="1036373" y="668314"/>
                  </a:lnTo>
                  <a:lnTo>
                    <a:pt x="1010158" y="673608"/>
                  </a:lnTo>
                  <a:lnTo>
                    <a:pt x="67310" y="673608"/>
                  </a:lnTo>
                  <a:lnTo>
                    <a:pt x="41094" y="668314"/>
                  </a:lnTo>
                  <a:lnTo>
                    <a:pt x="19700" y="653883"/>
                  </a:lnTo>
                  <a:lnTo>
                    <a:pt x="5284" y="632486"/>
                  </a:lnTo>
                  <a:lnTo>
                    <a:pt x="0" y="606298"/>
                  </a:lnTo>
                  <a:lnTo>
                    <a:pt x="0" y="6731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4240784" y="4991861"/>
            <a:ext cx="711200" cy="5080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28600" marR="5080" indent="-216535">
              <a:lnSpc>
                <a:spcPts val="1750"/>
              </a:lnSpc>
              <a:spcBef>
                <a:spcPts val="400"/>
              </a:spcBef>
            </a:pPr>
            <a:r>
              <a:rPr sz="1700" spc="-90" dirty="0">
                <a:solidFill>
                  <a:srgbClr val="00315F"/>
                </a:solidFill>
                <a:latin typeface="Times New Roman"/>
                <a:cs typeface="Times New Roman"/>
              </a:rPr>
              <a:t>Ongoing </a:t>
            </a:r>
            <a:r>
              <a:rPr sz="1700" spc="-25" dirty="0">
                <a:solidFill>
                  <a:srgbClr val="00315F"/>
                </a:solidFill>
                <a:latin typeface="Times New Roman"/>
                <a:cs typeface="Times New Roman"/>
              </a:rPr>
              <a:t>use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95"/>
              </a:spcBef>
              <a:tabLst>
                <a:tab pos="3496945" algn="l"/>
                <a:tab pos="6092825" algn="l"/>
              </a:tabLst>
            </a:pPr>
            <a:r>
              <a:rPr spc="365" dirty="0"/>
              <a:t>QUALITATIVE</a:t>
            </a:r>
            <a:r>
              <a:rPr dirty="0"/>
              <a:t>	</a:t>
            </a:r>
            <a:r>
              <a:rPr spc="375" dirty="0"/>
              <a:t>FINDINGS</a:t>
            </a:r>
            <a:r>
              <a:rPr dirty="0"/>
              <a:t>	-</a:t>
            </a:r>
            <a:r>
              <a:rPr spc="455" dirty="0"/>
              <a:t> </a:t>
            </a:r>
            <a:r>
              <a:rPr spc="310" dirty="0"/>
              <a:t>PARTICIPANTS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5634990" y="5301741"/>
            <a:ext cx="6021070" cy="56832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10"/>
              </a:lnSpc>
              <a:spcBef>
                <a:spcPts val="210"/>
              </a:spcBef>
            </a:pP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“But</a:t>
            </a:r>
            <a:r>
              <a:rPr sz="1800" spc="1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to</a:t>
            </a:r>
            <a:r>
              <a:rPr sz="1800" spc="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do it</a:t>
            </a:r>
            <a:r>
              <a:rPr sz="1800" spc="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in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my</a:t>
            </a:r>
            <a:r>
              <a:rPr sz="1800" spc="3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own</a:t>
            </a:r>
            <a:r>
              <a:rPr sz="1800" spc="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time,</a:t>
            </a:r>
            <a:r>
              <a:rPr sz="1800" spc="1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in</a:t>
            </a:r>
            <a:r>
              <a:rPr sz="1800" spc="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my</a:t>
            </a:r>
            <a:r>
              <a:rPr sz="1800" spc="3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own</a:t>
            </a:r>
            <a:r>
              <a:rPr sz="1800" spc="1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space</a:t>
            </a:r>
            <a:r>
              <a:rPr sz="1800" spc="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in</a:t>
            </a:r>
            <a:r>
              <a:rPr sz="1800" spc="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my</a:t>
            </a:r>
            <a:r>
              <a:rPr sz="1800" spc="3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own</a:t>
            </a:r>
            <a:r>
              <a:rPr sz="1800" spc="1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home,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that</a:t>
            </a:r>
            <a:r>
              <a:rPr sz="1800" spc="-4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worked</a:t>
            </a:r>
            <a:r>
              <a:rPr sz="1800" spc="-2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really</a:t>
            </a:r>
            <a:r>
              <a:rPr sz="1800" spc="-4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well</a:t>
            </a:r>
            <a:r>
              <a:rPr sz="1800" spc="-3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for</a:t>
            </a:r>
            <a:r>
              <a:rPr sz="1800" spc="-2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me.</a:t>
            </a:r>
            <a:r>
              <a:rPr sz="1800" spc="-3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It’s</a:t>
            </a:r>
            <a:r>
              <a:rPr sz="1800" spc="-3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a</a:t>
            </a:r>
            <a:r>
              <a:rPr sz="1800" spc="-3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valuable</a:t>
            </a:r>
            <a:r>
              <a:rPr sz="1800" spc="-4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tool.”</a:t>
            </a:r>
            <a:r>
              <a:rPr sz="1800" spc="-4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(CR16)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314706" y="3954017"/>
            <a:ext cx="1667510" cy="922019"/>
          </a:xfrm>
          <a:custGeom>
            <a:avLst/>
            <a:gdLst/>
            <a:ahLst/>
            <a:cxnLst/>
            <a:rect l="l" t="t" r="r" b="b"/>
            <a:pathLst>
              <a:path w="1667510" h="922020">
                <a:moveTo>
                  <a:pt x="0" y="461009"/>
                </a:moveTo>
                <a:lnTo>
                  <a:pt x="9038" y="392879"/>
                </a:lnTo>
                <a:lnTo>
                  <a:pt x="35294" y="327854"/>
                </a:lnTo>
                <a:lnTo>
                  <a:pt x="77479" y="266648"/>
                </a:lnTo>
                <a:lnTo>
                  <a:pt x="104141" y="237700"/>
                </a:lnTo>
                <a:lnTo>
                  <a:pt x="134302" y="209973"/>
                </a:lnTo>
                <a:lnTo>
                  <a:pt x="167800" y="183558"/>
                </a:lnTo>
                <a:lnTo>
                  <a:pt x="204474" y="158542"/>
                </a:lnTo>
                <a:lnTo>
                  <a:pt x="244163" y="135016"/>
                </a:lnTo>
                <a:lnTo>
                  <a:pt x="286706" y="113069"/>
                </a:lnTo>
                <a:lnTo>
                  <a:pt x="331941" y="92788"/>
                </a:lnTo>
                <a:lnTo>
                  <a:pt x="379708" y="74264"/>
                </a:lnTo>
                <a:lnTo>
                  <a:pt x="429845" y="57586"/>
                </a:lnTo>
                <a:lnTo>
                  <a:pt x="482191" y="42843"/>
                </a:lnTo>
                <a:lnTo>
                  <a:pt x="536584" y="30123"/>
                </a:lnTo>
                <a:lnTo>
                  <a:pt x="592865" y="19516"/>
                </a:lnTo>
                <a:lnTo>
                  <a:pt x="650870" y="11111"/>
                </a:lnTo>
                <a:lnTo>
                  <a:pt x="710440" y="4997"/>
                </a:lnTo>
                <a:lnTo>
                  <a:pt x="771413" y="1264"/>
                </a:lnTo>
                <a:lnTo>
                  <a:pt x="833628" y="0"/>
                </a:lnTo>
                <a:lnTo>
                  <a:pt x="895839" y="1264"/>
                </a:lnTo>
                <a:lnTo>
                  <a:pt x="956809" y="4997"/>
                </a:lnTo>
                <a:lnTo>
                  <a:pt x="1016377" y="11111"/>
                </a:lnTo>
                <a:lnTo>
                  <a:pt x="1074381" y="19516"/>
                </a:lnTo>
                <a:lnTo>
                  <a:pt x="1130660" y="30123"/>
                </a:lnTo>
                <a:lnTo>
                  <a:pt x="1185053" y="42843"/>
                </a:lnTo>
                <a:lnTo>
                  <a:pt x="1237399" y="57586"/>
                </a:lnTo>
                <a:lnTo>
                  <a:pt x="1287536" y="74264"/>
                </a:lnTo>
                <a:lnTo>
                  <a:pt x="1335303" y="92788"/>
                </a:lnTo>
                <a:lnTo>
                  <a:pt x="1380539" y="113069"/>
                </a:lnTo>
                <a:lnTo>
                  <a:pt x="1423082" y="135016"/>
                </a:lnTo>
                <a:lnTo>
                  <a:pt x="1462772" y="158542"/>
                </a:lnTo>
                <a:lnTo>
                  <a:pt x="1499447" y="183558"/>
                </a:lnTo>
                <a:lnTo>
                  <a:pt x="1532947" y="209973"/>
                </a:lnTo>
                <a:lnTo>
                  <a:pt x="1563108" y="237700"/>
                </a:lnTo>
                <a:lnTo>
                  <a:pt x="1589772" y="266648"/>
                </a:lnTo>
                <a:lnTo>
                  <a:pt x="1631958" y="327854"/>
                </a:lnTo>
                <a:lnTo>
                  <a:pt x="1658216" y="392879"/>
                </a:lnTo>
                <a:lnTo>
                  <a:pt x="1667256" y="461009"/>
                </a:lnTo>
                <a:lnTo>
                  <a:pt x="1664969" y="495418"/>
                </a:lnTo>
                <a:lnTo>
                  <a:pt x="1647159" y="562085"/>
                </a:lnTo>
                <a:lnTo>
                  <a:pt x="1612776" y="625290"/>
                </a:lnTo>
                <a:lnTo>
                  <a:pt x="1563108" y="684319"/>
                </a:lnTo>
                <a:lnTo>
                  <a:pt x="1532947" y="712046"/>
                </a:lnTo>
                <a:lnTo>
                  <a:pt x="1499447" y="738461"/>
                </a:lnTo>
                <a:lnTo>
                  <a:pt x="1462772" y="763477"/>
                </a:lnTo>
                <a:lnTo>
                  <a:pt x="1423082" y="787003"/>
                </a:lnTo>
                <a:lnTo>
                  <a:pt x="1380539" y="808950"/>
                </a:lnTo>
                <a:lnTo>
                  <a:pt x="1335303" y="829231"/>
                </a:lnTo>
                <a:lnTo>
                  <a:pt x="1287536" y="847755"/>
                </a:lnTo>
                <a:lnTo>
                  <a:pt x="1237399" y="864433"/>
                </a:lnTo>
                <a:lnTo>
                  <a:pt x="1185053" y="879176"/>
                </a:lnTo>
                <a:lnTo>
                  <a:pt x="1130660" y="891896"/>
                </a:lnTo>
                <a:lnTo>
                  <a:pt x="1074381" y="902503"/>
                </a:lnTo>
                <a:lnTo>
                  <a:pt x="1016377" y="910908"/>
                </a:lnTo>
                <a:lnTo>
                  <a:pt x="956809" y="917022"/>
                </a:lnTo>
                <a:lnTo>
                  <a:pt x="895839" y="920755"/>
                </a:lnTo>
                <a:lnTo>
                  <a:pt x="833628" y="922019"/>
                </a:lnTo>
                <a:lnTo>
                  <a:pt x="771413" y="920755"/>
                </a:lnTo>
                <a:lnTo>
                  <a:pt x="710440" y="917022"/>
                </a:lnTo>
                <a:lnTo>
                  <a:pt x="650870" y="910908"/>
                </a:lnTo>
                <a:lnTo>
                  <a:pt x="592865" y="902503"/>
                </a:lnTo>
                <a:lnTo>
                  <a:pt x="536584" y="891896"/>
                </a:lnTo>
                <a:lnTo>
                  <a:pt x="482191" y="879176"/>
                </a:lnTo>
                <a:lnTo>
                  <a:pt x="429845" y="864433"/>
                </a:lnTo>
                <a:lnTo>
                  <a:pt x="379708" y="847755"/>
                </a:lnTo>
                <a:lnTo>
                  <a:pt x="331941" y="829231"/>
                </a:lnTo>
                <a:lnTo>
                  <a:pt x="286706" y="808950"/>
                </a:lnTo>
                <a:lnTo>
                  <a:pt x="244163" y="787003"/>
                </a:lnTo>
                <a:lnTo>
                  <a:pt x="204474" y="763477"/>
                </a:lnTo>
                <a:lnTo>
                  <a:pt x="167800" y="738461"/>
                </a:lnTo>
                <a:lnTo>
                  <a:pt x="134302" y="712046"/>
                </a:lnTo>
                <a:lnTo>
                  <a:pt x="104141" y="684319"/>
                </a:lnTo>
                <a:lnTo>
                  <a:pt x="77479" y="655371"/>
                </a:lnTo>
                <a:lnTo>
                  <a:pt x="35294" y="594165"/>
                </a:lnTo>
                <a:lnTo>
                  <a:pt x="9038" y="529140"/>
                </a:lnTo>
                <a:lnTo>
                  <a:pt x="0" y="461009"/>
                </a:lnTo>
                <a:close/>
              </a:path>
              <a:path w="1667510" h="922020">
                <a:moveTo>
                  <a:pt x="0" y="461009"/>
                </a:moveTo>
                <a:lnTo>
                  <a:pt x="9038" y="392879"/>
                </a:lnTo>
                <a:lnTo>
                  <a:pt x="35294" y="327854"/>
                </a:lnTo>
                <a:lnTo>
                  <a:pt x="77479" y="266648"/>
                </a:lnTo>
                <a:lnTo>
                  <a:pt x="104141" y="237700"/>
                </a:lnTo>
                <a:lnTo>
                  <a:pt x="134302" y="209973"/>
                </a:lnTo>
                <a:lnTo>
                  <a:pt x="167800" y="183558"/>
                </a:lnTo>
                <a:lnTo>
                  <a:pt x="204474" y="158542"/>
                </a:lnTo>
                <a:lnTo>
                  <a:pt x="244163" y="135016"/>
                </a:lnTo>
                <a:lnTo>
                  <a:pt x="286706" y="113069"/>
                </a:lnTo>
                <a:lnTo>
                  <a:pt x="331941" y="92788"/>
                </a:lnTo>
                <a:lnTo>
                  <a:pt x="379708" y="74264"/>
                </a:lnTo>
                <a:lnTo>
                  <a:pt x="429845" y="57586"/>
                </a:lnTo>
                <a:lnTo>
                  <a:pt x="482191" y="42843"/>
                </a:lnTo>
                <a:lnTo>
                  <a:pt x="536584" y="30123"/>
                </a:lnTo>
                <a:lnTo>
                  <a:pt x="592865" y="19516"/>
                </a:lnTo>
                <a:lnTo>
                  <a:pt x="650870" y="11111"/>
                </a:lnTo>
                <a:lnTo>
                  <a:pt x="710440" y="4997"/>
                </a:lnTo>
                <a:lnTo>
                  <a:pt x="771413" y="1264"/>
                </a:lnTo>
                <a:lnTo>
                  <a:pt x="833628" y="0"/>
                </a:lnTo>
                <a:lnTo>
                  <a:pt x="895839" y="1264"/>
                </a:lnTo>
                <a:lnTo>
                  <a:pt x="956809" y="4997"/>
                </a:lnTo>
                <a:lnTo>
                  <a:pt x="1016377" y="11111"/>
                </a:lnTo>
                <a:lnTo>
                  <a:pt x="1074381" y="19516"/>
                </a:lnTo>
                <a:lnTo>
                  <a:pt x="1130660" y="30123"/>
                </a:lnTo>
                <a:lnTo>
                  <a:pt x="1185053" y="42843"/>
                </a:lnTo>
                <a:lnTo>
                  <a:pt x="1237399" y="57586"/>
                </a:lnTo>
                <a:lnTo>
                  <a:pt x="1287536" y="74264"/>
                </a:lnTo>
                <a:lnTo>
                  <a:pt x="1335303" y="92788"/>
                </a:lnTo>
                <a:lnTo>
                  <a:pt x="1380539" y="113069"/>
                </a:lnTo>
                <a:lnTo>
                  <a:pt x="1423082" y="135016"/>
                </a:lnTo>
                <a:lnTo>
                  <a:pt x="1462772" y="158542"/>
                </a:lnTo>
                <a:lnTo>
                  <a:pt x="1499447" y="183558"/>
                </a:lnTo>
                <a:lnTo>
                  <a:pt x="1532947" y="209973"/>
                </a:lnTo>
                <a:lnTo>
                  <a:pt x="1563108" y="237700"/>
                </a:lnTo>
                <a:lnTo>
                  <a:pt x="1589772" y="266648"/>
                </a:lnTo>
                <a:lnTo>
                  <a:pt x="1631958" y="327854"/>
                </a:lnTo>
                <a:lnTo>
                  <a:pt x="1658216" y="392879"/>
                </a:lnTo>
                <a:lnTo>
                  <a:pt x="1667256" y="461009"/>
                </a:lnTo>
                <a:lnTo>
                  <a:pt x="1664969" y="495418"/>
                </a:lnTo>
                <a:lnTo>
                  <a:pt x="1647159" y="562085"/>
                </a:lnTo>
                <a:lnTo>
                  <a:pt x="1612776" y="625290"/>
                </a:lnTo>
                <a:lnTo>
                  <a:pt x="1563108" y="684319"/>
                </a:lnTo>
                <a:lnTo>
                  <a:pt x="1532947" y="712046"/>
                </a:lnTo>
                <a:lnTo>
                  <a:pt x="1499447" y="738461"/>
                </a:lnTo>
                <a:lnTo>
                  <a:pt x="1462772" y="763477"/>
                </a:lnTo>
                <a:lnTo>
                  <a:pt x="1423082" y="787003"/>
                </a:lnTo>
                <a:lnTo>
                  <a:pt x="1380539" y="808950"/>
                </a:lnTo>
                <a:lnTo>
                  <a:pt x="1335303" y="829231"/>
                </a:lnTo>
                <a:lnTo>
                  <a:pt x="1287536" y="847755"/>
                </a:lnTo>
                <a:lnTo>
                  <a:pt x="1237399" y="864433"/>
                </a:lnTo>
                <a:lnTo>
                  <a:pt x="1185053" y="879176"/>
                </a:lnTo>
                <a:lnTo>
                  <a:pt x="1130660" y="891896"/>
                </a:lnTo>
                <a:lnTo>
                  <a:pt x="1074381" y="902503"/>
                </a:lnTo>
                <a:lnTo>
                  <a:pt x="1016377" y="910908"/>
                </a:lnTo>
                <a:lnTo>
                  <a:pt x="956809" y="917022"/>
                </a:lnTo>
                <a:lnTo>
                  <a:pt x="895839" y="920755"/>
                </a:lnTo>
                <a:lnTo>
                  <a:pt x="833628" y="922019"/>
                </a:lnTo>
                <a:lnTo>
                  <a:pt x="771413" y="920755"/>
                </a:lnTo>
                <a:lnTo>
                  <a:pt x="710440" y="917022"/>
                </a:lnTo>
                <a:lnTo>
                  <a:pt x="650870" y="910908"/>
                </a:lnTo>
                <a:lnTo>
                  <a:pt x="592865" y="902503"/>
                </a:lnTo>
                <a:lnTo>
                  <a:pt x="536584" y="891896"/>
                </a:lnTo>
                <a:lnTo>
                  <a:pt x="482191" y="879176"/>
                </a:lnTo>
                <a:lnTo>
                  <a:pt x="429845" y="864433"/>
                </a:lnTo>
                <a:lnTo>
                  <a:pt x="379708" y="847755"/>
                </a:lnTo>
                <a:lnTo>
                  <a:pt x="331941" y="829231"/>
                </a:lnTo>
                <a:lnTo>
                  <a:pt x="286706" y="808950"/>
                </a:lnTo>
                <a:lnTo>
                  <a:pt x="244163" y="787003"/>
                </a:lnTo>
                <a:lnTo>
                  <a:pt x="204474" y="763477"/>
                </a:lnTo>
                <a:lnTo>
                  <a:pt x="167800" y="738461"/>
                </a:lnTo>
                <a:lnTo>
                  <a:pt x="134302" y="712046"/>
                </a:lnTo>
                <a:lnTo>
                  <a:pt x="104141" y="684319"/>
                </a:lnTo>
                <a:lnTo>
                  <a:pt x="77479" y="655371"/>
                </a:lnTo>
                <a:lnTo>
                  <a:pt x="35294" y="594165"/>
                </a:lnTo>
                <a:lnTo>
                  <a:pt x="9038" y="529140"/>
                </a:lnTo>
                <a:lnTo>
                  <a:pt x="0" y="461009"/>
                </a:lnTo>
                <a:close/>
              </a:path>
            </a:pathLst>
          </a:custGeom>
          <a:ln w="38100">
            <a:solidFill>
              <a:srgbClr val="CD0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168" y="281940"/>
            <a:ext cx="3560064" cy="5684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77720" y="368808"/>
            <a:ext cx="2385515" cy="100431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49986" y="1731721"/>
            <a:ext cx="6573520" cy="478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29920">
              <a:lnSpc>
                <a:spcPct val="100000"/>
              </a:lnSpc>
              <a:spcBef>
                <a:spcPts val="100"/>
              </a:spcBef>
              <a:tabLst>
                <a:tab pos="1167130" algn="l"/>
              </a:tabLst>
            </a:pPr>
            <a:r>
              <a:rPr sz="2400" spc="-75" dirty="0">
                <a:solidFill>
                  <a:srgbClr val="00315F"/>
                </a:solidFill>
                <a:latin typeface="Times New Roman"/>
                <a:cs typeface="Times New Roman"/>
              </a:rPr>
              <a:t>Dr</a:t>
            </a:r>
            <a:r>
              <a:rPr sz="2400" spc="-21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65" dirty="0">
                <a:solidFill>
                  <a:srgbClr val="00315F"/>
                </a:solidFill>
                <a:latin typeface="Times New Roman"/>
                <a:cs typeface="Times New Roman"/>
              </a:rPr>
              <a:t>Anne</a:t>
            </a:r>
            <a:r>
              <a:rPr sz="2400" spc="-3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45" dirty="0">
                <a:solidFill>
                  <a:srgbClr val="00315F"/>
                </a:solidFill>
                <a:latin typeface="Times New Roman"/>
                <a:cs typeface="Times New Roman"/>
              </a:rPr>
              <a:t>Finucane</a:t>
            </a:r>
            <a:r>
              <a:rPr sz="2400" spc="-2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00315F"/>
                </a:solidFill>
                <a:latin typeface="Times New Roman"/>
                <a:cs typeface="Times New Roman"/>
              </a:rPr>
              <a:t>(Co-</a:t>
            </a:r>
            <a:r>
              <a:rPr sz="2400" spc="-80" dirty="0">
                <a:solidFill>
                  <a:srgbClr val="00315F"/>
                </a:solidFill>
                <a:latin typeface="Times New Roman"/>
                <a:cs typeface="Times New Roman"/>
              </a:rPr>
              <a:t>PI),</a:t>
            </a:r>
            <a:r>
              <a:rPr sz="2400" spc="-15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20" dirty="0">
                <a:solidFill>
                  <a:srgbClr val="00315F"/>
                </a:solidFill>
                <a:latin typeface="Times New Roman"/>
                <a:cs typeface="Times New Roman"/>
              </a:rPr>
              <a:t>University</a:t>
            </a:r>
            <a:r>
              <a:rPr sz="2400" spc="-1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40" dirty="0">
                <a:solidFill>
                  <a:srgbClr val="00315F"/>
                </a:solidFill>
                <a:latin typeface="Times New Roman"/>
                <a:cs typeface="Times New Roman"/>
              </a:rPr>
              <a:t>of</a:t>
            </a:r>
            <a:r>
              <a:rPr sz="2400" spc="-3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315F"/>
                </a:solidFill>
                <a:latin typeface="Times New Roman"/>
                <a:cs typeface="Times New Roman"/>
              </a:rPr>
              <a:t>Edinburgh </a:t>
            </a:r>
            <a:r>
              <a:rPr sz="2400" spc="-50" dirty="0">
                <a:solidFill>
                  <a:srgbClr val="00315F"/>
                </a:solidFill>
                <a:latin typeface="Times New Roman"/>
                <a:cs typeface="Times New Roman"/>
              </a:rPr>
              <a:t>Dr</a:t>
            </a:r>
            <a:r>
              <a:rPr sz="2400" spc="-10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315F"/>
                </a:solidFill>
                <a:latin typeface="Times New Roman"/>
                <a:cs typeface="Times New Roman"/>
              </a:rPr>
              <a:t>David</a:t>
            </a:r>
            <a:r>
              <a:rPr sz="2400" dirty="0">
                <a:solidFill>
                  <a:srgbClr val="00315F"/>
                </a:solidFill>
                <a:latin typeface="Times New Roman"/>
                <a:cs typeface="Times New Roman"/>
              </a:rPr>
              <a:t>	</a:t>
            </a:r>
            <a:r>
              <a:rPr sz="2400" spc="-120" dirty="0">
                <a:solidFill>
                  <a:srgbClr val="00315F"/>
                </a:solidFill>
                <a:latin typeface="Times New Roman"/>
                <a:cs typeface="Times New Roman"/>
              </a:rPr>
              <a:t>Gillanders</a:t>
            </a:r>
            <a:r>
              <a:rPr sz="24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00315F"/>
                </a:solidFill>
                <a:latin typeface="Times New Roman"/>
                <a:cs typeface="Times New Roman"/>
              </a:rPr>
              <a:t>(Co-</a:t>
            </a:r>
            <a:r>
              <a:rPr sz="2400" spc="-135" dirty="0">
                <a:solidFill>
                  <a:srgbClr val="00315F"/>
                </a:solidFill>
                <a:latin typeface="Times New Roman"/>
                <a:cs typeface="Times New Roman"/>
              </a:rPr>
              <a:t>PI)</a:t>
            </a:r>
            <a:r>
              <a:rPr sz="2400" spc="-4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14" dirty="0">
                <a:solidFill>
                  <a:srgbClr val="00315F"/>
                </a:solidFill>
                <a:latin typeface="Times New Roman"/>
                <a:cs typeface="Times New Roman"/>
              </a:rPr>
              <a:t>University</a:t>
            </a:r>
            <a:r>
              <a:rPr sz="2400" spc="-3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40" dirty="0">
                <a:solidFill>
                  <a:srgbClr val="00315F"/>
                </a:solidFill>
                <a:latin typeface="Times New Roman"/>
                <a:cs typeface="Times New Roman"/>
              </a:rPr>
              <a:t>of</a:t>
            </a:r>
            <a:r>
              <a:rPr sz="2400" spc="-2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10" dirty="0">
                <a:solidFill>
                  <a:srgbClr val="00315F"/>
                </a:solidFill>
                <a:latin typeface="Times New Roman"/>
                <a:cs typeface="Times New Roman"/>
              </a:rPr>
              <a:t>Edinburgh </a:t>
            </a:r>
            <a:r>
              <a:rPr sz="2400" spc="-75" dirty="0">
                <a:solidFill>
                  <a:srgbClr val="00315F"/>
                </a:solidFill>
                <a:latin typeface="Times New Roman"/>
                <a:cs typeface="Times New Roman"/>
              </a:rPr>
              <a:t>Dr</a:t>
            </a:r>
            <a:r>
              <a:rPr sz="2400" spc="-229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70" dirty="0">
                <a:solidFill>
                  <a:srgbClr val="00315F"/>
                </a:solidFill>
                <a:latin typeface="Times New Roman"/>
                <a:cs typeface="Times New Roman"/>
              </a:rPr>
              <a:t>Anne</a:t>
            </a:r>
            <a:r>
              <a:rPr sz="2400" spc="-5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65" dirty="0">
                <a:solidFill>
                  <a:srgbClr val="00315F"/>
                </a:solidFill>
                <a:latin typeface="Times New Roman"/>
                <a:cs typeface="Times New Roman"/>
              </a:rPr>
              <a:t>Canny,</a:t>
            </a:r>
            <a:r>
              <a:rPr sz="2400" spc="-1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14" dirty="0">
                <a:solidFill>
                  <a:srgbClr val="00315F"/>
                </a:solidFill>
                <a:latin typeface="Times New Roman"/>
                <a:cs typeface="Times New Roman"/>
              </a:rPr>
              <a:t>University</a:t>
            </a:r>
            <a:r>
              <a:rPr sz="24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40" dirty="0">
                <a:solidFill>
                  <a:srgbClr val="00315F"/>
                </a:solidFill>
                <a:latin typeface="Times New Roman"/>
                <a:cs typeface="Times New Roman"/>
              </a:rPr>
              <a:t>of</a:t>
            </a:r>
            <a:r>
              <a:rPr sz="24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315F"/>
                </a:solidFill>
                <a:latin typeface="Times New Roman"/>
                <a:cs typeface="Times New Roman"/>
              </a:rPr>
              <a:t>Edinburgh</a:t>
            </a:r>
            <a:endParaRPr sz="2400">
              <a:latin typeface="Times New Roman"/>
              <a:cs typeface="Times New Roman"/>
            </a:endParaRPr>
          </a:p>
          <a:p>
            <a:pPr marL="12700" marR="2432685">
              <a:lnSpc>
                <a:spcPct val="100000"/>
              </a:lnSpc>
              <a:spcBef>
                <a:spcPts val="5"/>
              </a:spcBef>
            </a:pPr>
            <a:r>
              <a:rPr sz="2400" spc="-50" dirty="0">
                <a:solidFill>
                  <a:srgbClr val="00315F"/>
                </a:solidFill>
                <a:latin typeface="Times New Roman"/>
                <a:cs typeface="Times New Roman"/>
              </a:rPr>
              <a:t>Dr</a:t>
            </a:r>
            <a:r>
              <a:rPr sz="2400" spc="-4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80" dirty="0">
                <a:solidFill>
                  <a:srgbClr val="00315F"/>
                </a:solidFill>
                <a:latin typeface="Times New Roman"/>
                <a:cs typeface="Times New Roman"/>
              </a:rPr>
              <a:t>Emily</a:t>
            </a:r>
            <a:r>
              <a:rPr sz="2400" spc="-3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00315F"/>
                </a:solidFill>
                <a:latin typeface="Times New Roman"/>
                <a:cs typeface="Times New Roman"/>
              </a:rPr>
              <a:t>Harrop,</a:t>
            </a:r>
            <a:r>
              <a:rPr sz="2400" spc="-15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35" dirty="0">
                <a:solidFill>
                  <a:srgbClr val="00315F"/>
                </a:solidFill>
                <a:latin typeface="Times New Roman"/>
                <a:cs typeface="Times New Roman"/>
              </a:rPr>
              <a:t>Cardiff</a:t>
            </a:r>
            <a:r>
              <a:rPr sz="24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315F"/>
                </a:solidFill>
                <a:latin typeface="Times New Roman"/>
                <a:cs typeface="Times New Roman"/>
              </a:rPr>
              <a:t>University </a:t>
            </a:r>
            <a:r>
              <a:rPr sz="2400" spc="-50" dirty="0">
                <a:solidFill>
                  <a:srgbClr val="00315F"/>
                </a:solidFill>
                <a:latin typeface="Times New Roman"/>
                <a:cs typeface="Times New Roman"/>
              </a:rPr>
              <a:t>Dr</a:t>
            </a:r>
            <a:r>
              <a:rPr sz="24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80" dirty="0">
                <a:solidFill>
                  <a:srgbClr val="00315F"/>
                </a:solidFill>
                <a:latin typeface="Times New Roman"/>
                <a:cs typeface="Times New Roman"/>
              </a:rPr>
              <a:t>Lucy</a:t>
            </a:r>
            <a:r>
              <a:rPr sz="2400" spc="-3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30" dirty="0">
                <a:solidFill>
                  <a:srgbClr val="00315F"/>
                </a:solidFill>
                <a:latin typeface="Times New Roman"/>
                <a:cs typeface="Times New Roman"/>
              </a:rPr>
              <a:t>Selman,</a:t>
            </a:r>
            <a:r>
              <a:rPr sz="2400" spc="-14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20" dirty="0">
                <a:solidFill>
                  <a:srgbClr val="00315F"/>
                </a:solidFill>
                <a:latin typeface="Times New Roman"/>
                <a:cs typeface="Times New Roman"/>
              </a:rPr>
              <a:t>Bristol</a:t>
            </a:r>
            <a:r>
              <a:rPr sz="2400" spc="-5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315F"/>
                </a:solidFill>
                <a:latin typeface="Times New Roman"/>
                <a:cs typeface="Times New Roman"/>
              </a:rPr>
              <a:t>University </a:t>
            </a:r>
            <a:r>
              <a:rPr sz="2400" spc="-50" dirty="0">
                <a:solidFill>
                  <a:srgbClr val="00315F"/>
                </a:solidFill>
                <a:latin typeface="Times New Roman"/>
                <a:cs typeface="Times New Roman"/>
              </a:rPr>
              <a:t>Dr</a:t>
            </a:r>
            <a:r>
              <a:rPr sz="2400" spc="-2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40" dirty="0">
                <a:solidFill>
                  <a:srgbClr val="00315F"/>
                </a:solidFill>
                <a:latin typeface="Times New Roman"/>
                <a:cs typeface="Times New Roman"/>
              </a:rPr>
              <a:t>Donna</a:t>
            </a:r>
            <a:r>
              <a:rPr sz="2400" spc="-35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40" dirty="0">
                <a:solidFill>
                  <a:srgbClr val="00315F"/>
                </a:solidFill>
                <a:latin typeface="Times New Roman"/>
                <a:cs typeface="Times New Roman"/>
              </a:rPr>
              <a:t>Wakefield,</a:t>
            </a:r>
            <a:r>
              <a:rPr sz="2400" spc="-12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220" dirty="0">
                <a:solidFill>
                  <a:srgbClr val="00315F"/>
                </a:solidFill>
                <a:latin typeface="Times New Roman"/>
                <a:cs typeface="Times New Roman"/>
              </a:rPr>
              <a:t>NHS</a:t>
            </a:r>
            <a:r>
              <a:rPr sz="2400" spc="-1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40" dirty="0">
                <a:solidFill>
                  <a:srgbClr val="00315F"/>
                </a:solidFill>
                <a:latin typeface="Times New Roman"/>
                <a:cs typeface="Times New Roman"/>
              </a:rPr>
              <a:t>South</a:t>
            </a:r>
            <a:r>
              <a:rPr sz="2400" spc="-34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65" dirty="0">
                <a:solidFill>
                  <a:srgbClr val="00315F"/>
                </a:solidFill>
                <a:latin typeface="Times New Roman"/>
                <a:cs typeface="Times New Roman"/>
              </a:rPr>
              <a:t>Tees</a:t>
            </a:r>
            <a:endParaRPr sz="2400">
              <a:latin typeface="Times New Roman"/>
              <a:cs typeface="Times New Roman"/>
            </a:endParaRPr>
          </a:p>
          <a:p>
            <a:pPr marL="12700" marR="2145665">
              <a:lnSpc>
                <a:spcPct val="100000"/>
              </a:lnSpc>
            </a:pPr>
            <a:r>
              <a:rPr sz="2400" spc="-50" dirty="0">
                <a:solidFill>
                  <a:srgbClr val="00315F"/>
                </a:solidFill>
                <a:latin typeface="Times New Roman"/>
                <a:cs typeface="Times New Roman"/>
              </a:rPr>
              <a:t>Dr </a:t>
            </a:r>
            <a:r>
              <a:rPr sz="2400" spc="-155" dirty="0">
                <a:solidFill>
                  <a:srgbClr val="00315F"/>
                </a:solidFill>
                <a:latin typeface="Times New Roman"/>
                <a:cs typeface="Times New Roman"/>
              </a:rPr>
              <a:t>Brooke</a:t>
            </a:r>
            <a:r>
              <a:rPr sz="2400" spc="-6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70" dirty="0">
                <a:solidFill>
                  <a:srgbClr val="00315F"/>
                </a:solidFill>
                <a:latin typeface="Times New Roman"/>
                <a:cs typeface="Times New Roman"/>
              </a:rPr>
              <a:t>Swash,</a:t>
            </a:r>
            <a:r>
              <a:rPr sz="2400" spc="-16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14" dirty="0">
                <a:solidFill>
                  <a:srgbClr val="00315F"/>
                </a:solidFill>
                <a:latin typeface="Times New Roman"/>
                <a:cs typeface="Times New Roman"/>
              </a:rPr>
              <a:t>University</a:t>
            </a:r>
            <a:r>
              <a:rPr sz="2400" spc="-5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40" dirty="0">
                <a:solidFill>
                  <a:srgbClr val="00315F"/>
                </a:solidFill>
                <a:latin typeface="Times New Roman"/>
                <a:cs typeface="Times New Roman"/>
              </a:rPr>
              <a:t>of</a:t>
            </a:r>
            <a:r>
              <a:rPr sz="24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00315F"/>
                </a:solidFill>
                <a:latin typeface="Times New Roman"/>
                <a:cs typeface="Times New Roman"/>
              </a:rPr>
              <a:t>Chester </a:t>
            </a:r>
            <a:r>
              <a:rPr sz="2400" spc="-50" dirty="0">
                <a:solidFill>
                  <a:srgbClr val="00315F"/>
                </a:solidFill>
                <a:latin typeface="Times New Roman"/>
                <a:cs typeface="Times New Roman"/>
              </a:rPr>
              <a:t>Dr </a:t>
            </a:r>
            <a:r>
              <a:rPr sz="2400" spc="-229" dirty="0">
                <a:solidFill>
                  <a:srgbClr val="00315F"/>
                </a:solidFill>
                <a:latin typeface="Times New Roman"/>
                <a:cs typeface="Times New Roman"/>
              </a:rPr>
              <a:t>Ray</a:t>
            </a:r>
            <a:r>
              <a:rPr sz="2400" spc="-5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00315F"/>
                </a:solidFill>
                <a:latin typeface="Times New Roman"/>
                <a:cs typeface="Times New Roman"/>
              </a:rPr>
              <a:t>Owen,</a:t>
            </a:r>
            <a:r>
              <a:rPr sz="2400" spc="-15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315F"/>
                </a:solidFill>
                <a:latin typeface="Times New Roman"/>
                <a:cs typeface="Times New Roman"/>
              </a:rPr>
              <a:t>Consultant</a:t>
            </a:r>
            <a:endParaRPr sz="2400">
              <a:latin typeface="Times New Roman"/>
              <a:cs typeface="Times New Roman"/>
            </a:endParaRPr>
          </a:p>
          <a:p>
            <a:pPr marL="12700" marR="505459">
              <a:lnSpc>
                <a:spcPct val="100000"/>
              </a:lnSpc>
              <a:spcBef>
                <a:spcPts val="5"/>
              </a:spcBef>
            </a:pPr>
            <a:r>
              <a:rPr sz="2400" spc="-254" dirty="0">
                <a:solidFill>
                  <a:srgbClr val="00315F"/>
                </a:solidFill>
                <a:latin typeface="Times New Roman"/>
                <a:cs typeface="Times New Roman"/>
              </a:rPr>
              <a:t>Ms</a:t>
            </a:r>
            <a:r>
              <a:rPr sz="2400" spc="-34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95" dirty="0">
                <a:solidFill>
                  <a:srgbClr val="00315F"/>
                </a:solidFill>
                <a:latin typeface="Times New Roman"/>
                <a:cs typeface="Times New Roman"/>
              </a:rPr>
              <a:t>Tamsin</a:t>
            </a:r>
            <a:r>
              <a:rPr sz="2400" spc="-3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00315F"/>
                </a:solidFill>
                <a:latin typeface="Times New Roman"/>
                <a:cs typeface="Times New Roman"/>
              </a:rPr>
              <a:t>Burnett,</a:t>
            </a:r>
            <a:r>
              <a:rPr sz="2400" spc="-114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40" dirty="0">
                <a:solidFill>
                  <a:srgbClr val="00315F"/>
                </a:solidFill>
                <a:latin typeface="Times New Roman"/>
                <a:cs typeface="Times New Roman"/>
              </a:rPr>
              <a:t>Marie</a:t>
            </a:r>
            <a:r>
              <a:rPr sz="2400" spc="-2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00315F"/>
                </a:solidFill>
                <a:latin typeface="Times New Roman"/>
                <a:cs typeface="Times New Roman"/>
              </a:rPr>
              <a:t>Curie</a:t>
            </a:r>
            <a:r>
              <a:rPr sz="2400" spc="-3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40" dirty="0">
                <a:solidFill>
                  <a:srgbClr val="00315F"/>
                </a:solidFill>
                <a:latin typeface="Times New Roman"/>
                <a:cs typeface="Times New Roman"/>
              </a:rPr>
              <a:t>Hospice</a:t>
            </a:r>
            <a:r>
              <a:rPr sz="2400" spc="-10" dirty="0">
                <a:solidFill>
                  <a:srgbClr val="00315F"/>
                </a:solidFill>
                <a:latin typeface="Times New Roman"/>
                <a:cs typeface="Times New Roman"/>
              </a:rPr>
              <a:t> Edinburgh </a:t>
            </a:r>
            <a:r>
              <a:rPr sz="2400" spc="-254" dirty="0">
                <a:solidFill>
                  <a:srgbClr val="00315F"/>
                </a:solidFill>
                <a:latin typeface="Times New Roman"/>
                <a:cs typeface="Times New Roman"/>
              </a:rPr>
              <a:t>Ms</a:t>
            </a:r>
            <a:r>
              <a:rPr sz="24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80" dirty="0">
                <a:solidFill>
                  <a:srgbClr val="00315F"/>
                </a:solidFill>
                <a:latin typeface="Times New Roman"/>
                <a:cs typeface="Times New Roman"/>
              </a:rPr>
              <a:t>Kelly</a:t>
            </a:r>
            <a:r>
              <a:rPr sz="2400" spc="-3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05" dirty="0">
                <a:solidFill>
                  <a:srgbClr val="00315F"/>
                </a:solidFill>
                <a:latin typeface="Times New Roman"/>
                <a:cs typeface="Times New Roman"/>
              </a:rPr>
              <a:t>Maton,</a:t>
            </a:r>
            <a:r>
              <a:rPr sz="2400" spc="-1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40" dirty="0">
                <a:solidFill>
                  <a:srgbClr val="00315F"/>
                </a:solidFill>
                <a:latin typeface="Times New Roman"/>
                <a:cs typeface="Times New Roman"/>
              </a:rPr>
              <a:t>Marie</a:t>
            </a:r>
            <a:r>
              <a:rPr sz="2400" spc="-5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00315F"/>
                </a:solidFill>
                <a:latin typeface="Times New Roman"/>
                <a:cs typeface="Times New Roman"/>
              </a:rPr>
              <a:t>Curie</a:t>
            </a:r>
            <a:r>
              <a:rPr sz="2400" spc="-5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05" dirty="0">
                <a:solidFill>
                  <a:srgbClr val="00315F"/>
                </a:solidFill>
                <a:latin typeface="Times New Roman"/>
                <a:cs typeface="Times New Roman"/>
              </a:rPr>
              <a:t>Information</a:t>
            </a:r>
            <a:r>
              <a:rPr sz="24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45" dirty="0">
                <a:solidFill>
                  <a:srgbClr val="00315F"/>
                </a:solidFill>
                <a:latin typeface="Times New Roman"/>
                <a:cs typeface="Times New Roman"/>
              </a:rPr>
              <a:t>and</a:t>
            </a:r>
            <a:r>
              <a:rPr sz="2400" spc="-3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55" dirty="0">
                <a:solidFill>
                  <a:srgbClr val="00315F"/>
                </a:solidFill>
                <a:latin typeface="Times New Roman"/>
                <a:cs typeface="Times New Roman"/>
              </a:rPr>
              <a:t>Support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spc="-75" dirty="0">
                <a:solidFill>
                  <a:srgbClr val="00315F"/>
                </a:solidFill>
                <a:latin typeface="Times New Roman"/>
                <a:cs typeface="Times New Roman"/>
              </a:rPr>
              <a:t>Prof.</a:t>
            </a:r>
            <a:r>
              <a:rPr sz="2400" spc="-14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55" dirty="0">
                <a:solidFill>
                  <a:srgbClr val="00315F"/>
                </a:solidFill>
                <a:latin typeface="Times New Roman"/>
                <a:cs typeface="Times New Roman"/>
              </a:rPr>
              <a:t>Michael</a:t>
            </a:r>
            <a:r>
              <a:rPr sz="24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00" dirty="0">
                <a:solidFill>
                  <a:srgbClr val="00315F"/>
                </a:solidFill>
                <a:latin typeface="Times New Roman"/>
                <a:cs typeface="Times New Roman"/>
              </a:rPr>
              <a:t>Cholbi,</a:t>
            </a:r>
            <a:r>
              <a:rPr sz="2400" spc="-1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14" dirty="0">
                <a:solidFill>
                  <a:srgbClr val="00315F"/>
                </a:solidFill>
                <a:latin typeface="Times New Roman"/>
                <a:cs typeface="Times New Roman"/>
              </a:rPr>
              <a:t>University</a:t>
            </a:r>
            <a:r>
              <a:rPr sz="2400" spc="-4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40" dirty="0">
                <a:solidFill>
                  <a:srgbClr val="00315F"/>
                </a:solidFill>
                <a:latin typeface="Times New Roman"/>
                <a:cs typeface="Times New Roman"/>
              </a:rPr>
              <a:t>of</a:t>
            </a:r>
            <a:r>
              <a:rPr sz="2400" spc="-4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30" dirty="0">
                <a:solidFill>
                  <a:srgbClr val="00315F"/>
                </a:solidFill>
                <a:latin typeface="Times New Roman"/>
                <a:cs typeface="Times New Roman"/>
              </a:rPr>
              <a:t>Edinburgh</a:t>
            </a:r>
            <a:r>
              <a:rPr sz="2400" spc="-5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10" dirty="0">
                <a:solidFill>
                  <a:srgbClr val="00315F"/>
                </a:solidFill>
                <a:latin typeface="Times New Roman"/>
                <a:cs typeface="Times New Roman"/>
              </a:rPr>
              <a:t>(Philosophy) </a:t>
            </a:r>
            <a:r>
              <a:rPr sz="2400" spc="-50" dirty="0">
                <a:solidFill>
                  <a:srgbClr val="00315F"/>
                </a:solidFill>
                <a:latin typeface="Times New Roman"/>
                <a:cs typeface="Times New Roman"/>
              </a:rPr>
              <a:t>Dr</a:t>
            </a:r>
            <a:r>
              <a:rPr sz="2400" spc="-3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00315F"/>
                </a:solidFill>
                <a:latin typeface="Times New Roman"/>
                <a:cs typeface="Times New Roman"/>
              </a:rPr>
              <a:t>Juliet</a:t>
            </a:r>
            <a:r>
              <a:rPr sz="24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30" dirty="0">
                <a:solidFill>
                  <a:srgbClr val="00315F"/>
                </a:solidFill>
                <a:latin typeface="Times New Roman"/>
                <a:cs typeface="Times New Roman"/>
              </a:rPr>
              <a:t>Spiller,</a:t>
            </a:r>
            <a:r>
              <a:rPr sz="2400" spc="-140" dirty="0">
                <a:solidFill>
                  <a:srgbClr val="00315F"/>
                </a:solidFill>
                <a:latin typeface="Times New Roman"/>
                <a:cs typeface="Times New Roman"/>
              </a:rPr>
              <a:t> Marie</a:t>
            </a:r>
            <a:r>
              <a:rPr sz="2400" spc="-2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00315F"/>
                </a:solidFill>
                <a:latin typeface="Times New Roman"/>
                <a:cs typeface="Times New Roman"/>
              </a:rPr>
              <a:t>Curie</a:t>
            </a:r>
            <a:r>
              <a:rPr sz="24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30" dirty="0">
                <a:solidFill>
                  <a:srgbClr val="00315F"/>
                </a:solidFill>
                <a:latin typeface="Times New Roman"/>
                <a:cs typeface="Times New Roman"/>
              </a:rPr>
              <a:t>Hospice</a:t>
            </a:r>
            <a:r>
              <a:rPr sz="2400" spc="-3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315F"/>
                </a:solidFill>
                <a:latin typeface="Times New Roman"/>
                <a:cs typeface="Times New Roman"/>
              </a:rPr>
              <a:t>Edinburgh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35" dirty="0">
                <a:solidFill>
                  <a:srgbClr val="00315F"/>
                </a:solidFill>
                <a:latin typeface="Times New Roman"/>
                <a:cs typeface="Times New Roman"/>
              </a:rPr>
              <a:t>M.G.M.W.</a:t>
            </a:r>
            <a:r>
              <a:rPr sz="2400" spc="-8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00315F"/>
                </a:solidFill>
                <a:latin typeface="Times New Roman"/>
                <a:cs typeface="Times New Roman"/>
              </a:rPr>
              <a:t>Project</a:t>
            </a:r>
            <a:r>
              <a:rPr sz="2400" spc="-19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65" dirty="0">
                <a:solidFill>
                  <a:srgbClr val="00315F"/>
                </a:solidFill>
                <a:latin typeface="Times New Roman"/>
                <a:cs typeface="Times New Roman"/>
              </a:rPr>
              <a:t>Advisory</a:t>
            </a:r>
            <a:r>
              <a:rPr sz="2400" spc="-2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315F"/>
                </a:solidFill>
                <a:latin typeface="Times New Roman"/>
                <a:cs typeface="Times New Roman"/>
              </a:rPr>
              <a:t>Group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573511" y="0"/>
            <a:ext cx="1246631" cy="174193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9986" y="908430"/>
            <a:ext cx="25704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sng" spc="465" dirty="0">
                <a:uFill>
                  <a:solidFill>
                    <a:srgbClr val="00315F"/>
                  </a:solidFill>
                </a:uFill>
              </a:rPr>
              <a:t>THE</a:t>
            </a:r>
            <a:r>
              <a:rPr u="sng" spc="450" dirty="0">
                <a:uFill>
                  <a:solidFill>
                    <a:srgbClr val="00315F"/>
                  </a:solidFill>
                </a:uFill>
              </a:rPr>
              <a:t> </a:t>
            </a:r>
            <a:r>
              <a:rPr u="sng" spc="265" dirty="0">
                <a:uFill>
                  <a:solidFill>
                    <a:srgbClr val="00315F"/>
                  </a:solidFill>
                </a:uFill>
              </a:rPr>
              <a:t>TEAM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168" y="281940"/>
            <a:ext cx="3560064" cy="5684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9600" y="144779"/>
            <a:ext cx="2385515" cy="10043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40568" y="169163"/>
            <a:ext cx="845716" cy="137160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21386" y="1584197"/>
            <a:ext cx="1347470" cy="673735"/>
          </a:xfrm>
          <a:custGeom>
            <a:avLst/>
            <a:gdLst/>
            <a:ahLst/>
            <a:cxnLst/>
            <a:rect l="l" t="t" r="r" b="b"/>
            <a:pathLst>
              <a:path w="1347470" h="673735">
                <a:moveTo>
                  <a:pt x="1279906" y="0"/>
                </a:moveTo>
                <a:lnTo>
                  <a:pt x="67360" y="0"/>
                </a:lnTo>
                <a:lnTo>
                  <a:pt x="41142" y="5284"/>
                </a:lnTo>
                <a:lnTo>
                  <a:pt x="19731" y="19700"/>
                </a:lnTo>
                <a:lnTo>
                  <a:pt x="5294" y="41094"/>
                </a:lnTo>
                <a:lnTo>
                  <a:pt x="0" y="67310"/>
                </a:lnTo>
                <a:lnTo>
                  <a:pt x="0" y="606298"/>
                </a:lnTo>
                <a:lnTo>
                  <a:pt x="5294" y="632513"/>
                </a:lnTo>
                <a:lnTo>
                  <a:pt x="19731" y="653907"/>
                </a:lnTo>
                <a:lnTo>
                  <a:pt x="41142" y="668323"/>
                </a:lnTo>
                <a:lnTo>
                  <a:pt x="67360" y="673607"/>
                </a:lnTo>
                <a:lnTo>
                  <a:pt x="1279906" y="673607"/>
                </a:lnTo>
                <a:lnTo>
                  <a:pt x="1306121" y="668323"/>
                </a:lnTo>
                <a:lnTo>
                  <a:pt x="1327515" y="653907"/>
                </a:lnTo>
                <a:lnTo>
                  <a:pt x="1341931" y="632513"/>
                </a:lnTo>
                <a:lnTo>
                  <a:pt x="1347215" y="606298"/>
                </a:lnTo>
                <a:lnTo>
                  <a:pt x="1347215" y="67310"/>
                </a:lnTo>
                <a:lnTo>
                  <a:pt x="1341931" y="41094"/>
                </a:lnTo>
                <a:lnTo>
                  <a:pt x="1327515" y="19700"/>
                </a:lnTo>
                <a:lnTo>
                  <a:pt x="1306121" y="5284"/>
                </a:lnTo>
                <a:lnTo>
                  <a:pt x="1279906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8637" y="1704594"/>
            <a:ext cx="12306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0" dirty="0">
                <a:solidFill>
                  <a:srgbClr val="CD0039"/>
                </a:solidFill>
                <a:latin typeface="Times New Roman"/>
                <a:cs typeface="Times New Roman"/>
              </a:rPr>
              <a:t>Acceptability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44322" y="2245105"/>
            <a:ext cx="1236980" cy="866775"/>
            <a:chOff x="544322" y="2245105"/>
            <a:chExt cx="1236980" cy="866775"/>
          </a:xfrm>
        </p:grpSpPr>
        <p:sp>
          <p:nvSpPr>
            <p:cNvPr id="8" name="object 8"/>
            <p:cNvSpPr/>
            <p:nvPr/>
          </p:nvSpPr>
          <p:spPr>
            <a:xfrm>
              <a:off x="557022" y="2257805"/>
              <a:ext cx="135255" cy="505459"/>
            </a:xfrm>
            <a:custGeom>
              <a:avLst/>
              <a:gdLst/>
              <a:ahLst/>
              <a:cxnLst/>
              <a:rect l="l" t="t" r="r" b="b"/>
              <a:pathLst>
                <a:path w="135254" h="505460">
                  <a:moveTo>
                    <a:pt x="0" y="0"/>
                  </a:moveTo>
                  <a:lnTo>
                    <a:pt x="0" y="505079"/>
                  </a:lnTo>
                  <a:lnTo>
                    <a:pt x="134683" y="505079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1134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84"/>
                  </a:lnTo>
                  <a:lnTo>
                    <a:pt x="19731" y="19700"/>
                  </a:lnTo>
                  <a:lnTo>
                    <a:pt x="5294" y="41094"/>
                  </a:lnTo>
                  <a:lnTo>
                    <a:pt x="0" y="67309"/>
                  </a:lnTo>
                  <a:lnTo>
                    <a:pt x="0" y="606298"/>
                  </a:lnTo>
                  <a:lnTo>
                    <a:pt x="5294" y="632513"/>
                  </a:lnTo>
                  <a:lnTo>
                    <a:pt x="19731" y="653907"/>
                  </a:lnTo>
                  <a:lnTo>
                    <a:pt x="41142" y="668323"/>
                  </a:lnTo>
                  <a:lnTo>
                    <a:pt x="6736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8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1134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94" y="41094"/>
                  </a:lnTo>
                  <a:lnTo>
                    <a:pt x="19731" y="19700"/>
                  </a:lnTo>
                  <a:lnTo>
                    <a:pt x="41142" y="528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8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60" y="673607"/>
                  </a:lnTo>
                  <a:lnTo>
                    <a:pt x="41142" y="668323"/>
                  </a:lnTo>
                  <a:lnTo>
                    <a:pt x="19731" y="653907"/>
                  </a:lnTo>
                  <a:lnTo>
                    <a:pt x="5294" y="632513"/>
                  </a:lnTo>
                  <a:lnTo>
                    <a:pt x="0" y="606298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31621" y="2577211"/>
            <a:ext cx="99631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0" dirty="0">
                <a:solidFill>
                  <a:srgbClr val="00315F"/>
                </a:solidFill>
                <a:latin typeface="Times New Roman"/>
                <a:cs typeface="Times New Roman"/>
              </a:rPr>
              <a:t>Accessibility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44322" y="2245105"/>
            <a:ext cx="1236980" cy="1708150"/>
            <a:chOff x="544322" y="2245105"/>
            <a:chExt cx="1236980" cy="1708150"/>
          </a:xfrm>
        </p:grpSpPr>
        <p:sp>
          <p:nvSpPr>
            <p:cNvPr id="13" name="object 13"/>
            <p:cNvSpPr/>
            <p:nvPr/>
          </p:nvSpPr>
          <p:spPr>
            <a:xfrm>
              <a:off x="557022" y="2257805"/>
              <a:ext cx="135255" cy="1346835"/>
            </a:xfrm>
            <a:custGeom>
              <a:avLst/>
              <a:gdLst/>
              <a:ahLst/>
              <a:cxnLst/>
              <a:rect l="l" t="t" r="r" b="b"/>
              <a:pathLst>
                <a:path w="135254" h="1346835">
                  <a:moveTo>
                    <a:pt x="0" y="0"/>
                  </a:moveTo>
                  <a:lnTo>
                    <a:pt x="0" y="1346835"/>
                  </a:lnTo>
                  <a:lnTo>
                    <a:pt x="134683" y="1346835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1134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84"/>
                  </a:lnTo>
                  <a:lnTo>
                    <a:pt x="19731" y="19700"/>
                  </a:lnTo>
                  <a:lnTo>
                    <a:pt x="529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94" y="632513"/>
                  </a:lnTo>
                  <a:lnTo>
                    <a:pt x="19731" y="653907"/>
                  </a:lnTo>
                  <a:lnTo>
                    <a:pt x="41142" y="668323"/>
                  </a:lnTo>
                  <a:lnTo>
                    <a:pt x="6736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7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1134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94" y="41094"/>
                  </a:lnTo>
                  <a:lnTo>
                    <a:pt x="19731" y="19700"/>
                  </a:lnTo>
                  <a:lnTo>
                    <a:pt x="41142" y="528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60" y="673607"/>
                  </a:lnTo>
                  <a:lnTo>
                    <a:pt x="41142" y="668323"/>
                  </a:lnTo>
                  <a:lnTo>
                    <a:pt x="19731" y="653907"/>
                  </a:lnTo>
                  <a:lnTo>
                    <a:pt x="529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72769" y="3307841"/>
            <a:ext cx="915035" cy="5080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93345" marR="5080" indent="-81280">
              <a:lnSpc>
                <a:spcPts val="1750"/>
              </a:lnSpc>
              <a:spcBef>
                <a:spcPts val="405"/>
              </a:spcBef>
            </a:pPr>
            <a:r>
              <a:rPr sz="1700" spc="-120" dirty="0">
                <a:solidFill>
                  <a:srgbClr val="00315F"/>
                </a:solidFill>
                <a:latin typeface="Times New Roman"/>
                <a:cs typeface="Times New Roman"/>
              </a:rPr>
              <a:t>Language</a:t>
            </a:r>
            <a:r>
              <a:rPr sz="1700" spc="-3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700" spc="325" dirty="0">
                <a:solidFill>
                  <a:srgbClr val="00315F"/>
                </a:solidFill>
                <a:latin typeface="Times New Roman"/>
                <a:cs typeface="Times New Roman"/>
              </a:rPr>
              <a:t>/ </a:t>
            </a:r>
            <a:r>
              <a:rPr sz="1700" spc="-10" dirty="0">
                <a:solidFill>
                  <a:srgbClr val="00315F"/>
                </a:solidFill>
                <a:latin typeface="Times New Roman"/>
                <a:cs typeface="Times New Roman"/>
              </a:rPr>
              <a:t>Aesthetic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44322" y="2245105"/>
            <a:ext cx="1236980" cy="2550795"/>
            <a:chOff x="544322" y="2245105"/>
            <a:chExt cx="1236980" cy="2550795"/>
          </a:xfrm>
        </p:grpSpPr>
        <p:sp>
          <p:nvSpPr>
            <p:cNvPr id="18" name="object 18"/>
            <p:cNvSpPr/>
            <p:nvPr/>
          </p:nvSpPr>
          <p:spPr>
            <a:xfrm>
              <a:off x="557022" y="2257805"/>
              <a:ext cx="135255" cy="2188845"/>
            </a:xfrm>
            <a:custGeom>
              <a:avLst/>
              <a:gdLst/>
              <a:ahLst/>
              <a:cxnLst/>
              <a:rect l="l" t="t" r="r" b="b"/>
              <a:pathLst>
                <a:path w="135254" h="2188845">
                  <a:moveTo>
                    <a:pt x="0" y="0"/>
                  </a:moveTo>
                  <a:lnTo>
                    <a:pt x="0" y="2188591"/>
                  </a:lnTo>
                  <a:lnTo>
                    <a:pt x="134683" y="2188591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1134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84"/>
                  </a:lnTo>
                  <a:lnTo>
                    <a:pt x="19731" y="19700"/>
                  </a:lnTo>
                  <a:lnTo>
                    <a:pt x="529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94" y="632513"/>
                  </a:lnTo>
                  <a:lnTo>
                    <a:pt x="19731" y="653907"/>
                  </a:lnTo>
                  <a:lnTo>
                    <a:pt x="41142" y="668323"/>
                  </a:lnTo>
                  <a:lnTo>
                    <a:pt x="6736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7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1134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94" y="41094"/>
                  </a:lnTo>
                  <a:lnTo>
                    <a:pt x="19731" y="19700"/>
                  </a:lnTo>
                  <a:lnTo>
                    <a:pt x="41142" y="528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60" y="673607"/>
                  </a:lnTo>
                  <a:lnTo>
                    <a:pt x="41142" y="668323"/>
                  </a:lnTo>
                  <a:lnTo>
                    <a:pt x="19731" y="653907"/>
                  </a:lnTo>
                  <a:lnTo>
                    <a:pt x="529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789533" y="4261230"/>
            <a:ext cx="87947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75" dirty="0">
                <a:solidFill>
                  <a:srgbClr val="00315F"/>
                </a:solidFill>
                <a:latin typeface="Times New Roman"/>
                <a:cs typeface="Times New Roman"/>
              </a:rPr>
              <a:t>Supportive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44322" y="2245105"/>
            <a:ext cx="1236980" cy="3392170"/>
            <a:chOff x="544322" y="2245105"/>
            <a:chExt cx="1236980" cy="3392170"/>
          </a:xfrm>
        </p:grpSpPr>
        <p:sp>
          <p:nvSpPr>
            <p:cNvPr id="23" name="object 23"/>
            <p:cNvSpPr/>
            <p:nvPr/>
          </p:nvSpPr>
          <p:spPr>
            <a:xfrm>
              <a:off x="557022" y="2257805"/>
              <a:ext cx="135255" cy="3030855"/>
            </a:xfrm>
            <a:custGeom>
              <a:avLst/>
              <a:gdLst/>
              <a:ahLst/>
              <a:cxnLst/>
              <a:rect l="l" t="t" r="r" b="b"/>
              <a:pathLst>
                <a:path w="135254" h="3030854">
                  <a:moveTo>
                    <a:pt x="0" y="0"/>
                  </a:moveTo>
                  <a:lnTo>
                    <a:pt x="0" y="3030347"/>
                  </a:lnTo>
                  <a:lnTo>
                    <a:pt x="134683" y="3030347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1134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84"/>
                  </a:lnTo>
                  <a:lnTo>
                    <a:pt x="19731" y="19700"/>
                  </a:lnTo>
                  <a:lnTo>
                    <a:pt x="5294" y="41094"/>
                  </a:lnTo>
                  <a:lnTo>
                    <a:pt x="0" y="67310"/>
                  </a:lnTo>
                  <a:lnTo>
                    <a:pt x="0" y="606298"/>
                  </a:lnTo>
                  <a:lnTo>
                    <a:pt x="5294" y="632486"/>
                  </a:lnTo>
                  <a:lnTo>
                    <a:pt x="19731" y="653883"/>
                  </a:lnTo>
                  <a:lnTo>
                    <a:pt x="41142" y="668314"/>
                  </a:lnTo>
                  <a:lnTo>
                    <a:pt x="67360" y="673608"/>
                  </a:lnTo>
                  <a:lnTo>
                    <a:pt x="1010158" y="673608"/>
                  </a:lnTo>
                  <a:lnTo>
                    <a:pt x="1036373" y="668314"/>
                  </a:lnTo>
                  <a:lnTo>
                    <a:pt x="1057767" y="653883"/>
                  </a:lnTo>
                  <a:lnTo>
                    <a:pt x="1072183" y="632486"/>
                  </a:lnTo>
                  <a:lnTo>
                    <a:pt x="1077467" y="606298"/>
                  </a:lnTo>
                  <a:lnTo>
                    <a:pt x="1077467" y="67310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1134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10"/>
                  </a:moveTo>
                  <a:lnTo>
                    <a:pt x="5294" y="41094"/>
                  </a:lnTo>
                  <a:lnTo>
                    <a:pt x="19731" y="19700"/>
                  </a:lnTo>
                  <a:lnTo>
                    <a:pt x="41142" y="528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10"/>
                  </a:lnTo>
                  <a:lnTo>
                    <a:pt x="1077467" y="606298"/>
                  </a:lnTo>
                  <a:lnTo>
                    <a:pt x="1072183" y="632486"/>
                  </a:lnTo>
                  <a:lnTo>
                    <a:pt x="1057767" y="653883"/>
                  </a:lnTo>
                  <a:lnTo>
                    <a:pt x="1036373" y="668314"/>
                  </a:lnTo>
                  <a:lnTo>
                    <a:pt x="1010158" y="673608"/>
                  </a:lnTo>
                  <a:lnTo>
                    <a:pt x="67360" y="673608"/>
                  </a:lnTo>
                  <a:lnTo>
                    <a:pt x="41142" y="668314"/>
                  </a:lnTo>
                  <a:lnTo>
                    <a:pt x="19731" y="653883"/>
                  </a:lnTo>
                  <a:lnTo>
                    <a:pt x="5294" y="632486"/>
                  </a:lnTo>
                  <a:lnTo>
                    <a:pt x="0" y="606298"/>
                  </a:lnTo>
                  <a:lnTo>
                    <a:pt x="0" y="6731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905357" y="5103114"/>
            <a:ext cx="64833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85" dirty="0">
                <a:solidFill>
                  <a:srgbClr val="00315F"/>
                </a:solidFill>
                <a:latin typeface="Times New Roman"/>
                <a:cs typeface="Times New Roman"/>
              </a:rPr>
              <a:t>Flexible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44322" y="2245105"/>
            <a:ext cx="1236980" cy="4233545"/>
            <a:chOff x="544322" y="2245105"/>
            <a:chExt cx="1236980" cy="4233545"/>
          </a:xfrm>
        </p:grpSpPr>
        <p:sp>
          <p:nvSpPr>
            <p:cNvPr id="28" name="object 28"/>
            <p:cNvSpPr/>
            <p:nvPr/>
          </p:nvSpPr>
          <p:spPr>
            <a:xfrm>
              <a:off x="557022" y="2257805"/>
              <a:ext cx="135255" cy="3872229"/>
            </a:xfrm>
            <a:custGeom>
              <a:avLst/>
              <a:gdLst/>
              <a:ahLst/>
              <a:cxnLst/>
              <a:rect l="l" t="t" r="r" b="b"/>
              <a:pathLst>
                <a:path w="135254" h="3872229">
                  <a:moveTo>
                    <a:pt x="0" y="0"/>
                  </a:moveTo>
                  <a:lnTo>
                    <a:pt x="0" y="3872039"/>
                  </a:lnTo>
                  <a:lnTo>
                    <a:pt x="134683" y="3872039"/>
                  </a:lnTo>
                </a:path>
              </a:pathLst>
            </a:custGeom>
            <a:ln w="25399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91134" y="5791961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94"/>
                  </a:lnTo>
                  <a:lnTo>
                    <a:pt x="19731" y="19731"/>
                  </a:lnTo>
                  <a:lnTo>
                    <a:pt x="5294" y="41142"/>
                  </a:lnTo>
                  <a:lnTo>
                    <a:pt x="0" y="67360"/>
                  </a:lnTo>
                  <a:lnTo>
                    <a:pt x="0" y="606247"/>
                  </a:lnTo>
                  <a:lnTo>
                    <a:pt x="5294" y="632465"/>
                  </a:lnTo>
                  <a:lnTo>
                    <a:pt x="19731" y="653876"/>
                  </a:lnTo>
                  <a:lnTo>
                    <a:pt x="41142" y="668313"/>
                  </a:lnTo>
                  <a:lnTo>
                    <a:pt x="67360" y="673608"/>
                  </a:lnTo>
                  <a:lnTo>
                    <a:pt x="1010158" y="673608"/>
                  </a:lnTo>
                  <a:lnTo>
                    <a:pt x="1036373" y="668313"/>
                  </a:lnTo>
                  <a:lnTo>
                    <a:pt x="1057767" y="653876"/>
                  </a:lnTo>
                  <a:lnTo>
                    <a:pt x="1072183" y="632465"/>
                  </a:lnTo>
                  <a:lnTo>
                    <a:pt x="1077467" y="606247"/>
                  </a:lnTo>
                  <a:lnTo>
                    <a:pt x="1077467" y="67360"/>
                  </a:lnTo>
                  <a:lnTo>
                    <a:pt x="1072183" y="41142"/>
                  </a:lnTo>
                  <a:lnTo>
                    <a:pt x="1057767" y="19731"/>
                  </a:lnTo>
                  <a:lnTo>
                    <a:pt x="1036373" y="529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91134" y="5791961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60"/>
                  </a:moveTo>
                  <a:lnTo>
                    <a:pt x="5294" y="41142"/>
                  </a:lnTo>
                  <a:lnTo>
                    <a:pt x="19731" y="19731"/>
                  </a:lnTo>
                  <a:lnTo>
                    <a:pt x="41142" y="529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94"/>
                  </a:lnTo>
                  <a:lnTo>
                    <a:pt x="1057767" y="19731"/>
                  </a:lnTo>
                  <a:lnTo>
                    <a:pt x="1072183" y="41142"/>
                  </a:lnTo>
                  <a:lnTo>
                    <a:pt x="1077467" y="67360"/>
                  </a:lnTo>
                  <a:lnTo>
                    <a:pt x="1077467" y="606247"/>
                  </a:lnTo>
                  <a:lnTo>
                    <a:pt x="1072183" y="632465"/>
                  </a:lnTo>
                  <a:lnTo>
                    <a:pt x="1057767" y="653876"/>
                  </a:lnTo>
                  <a:lnTo>
                    <a:pt x="1036373" y="668313"/>
                  </a:lnTo>
                  <a:lnTo>
                    <a:pt x="1010158" y="673608"/>
                  </a:lnTo>
                  <a:lnTo>
                    <a:pt x="67360" y="673608"/>
                  </a:lnTo>
                  <a:lnTo>
                    <a:pt x="41142" y="668313"/>
                  </a:lnTo>
                  <a:lnTo>
                    <a:pt x="19731" y="653876"/>
                  </a:lnTo>
                  <a:lnTo>
                    <a:pt x="5294" y="632465"/>
                  </a:lnTo>
                  <a:lnTo>
                    <a:pt x="0" y="606247"/>
                  </a:lnTo>
                  <a:lnTo>
                    <a:pt x="0" y="6736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52017" y="5833668"/>
            <a:ext cx="755650" cy="5080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79375" marR="5080" indent="-67310">
              <a:lnSpc>
                <a:spcPts val="1750"/>
              </a:lnSpc>
              <a:spcBef>
                <a:spcPts val="400"/>
              </a:spcBef>
            </a:pPr>
            <a:r>
              <a:rPr sz="1700" spc="-114" dirty="0">
                <a:solidFill>
                  <a:srgbClr val="00315F"/>
                </a:solidFill>
                <a:latin typeface="Times New Roman"/>
                <a:cs typeface="Times New Roman"/>
              </a:rPr>
              <a:t>Technical </a:t>
            </a:r>
            <a:r>
              <a:rPr sz="1700" spc="-35" dirty="0">
                <a:solidFill>
                  <a:srgbClr val="00315F"/>
                </a:solidFill>
                <a:latin typeface="Times New Roman"/>
                <a:cs typeface="Times New Roman"/>
              </a:rPr>
              <a:t>Aspects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105405" y="1584197"/>
            <a:ext cx="1347470" cy="673735"/>
          </a:xfrm>
          <a:custGeom>
            <a:avLst/>
            <a:gdLst/>
            <a:ahLst/>
            <a:cxnLst/>
            <a:rect l="l" t="t" r="r" b="b"/>
            <a:pathLst>
              <a:path w="1347470" h="673735">
                <a:moveTo>
                  <a:pt x="1279906" y="0"/>
                </a:moveTo>
                <a:lnTo>
                  <a:pt x="67310" y="0"/>
                </a:lnTo>
                <a:lnTo>
                  <a:pt x="41094" y="5284"/>
                </a:lnTo>
                <a:lnTo>
                  <a:pt x="19700" y="19700"/>
                </a:lnTo>
                <a:lnTo>
                  <a:pt x="5284" y="41094"/>
                </a:lnTo>
                <a:lnTo>
                  <a:pt x="0" y="67310"/>
                </a:lnTo>
                <a:lnTo>
                  <a:pt x="0" y="606298"/>
                </a:lnTo>
                <a:lnTo>
                  <a:pt x="5284" y="632513"/>
                </a:lnTo>
                <a:lnTo>
                  <a:pt x="19700" y="653907"/>
                </a:lnTo>
                <a:lnTo>
                  <a:pt x="41094" y="668323"/>
                </a:lnTo>
                <a:lnTo>
                  <a:pt x="67310" y="673607"/>
                </a:lnTo>
                <a:lnTo>
                  <a:pt x="1279906" y="673607"/>
                </a:lnTo>
                <a:lnTo>
                  <a:pt x="1306121" y="668323"/>
                </a:lnTo>
                <a:lnTo>
                  <a:pt x="1327515" y="653907"/>
                </a:lnTo>
                <a:lnTo>
                  <a:pt x="1341931" y="632513"/>
                </a:lnTo>
                <a:lnTo>
                  <a:pt x="1347216" y="606298"/>
                </a:lnTo>
                <a:lnTo>
                  <a:pt x="1347216" y="67310"/>
                </a:lnTo>
                <a:lnTo>
                  <a:pt x="1341931" y="41094"/>
                </a:lnTo>
                <a:lnTo>
                  <a:pt x="1327515" y="19700"/>
                </a:lnTo>
                <a:lnTo>
                  <a:pt x="1306121" y="5284"/>
                </a:lnTo>
                <a:lnTo>
                  <a:pt x="1279906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395473" y="1573530"/>
            <a:ext cx="7645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5" dirty="0">
                <a:solidFill>
                  <a:srgbClr val="CD0039"/>
                </a:solidFill>
                <a:latin typeface="Times New Roman"/>
                <a:cs typeface="Times New Roman"/>
              </a:rPr>
              <a:t>Website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86329" y="1835657"/>
            <a:ext cx="7829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solidFill>
                  <a:srgbClr val="CD0039"/>
                </a:solidFill>
                <a:latin typeface="Times New Roman"/>
                <a:cs typeface="Times New Roman"/>
              </a:rPr>
              <a:t>Content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226817" y="2245105"/>
            <a:ext cx="1238885" cy="866775"/>
            <a:chOff x="2226817" y="2245105"/>
            <a:chExt cx="1238885" cy="866775"/>
          </a:xfrm>
        </p:grpSpPr>
        <p:sp>
          <p:nvSpPr>
            <p:cNvPr id="36" name="object 36"/>
            <p:cNvSpPr/>
            <p:nvPr/>
          </p:nvSpPr>
          <p:spPr>
            <a:xfrm>
              <a:off x="2239517" y="2257805"/>
              <a:ext cx="134620" cy="505459"/>
            </a:xfrm>
            <a:custGeom>
              <a:avLst/>
              <a:gdLst/>
              <a:ahLst/>
              <a:cxnLst/>
              <a:rect l="l" t="t" r="r" b="b"/>
              <a:pathLst>
                <a:path w="134619" h="505460">
                  <a:moveTo>
                    <a:pt x="0" y="0"/>
                  </a:moveTo>
                  <a:lnTo>
                    <a:pt x="0" y="505079"/>
                  </a:lnTo>
                  <a:lnTo>
                    <a:pt x="134619" y="505079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375153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8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09" y="673607"/>
                  </a:lnTo>
                  <a:lnTo>
                    <a:pt x="1010157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8" y="606298"/>
                  </a:lnTo>
                  <a:lnTo>
                    <a:pt x="1077468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375153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8" y="67309"/>
                  </a:lnTo>
                  <a:lnTo>
                    <a:pt x="1077468" y="606298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7" y="673607"/>
                  </a:lnTo>
                  <a:lnTo>
                    <a:pt x="67309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8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445766" y="2577211"/>
            <a:ext cx="93345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10" dirty="0">
                <a:solidFill>
                  <a:srgbClr val="00315F"/>
                </a:solidFill>
                <a:latin typeface="Times New Roman"/>
                <a:cs typeface="Times New Roman"/>
              </a:rPr>
              <a:t>Real</a:t>
            </a:r>
            <a:r>
              <a:rPr sz="1700" spc="-3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700" spc="-50" dirty="0">
                <a:solidFill>
                  <a:srgbClr val="00315F"/>
                </a:solidFill>
                <a:latin typeface="Times New Roman"/>
                <a:cs typeface="Times New Roman"/>
              </a:rPr>
              <a:t>stories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226817" y="2245105"/>
            <a:ext cx="1238885" cy="1708150"/>
            <a:chOff x="2226817" y="2245105"/>
            <a:chExt cx="1238885" cy="1708150"/>
          </a:xfrm>
        </p:grpSpPr>
        <p:sp>
          <p:nvSpPr>
            <p:cNvPr id="41" name="object 41"/>
            <p:cNvSpPr/>
            <p:nvPr/>
          </p:nvSpPr>
          <p:spPr>
            <a:xfrm>
              <a:off x="2239517" y="2257805"/>
              <a:ext cx="134620" cy="1346835"/>
            </a:xfrm>
            <a:custGeom>
              <a:avLst/>
              <a:gdLst/>
              <a:ahLst/>
              <a:cxnLst/>
              <a:rect l="l" t="t" r="r" b="b"/>
              <a:pathLst>
                <a:path w="134619" h="1346835">
                  <a:moveTo>
                    <a:pt x="0" y="0"/>
                  </a:moveTo>
                  <a:lnTo>
                    <a:pt x="0" y="1346835"/>
                  </a:lnTo>
                  <a:lnTo>
                    <a:pt x="134619" y="1346835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375153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09" y="673607"/>
                  </a:lnTo>
                  <a:lnTo>
                    <a:pt x="1010157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8" y="606297"/>
                  </a:lnTo>
                  <a:lnTo>
                    <a:pt x="1077468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75153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8" y="67309"/>
                  </a:lnTo>
                  <a:lnTo>
                    <a:pt x="1077468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7" y="673607"/>
                  </a:lnTo>
                  <a:lnTo>
                    <a:pt x="67309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636266" y="3418788"/>
            <a:ext cx="55499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5" dirty="0">
                <a:solidFill>
                  <a:srgbClr val="00315F"/>
                </a:solidFill>
                <a:latin typeface="Times New Roman"/>
                <a:cs typeface="Times New Roman"/>
              </a:rPr>
              <a:t>Videos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2226817" y="2245105"/>
            <a:ext cx="1238885" cy="2550795"/>
            <a:chOff x="2226817" y="2245105"/>
            <a:chExt cx="1238885" cy="2550795"/>
          </a:xfrm>
        </p:grpSpPr>
        <p:sp>
          <p:nvSpPr>
            <p:cNvPr id="46" name="object 46"/>
            <p:cNvSpPr/>
            <p:nvPr/>
          </p:nvSpPr>
          <p:spPr>
            <a:xfrm>
              <a:off x="2239517" y="2257805"/>
              <a:ext cx="134620" cy="2188845"/>
            </a:xfrm>
            <a:custGeom>
              <a:avLst/>
              <a:gdLst/>
              <a:ahLst/>
              <a:cxnLst/>
              <a:rect l="l" t="t" r="r" b="b"/>
              <a:pathLst>
                <a:path w="134619" h="2188845">
                  <a:moveTo>
                    <a:pt x="0" y="0"/>
                  </a:moveTo>
                  <a:lnTo>
                    <a:pt x="0" y="2188591"/>
                  </a:lnTo>
                  <a:lnTo>
                    <a:pt x="134619" y="2188591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375153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09" y="673607"/>
                  </a:lnTo>
                  <a:lnTo>
                    <a:pt x="1010157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8" y="606297"/>
                  </a:lnTo>
                  <a:lnTo>
                    <a:pt x="1077468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375153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8" y="67309"/>
                  </a:lnTo>
                  <a:lnTo>
                    <a:pt x="1077468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7" y="673607"/>
                  </a:lnTo>
                  <a:lnTo>
                    <a:pt x="67309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399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2543301" y="4149293"/>
            <a:ext cx="740410" cy="5086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900"/>
              </a:lnSpc>
              <a:spcBef>
                <a:spcPts val="105"/>
              </a:spcBef>
            </a:pPr>
            <a:r>
              <a:rPr sz="1700" spc="-110" dirty="0">
                <a:solidFill>
                  <a:srgbClr val="00315F"/>
                </a:solidFill>
                <a:latin typeface="Times New Roman"/>
                <a:cs typeface="Times New Roman"/>
              </a:rPr>
              <a:t>Ideas</a:t>
            </a:r>
            <a:r>
              <a:rPr sz="1700" spc="-1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700" spc="-75" dirty="0">
                <a:solidFill>
                  <a:srgbClr val="00315F"/>
                </a:solidFill>
                <a:latin typeface="Times New Roman"/>
                <a:cs typeface="Times New Roman"/>
              </a:rPr>
              <a:t>and</a:t>
            </a:r>
            <a:endParaRPr sz="1700">
              <a:latin typeface="Times New Roman"/>
              <a:cs typeface="Times New Roman"/>
            </a:endParaRPr>
          </a:p>
          <a:p>
            <a:pPr marL="20320">
              <a:lnSpc>
                <a:spcPts val="1900"/>
              </a:lnSpc>
            </a:pPr>
            <a:r>
              <a:rPr sz="1700" spc="-65" dirty="0">
                <a:solidFill>
                  <a:srgbClr val="00315F"/>
                </a:solidFill>
                <a:latin typeface="Times New Roman"/>
                <a:cs typeface="Times New Roman"/>
              </a:rPr>
              <a:t>Practices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2226817" y="2245105"/>
            <a:ext cx="1238885" cy="3392170"/>
            <a:chOff x="2226817" y="2245105"/>
            <a:chExt cx="1238885" cy="3392170"/>
          </a:xfrm>
        </p:grpSpPr>
        <p:sp>
          <p:nvSpPr>
            <p:cNvPr id="51" name="object 51"/>
            <p:cNvSpPr/>
            <p:nvPr/>
          </p:nvSpPr>
          <p:spPr>
            <a:xfrm>
              <a:off x="2239517" y="2257805"/>
              <a:ext cx="134620" cy="3030855"/>
            </a:xfrm>
            <a:custGeom>
              <a:avLst/>
              <a:gdLst/>
              <a:ahLst/>
              <a:cxnLst/>
              <a:rect l="l" t="t" r="r" b="b"/>
              <a:pathLst>
                <a:path w="134619" h="3030854">
                  <a:moveTo>
                    <a:pt x="0" y="0"/>
                  </a:moveTo>
                  <a:lnTo>
                    <a:pt x="0" y="3030347"/>
                  </a:lnTo>
                  <a:lnTo>
                    <a:pt x="134619" y="3030347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375153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10"/>
                  </a:lnTo>
                  <a:lnTo>
                    <a:pt x="0" y="606298"/>
                  </a:lnTo>
                  <a:lnTo>
                    <a:pt x="5284" y="632486"/>
                  </a:lnTo>
                  <a:lnTo>
                    <a:pt x="19700" y="653883"/>
                  </a:lnTo>
                  <a:lnTo>
                    <a:pt x="41094" y="668314"/>
                  </a:lnTo>
                  <a:lnTo>
                    <a:pt x="67309" y="673608"/>
                  </a:lnTo>
                  <a:lnTo>
                    <a:pt x="1010157" y="673608"/>
                  </a:lnTo>
                  <a:lnTo>
                    <a:pt x="1036373" y="668314"/>
                  </a:lnTo>
                  <a:lnTo>
                    <a:pt x="1057767" y="653883"/>
                  </a:lnTo>
                  <a:lnTo>
                    <a:pt x="1072183" y="632486"/>
                  </a:lnTo>
                  <a:lnTo>
                    <a:pt x="1077468" y="606298"/>
                  </a:lnTo>
                  <a:lnTo>
                    <a:pt x="1077468" y="67310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375153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10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8" y="67310"/>
                  </a:lnTo>
                  <a:lnTo>
                    <a:pt x="1077468" y="606298"/>
                  </a:lnTo>
                  <a:lnTo>
                    <a:pt x="1072183" y="632486"/>
                  </a:lnTo>
                  <a:lnTo>
                    <a:pt x="1057767" y="653883"/>
                  </a:lnTo>
                  <a:lnTo>
                    <a:pt x="1036373" y="668314"/>
                  </a:lnTo>
                  <a:lnTo>
                    <a:pt x="1010157" y="673608"/>
                  </a:lnTo>
                  <a:lnTo>
                    <a:pt x="67309" y="673608"/>
                  </a:lnTo>
                  <a:lnTo>
                    <a:pt x="41094" y="668314"/>
                  </a:lnTo>
                  <a:lnTo>
                    <a:pt x="19700" y="653883"/>
                  </a:lnTo>
                  <a:lnTo>
                    <a:pt x="5284" y="632486"/>
                  </a:lnTo>
                  <a:lnTo>
                    <a:pt x="0" y="606298"/>
                  </a:lnTo>
                  <a:lnTo>
                    <a:pt x="0" y="6731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2621026" y="5103114"/>
            <a:ext cx="58356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0" dirty="0">
                <a:solidFill>
                  <a:srgbClr val="00315F"/>
                </a:solidFill>
                <a:latin typeface="Times New Roman"/>
                <a:cs typeface="Times New Roman"/>
              </a:rPr>
              <a:t>Variety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226817" y="2245105"/>
            <a:ext cx="1238885" cy="4233545"/>
            <a:chOff x="2226817" y="2245105"/>
            <a:chExt cx="1238885" cy="4233545"/>
          </a:xfrm>
        </p:grpSpPr>
        <p:sp>
          <p:nvSpPr>
            <p:cNvPr id="56" name="object 56"/>
            <p:cNvSpPr/>
            <p:nvPr/>
          </p:nvSpPr>
          <p:spPr>
            <a:xfrm>
              <a:off x="2239517" y="2257805"/>
              <a:ext cx="134620" cy="3872229"/>
            </a:xfrm>
            <a:custGeom>
              <a:avLst/>
              <a:gdLst/>
              <a:ahLst/>
              <a:cxnLst/>
              <a:rect l="l" t="t" r="r" b="b"/>
              <a:pathLst>
                <a:path w="134619" h="3872229">
                  <a:moveTo>
                    <a:pt x="0" y="0"/>
                  </a:moveTo>
                  <a:lnTo>
                    <a:pt x="0" y="3872039"/>
                  </a:lnTo>
                  <a:lnTo>
                    <a:pt x="134619" y="3872039"/>
                  </a:lnTo>
                </a:path>
              </a:pathLst>
            </a:custGeom>
            <a:ln w="25399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375153" y="5791961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94"/>
                  </a:lnTo>
                  <a:lnTo>
                    <a:pt x="19700" y="19731"/>
                  </a:lnTo>
                  <a:lnTo>
                    <a:pt x="5284" y="41142"/>
                  </a:lnTo>
                  <a:lnTo>
                    <a:pt x="0" y="67360"/>
                  </a:lnTo>
                  <a:lnTo>
                    <a:pt x="0" y="606247"/>
                  </a:lnTo>
                  <a:lnTo>
                    <a:pt x="5284" y="632465"/>
                  </a:lnTo>
                  <a:lnTo>
                    <a:pt x="19700" y="653876"/>
                  </a:lnTo>
                  <a:lnTo>
                    <a:pt x="41094" y="668313"/>
                  </a:lnTo>
                  <a:lnTo>
                    <a:pt x="67309" y="673608"/>
                  </a:lnTo>
                  <a:lnTo>
                    <a:pt x="1010157" y="673608"/>
                  </a:lnTo>
                  <a:lnTo>
                    <a:pt x="1036373" y="668313"/>
                  </a:lnTo>
                  <a:lnTo>
                    <a:pt x="1057767" y="653876"/>
                  </a:lnTo>
                  <a:lnTo>
                    <a:pt x="1072183" y="632465"/>
                  </a:lnTo>
                  <a:lnTo>
                    <a:pt x="1077468" y="606247"/>
                  </a:lnTo>
                  <a:lnTo>
                    <a:pt x="1077468" y="67360"/>
                  </a:lnTo>
                  <a:lnTo>
                    <a:pt x="1072183" y="41142"/>
                  </a:lnTo>
                  <a:lnTo>
                    <a:pt x="1057767" y="19731"/>
                  </a:lnTo>
                  <a:lnTo>
                    <a:pt x="1036373" y="529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375153" y="5791961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60"/>
                  </a:moveTo>
                  <a:lnTo>
                    <a:pt x="5284" y="41142"/>
                  </a:lnTo>
                  <a:lnTo>
                    <a:pt x="19700" y="19731"/>
                  </a:lnTo>
                  <a:lnTo>
                    <a:pt x="41094" y="529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94"/>
                  </a:lnTo>
                  <a:lnTo>
                    <a:pt x="1057767" y="19731"/>
                  </a:lnTo>
                  <a:lnTo>
                    <a:pt x="1072183" y="41142"/>
                  </a:lnTo>
                  <a:lnTo>
                    <a:pt x="1077468" y="67360"/>
                  </a:lnTo>
                  <a:lnTo>
                    <a:pt x="1077468" y="606247"/>
                  </a:lnTo>
                  <a:lnTo>
                    <a:pt x="1072183" y="632465"/>
                  </a:lnTo>
                  <a:lnTo>
                    <a:pt x="1057767" y="653876"/>
                  </a:lnTo>
                  <a:lnTo>
                    <a:pt x="1036373" y="668313"/>
                  </a:lnTo>
                  <a:lnTo>
                    <a:pt x="1010157" y="673608"/>
                  </a:lnTo>
                  <a:lnTo>
                    <a:pt x="67309" y="673608"/>
                  </a:lnTo>
                  <a:lnTo>
                    <a:pt x="41094" y="668313"/>
                  </a:lnTo>
                  <a:lnTo>
                    <a:pt x="19700" y="653876"/>
                  </a:lnTo>
                  <a:lnTo>
                    <a:pt x="5284" y="632465"/>
                  </a:lnTo>
                  <a:lnTo>
                    <a:pt x="0" y="606247"/>
                  </a:lnTo>
                  <a:lnTo>
                    <a:pt x="0" y="6736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2448814" y="5944920"/>
            <a:ext cx="928369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5" dirty="0">
                <a:solidFill>
                  <a:srgbClr val="00315F"/>
                </a:solidFill>
                <a:latin typeface="Times New Roman"/>
                <a:cs typeface="Times New Roman"/>
              </a:rPr>
              <a:t>Suggestions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789426" y="1584197"/>
            <a:ext cx="1346200" cy="673735"/>
          </a:xfrm>
          <a:custGeom>
            <a:avLst/>
            <a:gdLst/>
            <a:ahLst/>
            <a:cxnLst/>
            <a:rect l="l" t="t" r="r" b="b"/>
            <a:pathLst>
              <a:path w="1346200" h="673735">
                <a:moveTo>
                  <a:pt x="1278382" y="0"/>
                </a:moveTo>
                <a:lnTo>
                  <a:pt x="67310" y="0"/>
                </a:lnTo>
                <a:lnTo>
                  <a:pt x="41094" y="5284"/>
                </a:lnTo>
                <a:lnTo>
                  <a:pt x="19700" y="19700"/>
                </a:lnTo>
                <a:lnTo>
                  <a:pt x="5284" y="41094"/>
                </a:lnTo>
                <a:lnTo>
                  <a:pt x="0" y="67310"/>
                </a:lnTo>
                <a:lnTo>
                  <a:pt x="0" y="606298"/>
                </a:lnTo>
                <a:lnTo>
                  <a:pt x="5284" y="632513"/>
                </a:lnTo>
                <a:lnTo>
                  <a:pt x="19700" y="653907"/>
                </a:lnTo>
                <a:lnTo>
                  <a:pt x="41094" y="668323"/>
                </a:lnTo>
                <a:lnTo>
                  <a:pt x="67310" y="673607"/>
                </a:lnTo>
                <a:lnTo>
                  <a:pt x="1278382" y="673607"/>
                </a:lnTo>
                <a:lnTo>
                  <a:pt x="1304597" y="668323"/>
                </a:lnTo>
                <a:lnTo>
                  <a:pt x="1325991" y="653907"/>
                </a:lnTo>
                <a:lnTo>
                  <a:pt x="1340407" y="632513"/>
                </a:lnTo>
                <a:lnTo>
                  <a:pt x="1345691" y="606298"/>
                </a:lnTo>
                <a:lnTo>
                  <a:pt x="1345691" y="67310"/>
                </a:lnTo>
                <a:lnTo>
                  <a:pt x="1340407" y="41094"/>
                </a:lnTo>
                <a:lnTo>
                  <a:pt x="1325991" y="19700"/>
                </a:lnTo>
                <a:lnTo>
                  <a:pt x="1304597" y="5284"/>
                </a:lnTo>
                <a:lnTo>
                  <a:pt x="127838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882644" y="1704594"/>
            <a:ext cx="11576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10" dirty="0">
                <a:solidFill>
                  <a:srgbClr val="CD0039"/>
                </a:solidFill>
                <a:latin typeface="Times New Roman"/>
                <a:cs typeface="Times New Roman"/>
              </a:rPr>
              <a:t>Engagement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3910838" y="2245105"/>
            <a:ext cx="1236980" cy="866775"/>
            <a:chOff x="3910838" y="2245105"/>
            <a:chExt cx="1236980" cy="866775"/>
          </a:xfrm>
        </p:grpSpPr>
        <p:sp>
          <p:nvSpPr>
            <p:cNvPr id="63" name="object 63"/>
            <p:cNvSpPr/>
            <p:nvPr/>
          </p:nvSpPr>
          <p:spPr>
            <a:xfrm>
              <a:off x="3923538" y="2257805"/>
              <a:ext cx="134620" cy="505459"/>
            </a:xfrm>
            <a:custGeom>
              <a:avLst/>
              <a:gdLst/>
              <a:ahLst/>
              <a:cxnLst/>
              <a:rect l="l" t="t" r="r" b="b"/>
              <a:pathLst>
                <a:path w="134620" h="505460">
                  <a:moveTo>
                    <a:pt x="0" y="0"/>
                  </a:moveTo>
                  <a:lnTo>
                    <a:pt x="0" y="505079"/>
                  </a:lnTo>
                  <a:lnTo>
                    <a:pt x="134620" y="505079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057650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8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1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8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057650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8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10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8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4201159" y="2465958"/>
            <a:ext cx="791845" cy="5080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79375" marR="5080" indent="-67310">
              <a:lnSpc>
                <a:spcPts val="1750"/>
              </a:lnSpc>
              <a:spcBef>
                <a:spcPts val="405"/>
              </a:spcBef>
            </a:pPr>
            <a:r>
              <a:rPr sz="1700" spc="-95" dirty="0">
                <a:solidFill>
                  <a:srgbClr val="00315F"/>
                </a:solidFill>
                <a:latin typeface="Times New Roman"/>
                <a:cs typeface="Times New Roman"/>
              </a:rPr>
              <a:t>Volunteer </a:t>
            </a:r>
            <a:r>
              <a:rPr sz="1700" spc="-10" dirty="0">
                <a:solidFill>
                  <a:srgbClr val="00315F"/>
                </a:solidFill>
                <a:latin typeface="Times New Roman"/>
                <a:cs typeface="Times New Roman"/>
              </a:rPr>
              <a:t>Support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3910838" y="2245105"/>
            <a:ext cx="1236980" cy="1708150"/>
            <a:chOff x="3910838" y="2245105"/>
            <a:chExt cx="1236980" cy="1708150"/>
          </a:xfrm>
        </p:grpSpPr>
        <p:sp>
          <p:nvSpPr>
            <p:cNvPr id="68" name="object 68"/>
            <p:cNvSpPr/>
            <p:nvPr/>
          </p:nvSpPr>
          <p:spPr>
            <a:xfrm>
              <a:off x="3923538" y="2257805"/>
              <a:ext cx="134620" cy="1346835"/>
            </a:xfrm>
            <a:custGeom>
              <a:avLst/>
              <a:gdLst/>
              <a:ahLst/>
              <a:cxnLst/>
              <a:rect l="l" t="t" r="r" b="b"/>
              <a:pathLst>
                <a:path w="134620" h="1346835">
                  <a:moveTo>
                    <a:pt x="0" y="0"/>
                  </a:moveTo>
                  <a:lnTo>
                    <a:pt x="0" y="1346835"/>
                  </a:lnTo>
                  <a:lnTo>
                    <a:pt x="134620" y="1346835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057650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1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7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057650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10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4306315" y="3307841"/>
            <a:ext cx="581025" cy="5080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indent="34925">
              <a:lnSpc>
                <a:spcPts val="1750"/>
              </a:lnSpc>
              <a:spcBef>
                <a:spcPts val="405"/>
              </a:spcBef>
            </a:pPr>
            <a:r>
              <a:rPr sz="1700" spc="-25" dirty="0">
                <a:solidFill>
                  <a:srgbClr val="00315F"/>
                </a:solidFill>
                <a:latin typeface="Times New Roman"/>
                <a:cs typeface="Times New Roman"/>
              </a:rPr>
              <a:t>Client </a:t>
            </a:r>
            <a:r>
              <a:rPr sz="1700" spc="-95" dirty="0">
                <a:solidFill>
                  <a:srgbClr val="00315F"/>
                </a:solidFill>
                <a:latin typeface="Times New Roman"/>
                <a:cs typeface="Times New Roman"/>
              </a:rPr>
              <a:t>Benefit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3910838" y="2245105"/>
            <a:ext cx="1236980" cy="2550795"/>
            <a:chOff x="3910838" y="2245105"/>
            <a:chExt cx="1236980" cy="2550795"/>
          </a:xfrm>
        </p:grpSpPr>
        <p:sp>
          <p:nvSpPr>
            <p:cNvPr id="73" name="object 73"/>
            <p:cNvSpPr/>
            <p:nvPr/>
          </p:nvSpPr>
          <p:spPr>
            <a:xfrm>
              <a:off x="3923538" y="2257805"/>
              <a:ext cx="134620" cy="2188845"/>
            </a:xfrm>
            <a:custGeom>
              <a:avLst/>
              <a:gdLst/>
              <a:ahLst/>
              <a:cxnLst/>
              <a:rect l="l" t="t" r="r" b="b"/>
              <a:pathLst>
                <a:path w="134620" h="2188845">
                  <a:moveTo>
                    <a:pt x="0" y="0"/>
                  </a:moveTo>
                  <a:lnTo>
                    <a:pt x="0" y="2188591"/>
                  </a:lnTo>
                  <a:lnTo>
                    <a:pt x="134620" y="2188591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057650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1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7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057650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10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4300220" y="4261230"/>
            <a:ext cx="59245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90" dirty="0">
                <a:solidFill>
                  <a:srgbClr val="00315F"/>
                </a:solidFill>
                <a:latin typeface="Times New Roman"/>
                <a:cs typeface="Times New Roman"/>
              </a:rPr>
              <a:t>Timing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3910838" y="2245105"/>
            <a:ext cx="1236980" cy="3392170"/>
            <a:chOff x="3910838" y="2245105"/>
            <a:chExt cx="1236980" cy="3392170"/>
          </a:xfrm>
        </p:grpSpPr>
        <p:sp>
          <p:nvSpPr>
            <p:cNvPr id="78" name="object 78"/>
            <p:cNvSpPr/>
            <p:nvPr/>
          </p:nvSpPr>
          <p:spPr>
            <a:xfrm>
              <a:off x="3923538" y="2257805"/>
              <a:ext cx="134620" cy="3030855"/>
            </a:xfrm>
            <a:custGeom>
              <a:avLst/>
              <a:gdLst/>
              <a:ahLst/>
              <a:cxnLst/>
              <a:rect l="l" t="t" r="r" b="b"/>
              <a:pathLst>
                <a:path w="134620" h="3030854">
                  <a:moveTo>
                    <a:pt x="0" y="0"/>
                  </a:moveTo>
                  <a:lnTo>
                    <a:pt x="0" y="3030347"/>
                  </a:lnTo>
                  <a:lnTo>
                    <a:pt x="134620" y="3030347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057650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10"/>
                  </a:lnTo>
                  <a:lnTo>
                    <a:pt x="0" y="606298"/>
                  </a:lnTo>
                  <a:lnTo>
                    <a:pt x="5284" y="632486"/>
                  </a:lnTo>
                  <a:lnTo>
                    <a:pt x="19700" y="653883"/>
                  </a:lnTo>
                  <a:lnTo>
                    <a:pt x="41094" y="668314"/>
                  </a:lnTo>
                  <a:lnTo>
                    <a:pt x="67310" y="673608"/>
                  </a:lnTo>
                  <a:lnTo>
                    <a:pt x="1010158" y="673608"/>
                  </a:lnTo>
                  <a:lnTo>
                    <a:pt x="1036373" y="668314"/>
                  </a:lnTo>
                  <a:lnTo>
                    <a:pt x="1057767" y="653883"/>
                  </a:lnTo>
                  <a:lnTo>
                    <a:pt x="1072183" y="632486"/>
                  </a:lnTo>
                  <a:lnTo>
                    <a:pt x="1077467" y="606298"/>
                  </a:lnTo>
                  <a:lnTo>
                    <a:pt x="1077467" y="67310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057650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10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10"/>
                  </a:lnTo>
                  <a:lnTo>
                    <a:pt x="1077467" y="606298"/>
                  </a:lnTo>
                  <a:lnTo>
                    <a:pt x="1072183" y="632486"/>
                  </a:lnTo>
                  <a:lnTo>
                    <a:pt x="1057767" y="653883"/>
                  </a:lnTo>
                  <a:lnTo>
                    <a:pt x="1036373" y="668314"/>
                  </a:lnTo>
                  <a:lnTo>
                    <a:pt x="1010158" y="673608"/>
                  </a:lnTo>
                  <a:lnTo>
                    <a:pt x="67310" y="673608"/>
                  </a:lnTo>
                  <a:lnTo>
                    <a:pt x="41094" y="668314"/>
                  </a:lnTo>
                  <a:lnTo>
                    <a:pt x="19700" y="653883"/>
                  </a:lnTo>
                  <a:lnTo>
                    <a:pt x="5284" y="632486"/>
                  </a:lnTo>
                  <a:lnTo>
                    <a:pt x="0" y="606298"/>
                  </a:lnTo>
                  <a:lnTo>
                    <a:pt x="0" y="6731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4240784" y="4991861"/>
            <a:ext cx="711200" cy="5080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28600" marR="5080" indent="-216535">
              <a:lnSpc>
                <a:spcPts val="1750"/>
              </a:lnSpc>
              <a:spcBef>
                <a:spcPts val="400"/>
              </a:spcBef>
            </a:pPr>
            <a:r>
              <a:rPr sz="1700" spc="-90" dirty="0">
                <a:solidFill>
                  <a:srgbClr val="00315F"/>
                </a:solidFill>
                <a:latin typeface="Times New Roman"/>
                <a:cs typeface="Times New Roman"/>
              </a:rPr>
              <a:t>Ongoing </a:t>
            </a:r>
            <a:r>
              <a:rPr sz="1700" spc="-25" dirty="0">
                <a:solidFill>
                  <a:srgbClr val="00315F"/>
                </a:solidFill>
                <a:latin typeface="Times New Roman"/>
                <a:cs typeface="Times New Roman"/>
              </a:rPr>
              <a:t>use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95"/>
              </a:spcBef>
              <a:tabLst>
                <a:tab pos="3496945" algn="l"/>
                <a:tab pos="6092825" algn="l"/>
              </a:tabLst>
            </a:pPr>
            <a:r>
              <a:rPr spc="365" dirty="0"/>
              <a:t>QUALITATIVE</a:t>
            </a:r>
            <a:r>
              <a:rPr dirty="0"/>
              <a:t>	</a:t>
            </a:r>
            <a:r>
              <a:rPr spc="375" dirty="0"/>
              <a:t>FINDINGS</a:t>
            </a:r>
            <a:r>
              <a:rPr dirty="0"/>
              <a:t>	-</a:t>
            </a:r>
            <a:r>
              <a:rPr spc="455" dirty="0"/>
              <a:t> </a:t>
            </a:r>
            <a:r>
              <a:rPr spc="310" dirty="0"/>
              <a:t>PARTICIPANTS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5562980" y="1931034"/>
            <a:ext cx="5992495" cy="572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“It's</a:t>
            </a:r>
            <a:r>
              <a:rPr sz="1800" spc="-4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hearing</a:t>
            </a:r>
            <a:r>
              <a:rPr sz="1800" spc="-2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other</a:t>
            </a:r>
            <a:r>
              <a:rPr sz="1800" spc="-2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people,</a:t>
            </a:r>
            <a:r>
              <a:rPr sz="1800" spc="-4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real</a:t>
            </a:r>
            <a:r>
              <a:rPr sz="1800" spc="-4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people's</a:t>
            </a:r>
            <a:r>
              <a:rPr sz="1800" spc="-5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stories</a:t>
            </a:r>
            <a:r>
              <a:rPr sz="1800" spc="-4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it</a:t>
            </a:r>
            <a:r>
              <a:rPr sz="1800" spc="-2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makes</a:t>
            </a:r>
            <a:r>
              <a:rPr sz="1800" spc="-3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you</a:t>
            </a:r>
            <a:r>
              <a:rPr sz="1800" spc="-6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think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55"/>
              </a:lnSpc>
            </a:pP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ohh,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wow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I'm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not alone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you</a:t>
            </a:r>
            <a:r>
              <a:rPr sz="1800" spc="-2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know.”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1981961" y="2265426"/>
            <a:ext cx="1667510" cy="923925"/>
          </a:xfrm>
          <a:custGeom>
            <a:avLst/>
            <a:gdLst/>
            <a:ahLst/>
            <a:cxnLst/>
            <a:rect l="l" t="t" r="r" b="b"/>
            <a:pathLst>
              <a:path w="1667510" h="923925">
                <a:moveTo>
                  <a:pt x="0" y="461772"/>
                </a:moveTo>
                <a:lnTo>
                  <a:pt x="9039" y="393537"/>
                </a:lnTo>
                <a:lnTo>
                  <a:pt x="35297" y="328411"/>
                </a:lnTo>
                <a:lnTo>
                  <a:pt x="77483" y="267106"/>
                </a:lnTo>
                <a:lnTo>
                  <a:pt x="104147" y="238110"/>
                </a:lnTo>
                <a:lnTo>
                  <a:pt x="134308" y="210338"/>
                </a:lnTo>
                <a:lnTo>
                  <a:pt x="167808" y="183878"/>
                </a:lnTo>
                <a:lnTo>
                  <a:pt x="204483" y="158821"/>
                </a:lnTo>
                <a:lnTo>
                  <a:pt x="244173" y="135255"/>
                </a:lnTo>
                <a:lnTo>
                  <a:pt x="286716" y="113269"/>
                </a:lnTo>
                <a:lnTo>
                  <a:pt x="331952" y="92953"/>
                </a:lnTo>
                <a:lnTo>
                  <a:pt x="379719" y="74397"/>
                </a:lnTo>
                <a:lnTo>
                  <a:pt x="429856" y="57690"/>
                </a:lnTo>
                <a:lnTo>
                  <a:pt x="482202" y="42920"/>
                </a:lnTo>
                <a:lnTo>
                  <a:pt x="536595" y="30178"/>
                </a:lnTo>
                <a:lnTo>
                  <a:pt x="592874" y="19552"/>
                </a:lnTo>
                <a:lnTo>
                  <a:pt x="650878" y="11132"/>
                </a:lnTo>
                <a:lnTo>
                  <a:pt x="710446" y="5007"/>
                </a:lnTo>
                <a:lnTo>
                  <a:pt x="771416" y="1266"/>
                </a:lnTo>
                <a:lnTo>
                  <a:pt x="833627" y="0"/>
                </a:lnTo>
                <a:lnTo>
                  <a:pt x="895839" y="1266"/>
                </a:lnTo>
                <a:lnTo>
                  <a:pt x="956809" y="5007"/>
                </a:lnTo>
                <a:lnTo>
                  <a:pt x="1016377" y="11132"/>
                </a:lnTo>
                <a:lnTo>
                  <a:pt x="1074381" y="19552"/>
                </a:lnTo>
                <a:lnTo>
                  <a:pt x="1130660" y="30178"/>
                </a:lnTo>
                <a:lnTo>
                  <a:pt x="1185053" y="42920"/>
                </a:lnTo>
                <a:lnTo>
                  <a:pt x="1237399" y="57690"/>
                </a:lnTo>
                <a:lnTo>
                  <a:pt x="1287536" y="74397"/>
                </a:lnTo>
                <a:lnTo>
                  <a:pt x="1335303" y="92953"/>
                </a:lnTo>
                <a:lnTo>
                  <a:pt x="1380539" y="113269"/>
                </a:lnTo>
                <a:lnTo>
                  <a:pt x="1423082" y="135255"/>
                </a:lnTo>
                <a:lnTo>
                  <a:pt x="1462772" y="158821"/>
                </a:lnTo>
                <a:lnTo>
                  <a:pt x="1499447" y="183878"/>
                </a:lnTo>
                <a:lnTo>
                  <a:pt x="1532947" y="210338"/>
                </a:lnTo>
                <a:lnTo>
                  <a:pt x="1563108" y="238110"/>
                </a:lnTo>
                <a:lnTo>
                  <a:pt x="1589772" y="267106"/>
                </a:lnTo>
                <a:lnTo>
                  <a:pt x="1631958" y="328411"/>
                </a:lnTo>
                <a:lnTo>
                  <a:pt x="1658216" y="393537"/>
                </a:lnTo>
                <a:lnTo>
                  <a:pt x="1667255" y="461772"/>
                </a:lnTo>
                <a:lnTo>
                  <a:pt x="1664969" y="496232"/>
                </a:lnTo>
                <a:lnTo>
                  <a:pt x="1647159" y="563002"/>
                </a:lnTo>
                <a:lnTo>
                  <a:pt x="1612776" y="626307"/>
                </a:lnTo>
                <a:lnTo>
                  <a:pt x="1563108" y="685433"/>
                </a:lnTo>
                <a:lnTo>
                  <a:pt x="1532947" y="713205"/>
                </a:lnTo>
                <a:lnTo>
                  <a:pt x="1499447" y="739665"/>
                </a:lnTo>
                <a:lnTo>
                  <a:pt x="1462772" y="764722"/>
                </a:lnTo>
                <a:lnTo>
                  <a:pt x="1423082" y="788288"/>
                </a:lnTo>
                <a:lnTo>
                  <a:pt x="1380539" y="810274"/>
                </a:lnTo>
                <a:lnTo>
                  <a:pt x="1335303" y="830590"/>
                </a:lnTo>
                <a:lnTo>
                  <a:pt x="1287536" y="849146"/>
                </a:lnTo>
                <a:lnTo>
                  <a:pt x="1237399" y="865853"/>
                </a:lnTo>
                <a:lnTo>
                  <a:pt x="1185053" y="880623"/>
                </a:lnTo>
                <a:lnTo>
                  <a:pt x="1130660" y="893365"/>
                </a:lnTo>
                <a:lnTo>
                  <a:pt x="1074381" y="903991"/>
                </a:lnTo>
                <a:lnTo>
                  <a:pt x="1016377" y="912411"/>
                </a:lnTo>
                <a:lnTo>
                  <a:pt x="956809" y="918536"/>
                </a:lnTo>
                <a:lnTo>
                  <a:pt x="895839" y="922277"/>
                </a:lnTo>
                <a:lnTo>
                  <a:pt x="833627" y="923544"/>
                </a:lnTo>
                <a:lnTo>
                  <a:pt x="771416" y="922277"/>
                </a:lnTo>
                <a:lnTo>
                  <a:pt x="710446" y="918536"/>
                </a:lnTo>
                <a:lnTo>
                  <a:pt x="650878" y="912411"/>
                </a:lnTo>
                <a:lnTo>
                  <a:pt x="592874" y="903991"/>
                </a:lnTo>
                <a:lnTo>
                  <a:pt x="536595" y="893365"/>
                </a:lnTo>
                <a:lnTo>
                  <a:pt x="482202" y="880623"/>
                </a:lnTo>
                <a:lnTo>
                  <a:pt x="429856" y="865853"/>
                </a:lnTo>
                <a:lnTo>
                  <a:pt x="379719" y="849146"/>
                </a:lnTo>
                <a:lnTo>
                  <a:pt x="331952" y="830590"/>
                </a:lnTo>
                <a:lnTo>
                  <a:pt x="286716" y="810274"/>
                </a:lnTo>
                <a:lnTo>
                  <a:pt x="244173" y="788288"/>
                </a:lnTo>
                <a:lnTo>
                  <a:pt x="204483" y="764722"/>
                </a:lnTo>
                <a:lnTo>
                  <a:pt x="167808" y="739665"/>
                </a:lnTo>
                <a:lnTo>
                  <a:pt x="134308" y="713205"/>
                </a:lnTo>
                <a:lnTo>
                  <a:pt x="104147" y="685433"/>
                </a:lnTo>
                <a:lnTo>
                  <a:pt x="77483" y="656437"/>
                </a:lnTo>
                <a:lnTo>
                  <a:pt x="35297" y="595132"/>
                </a:lnTo>
                <a:lnTo>
                  <a:pt x="9039" y="530006"/>
                </a:lnTo>
                <a:lnTo>
                  <a:pt x="0" y="461772"/>
                </a:lnTo>
                <a:close/>
              </a:path>
              <a:path w="1667510" h="923925">
                <a:moveTo>
                  <a:pt x="0" y="461772"/>
                </a:moveTo>
                <a:lnTo>
                  <a:pt x="9039" y="393537"/>
                </a:lnTo>
                <a:lnTo>
                  <a:pt x="35297" y="328411"/>
                </a:lnTo>
                <a:lnTo>
                  <a:pt x="77483" y="267106"/>
                </a:lnTo>
                <a:lnTo>
                  <a:pt x="104147" y="238110"/>
                </a:lnTo>
                <a:lnTo>
                  <a:pt x="134308" y="210338"/>
                </a:lnTo>
                <a:lnTo>
                  <a:pt x="167808" y="183878"/>
                </a:lnTo>
                <a:lnTo>
                  <a:pt x="204483" y="158821"/>
                </a:lnTo>
                <a:lnTo>
                  <a:pt x="244173" y="135255"/>
                </a:lnTo>
                <a:lnTo>
                  <a:pt x="286716" y="113269"/>
                </a:lnTo>
                <a:lnTo>
                  <a:pt x="331952" y="92953"/>
                </a:lnTo>
                <a:lnTo>
                  <a:pt x="379719" y="74397"/>
                </a:lnTo>
                <a:lnTo>
                  <a:pt x="429856" y="57690"/>
                </a:lnTo>
                <a:lnTo>
                  <a:pt x="482202" y="42920"/>
                </a:lnTo>
                <a:lnTo>
                  <a:pt x="536595" y="30178"/>
                </a:lnTo>
                <a:lnTo>
                  <a:pt x="592874" y="19552"/>
                </a:lnTo>
                <a:lnTo>
                  <a:pt x="650878" y="11132"/>
                </a:lnTo>
                <a:lnTo>
                  <a:pt x="710446" y="5007"/>
                </a:lnTo>
                <a:lnTo>
                  <a:pt x="771416" y="1266"/>
                </a:lnTo>
                <a:lnTo>
                  <a:pt x="833627" y="0"/>
                </a:lnTo>
                <a:lnTo>
                  <a:pt x="895839" y="1266"/>
                </a:lnTo>
                <a:lnTo>
                  <a:pt x="956809" y="5007"/>
                </a:lnTo>
                <a:lnTo>
                  <a:pt x="1016377" y="11132"/>
                </a:lnTo>
                <a:lnTo>
                  <a:pt x="1074381" y="19552"/>
                </a:lnTo>
                <a:lnTo>
                  <a:pt x="1130660" y="30178"/>
                </a:lnTo>
                <a:lnTo>
                  <a:pt x="1185053" y="42920"/>
                </a:lnTo>
                <a:lnTo>
                  <a:pt x="1237399" y="57690"/>
                </a:lnTo>
                <a:lnTo>
                  <a:pt x="1287536" y="74397"/>
                </a:lnTo>
                <a:lnTo>
                  <a:pt x="1335303" y="92953"/>
                </a:lnTo>
                <a:lnTo>
                  <a:pt x="1380539" y="113269"/>
                </a:lnTo>
                <a:lnTo>
                  <a:pt x="1423082" y="135255"/>
                </a:lnTo>
                <a:lnTo>
                  <a:pt x="1462772" y="158821"/>
                </a:lnTo>
                <a:lnTo>
                  <a:pt x="1499447" y="183878"/>
                </a:lnTo>
                <a:lnTo>
                  <a:pt x="1532947" y="210338"/>
                </a:lnTo>
                <a:lnTo>
                  <a:pt x="1563108" y="238110"/>
                </a:lnTo>
                <a:lnTo>
                  <a:pt x="1589772" y="267106"/>
                </a:lnTo>
                <a:lnTo>
                  <a:pt x="1631958" y="328411"/>
                </a:lnTo>
                <a:lnTo>
                  <a:pt x="1658216" y="393537"/>
                </a:lnTo>
                <a:lnTo>
                  <a:pt x="1667255" y="461772"/>
                </a:lnTo>
                <a:lnTo>
                  <a:pt x="1664969" y="496232"/>
                </a:lnTo>
                <a:lnTo>
                  <a:pt x="1647159" y="563002"/>
                </a:lnTo>
                <a:lnTo>
                  <a:pt x="1612776" y="626307"/>
                </a:lnTo>
                <a:lnTo>
                  <a:pt x="1563108" y="685433"/>
                </a:lnTo>
                <a:lnTo>
                  <a:pt x="1532947" y="713205"/>
                </a:lnTo>
                <a:lnTo>
                  <a:pt x="1499447" y="739665"/>
                </a:lnTo>
                <a:lnTo>
                  <a:pt x="1462772" y="764722"/>
                </a:lnTo>
                <a:lnTo>
                  <a:pt x="1423082" y="788288"/>
                </a:lnTo>
                <a:lnTo>
                  <a:pt x="1380539" y="810274"/>
                </a:lnTo>
                <a:lnTo>
                  <a:pt x="1335303" y="830590"/>
                </a:lnTo>
                <a:lnTo>
                  <a:pt x="1287536" y="849146"/>
                </a:lnTo>
                <a:lnTo>
                  <a:pt x="1237399" y="865853"/>
                </a:lnTo>
                <a:lnTo>
                  <a:pt x="1185053" y="880623"/>
                </a:lnTo>
                <a:lnTo>
                  <a:pt x="1130660" y="893365"/>
                </a:lnTo>
                <a:lnTo>
                  <a:pt x="1074381" y="903991"/>
                </a:lnTo>
                <a:lnTo>
                  <a:pt x="1016377" y="912411"/>
                </a:lnTo>
                <a:lnTo>
                  <a:pt x="956809" y="918536"/>
                </a:lnTo>
                <a:lnTo>
                  <a:pt x="895839" y="922277"/>
                </a:lnTo>
                <a:lnTo>
                  <a:pt x="833627" y="923544"/>
                </a:lnTo>
                <a:lnTo>
                  <a:pt x="771416" y="922277"/>
                </a:lnTo>
                <a:lnTo>
                  <a:pt x="710446" y="918536"/>
                </a:lnTo>
                <a:lnTo>
                  <a:pt x="650878" y="912411"/>
                </a:lnTo>
                <a:lnTo>
                  <a:pt x="592874" y="903991"/>
                </a:lnTo>
                <a:lnTo>
                  <a:pt x="536595" y="893365"/>
                </a:lnTo>
                <a:lnTo>
                  <a:pt x="482202" y="880623"/>
                </a:lnTo>
                <a:lnTo>
                  <a:pt x="429856" y="865853"/>
                </a:lnTo>
                <a:lnTo>
                  <a:pt x="379719" y="849146"/>
                </a:lnTo>
                <a:lnTo>
                  <a:pt x="331952" y="830590"/>
                </a:lnTo>
                <a:lnTo>
                  <a:pt x="286716" y="810274"/>
                </a:lnTo>
                <a:lnTo>
                  <a:pt x="244173" y="788288"/>
                </a:lnTo>
                <a:lnTo>
                  <a:pt x="204483" y="764722"/>
                </a:lnTo>
                <a:lnTo>
                  <a:pt x="167808" y="739665"/>
                </a:lnTo>
                <a:lnTo>
                  <a:pt x="134308" y="713205"/>
                </a:lnTo>
                <a:lnTo>
                  <a:pt x="104147" y="685433"/>
                </a:lnTo>
                <a:lnTo>
                  <a:pt x="77483" y="656437"/>
                </a:lnTo>
                <a:lnTo>
                  <a:pt x="35297" y="595132"/>
                </a:lnTo>
                <a:lnTo>
                  <a:pt x="9039" y="530006"/>
                </a:lnTo>
                <a:lnTo>
                  <a:pt x="0" y="461772"/>
                </a:lnTo>
                <a:close/>
              </a:path>
            </a:pathLst>
          </a:custGeom>
          <a:ln w="38100">
            <a:solidFill>
              <a:srgbClr val="CD0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517" y="6463690"/>
            <a:ext cx="49218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The</a:t>
            </a:r>
            <a:r>
              <a:rPr sz="800" spc="-45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University</a:t>
            </a:r>
            <a:r>
              <a:rPr sz="800" spc="-30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of</a:t>
            </a:r>
            <a:r>
              <a:rPr sz="800" spc="-25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Edinburgh is</a:t>
            </a:r>
            <a:r>
              <a:rPr sz="800" spc="-45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a</a:t>
            </a:r>
            <a:r>
              <a:rPr sz="800" spc="-15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charitable</a:t>
            </a:r>
            <a:r>
              <a:rPr sz="800" spc="-30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body,</a:t>
            </a:r>
            <a:r>
              <a:rPr sz="800" spc="-5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registered</a:t>
            </a:r>
            <a:r>
              <a:rPr sz="800" spc="-20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in</a:t>
            </a:r>
            <a:r>
              <a:rPr sz="800" spc="175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Scotland,</a:t>
            </a:r>
            <a:r>
              <a:rPr sz="800" spc="-20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with</a:t>
            </a:r>
            <a:r>
              <a:rPr sz="800" spc="-30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registration</a:t>
            </a:r>
            <a:r>
              <a:rPr sz="800" spc="-25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number</a:t>
            </a:r>
            <a:r>
              <a:rPr sz="800" spc="-25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CD0039"/>
                </a:solidFill>
                <a:latin typeface="Arial MT"/>
                <a:cs typeface="Arial MT"/>
              </a:rPr>
              <a:t>SC005336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69142" y="6463690"/>
            <a:ext cx="7048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CD0039"/>
                </a:solidFill>
                <a:latin typeface="Arial"/>
                <a:cs typeface="Arial"/>
                <a:hlinkClick r:id="rId2"/>
              </a:rPr>
              <a:t>www.ed.ac.uk</a:t>
            </a:r>
            <a:endParaRPr sz="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1168" y="281940"/>
            <a:ext cx="3560064" cy="5684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9600" y="144779"/>
            <a:ext cx="2385515" cy="10043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40568" y="169163"/>
            <a:ext cx="845716" cy="137160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421386" y="1584197"/>
            <a:ext cx="1347470" cy="673735"/>
          </a:xfrm>
          <a:custGeom>
            <a:avLst/>
            <a:gdLst/>
            <a:ahLst/>
            <a:cxnLst/>
            <a:rect l="l" t="t" r="r" b="b"/>
            <a:pathLst>
              <a:path w="1347470" h="673735">
                <a:moveTo>
                  <a:pt x="1279906" y="0"/>
                </a:moveTo>
                <a:lnTo>
                  <a:pt x="67360" y="0"/>
                </a:lnTo>
                <a:lnTo>
                  <a:pt x="41142" y="5284"/>
                </a:lnTo>
                <a:lnTo>
                  <a:pt x="19731" y="19700"/>
                </a:lnTo>
                <a:lnTo>
                  <a:pt x="5294" y="41094"/>
                </a:lnTo>
                <a:lnTo>
                  <a:pt x="0" y="67310"/>
                </a:lnTo>
                <a:lnTo>
                  <a:pt x="0" y="606298"/>
                </a:lnTo>
                <a:lnTo>
                  <a:pt x="5294" y="632513"/>
                </a:lnTo>
                <a:lnTo>
                  <a:pt x="19731" y="653907"/>
                </a:lnTo>
                <a:lnTo>
                  <a:pt x="41142" y="668323"/>
                </a:lnTo>
                <a:lnTo>
                  <a:pt x="67360" y="673607"/>
                </a:lnTo>
                <a:lnTo>
                  <a:pt x="1279906" y="673607"/>
                </a:lnTo>
                <a:lnTo>
                  <a:pt x="1306121" y="668323"/>
                </a:lnTo>
                <a:lnTo>
                  <a:pt x="1327515" y="653907"/>
                </a:lnTo>
                <a:lnTo>
                  <a:pt x="1341931" y="632513"/>
                </a:lnTo>
                <a:lnTo>
                  <a:pt x="1347215" y="606298"/>
                </a:lnTo>
                <a:lnTo>
                  <a:pt x="1347215" y="67310"/>
                </a:lnTo>
                <a:lnTo>
                  <a:pt x="1341931" y="41094"/>
                </a:lnTo>
                <a:lnTo>
                  <a:pt x="1327515" y="19700"/>
                </a:lnTo>
                <a:lnTo>
                  <a:pt x="1306121" y="5284"/>
                </a:lnTo>
                <a:lnTo>
                  <a:pt x="1279906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8637" y="1704594"/>
            <a:ext cx="12306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0" dirty="0">
                <a:solidFill>
                  <a:srgbClr val="CD0039"/>
                </a:solidFill>
                <a:latin typeface="Times New Roman"/>
                <a:cs typeface="Times New Roman"/>
              </a:rPr>
              <a:t>Acceptability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44322" y="2245105"/>
            <a:ext cx="1236980" cy="866775"/>
            <a:chOff x="544322" y="2245105"/>
            <a:chExt cx="1236980" cy="866775"/>
          </a:xfrm>
        </p:grpSpPr>
        <p:sp>
          <p:nvSpPr>
            <p:cNvPr id="10" name="object 10"/>
            <p:cNvSpPr/>
            <p:nvPr/>
          </p:nvSpPr>
          <p:spPr>
            <a:xfrm>
              <a:off x="557022" y="2257805"/>
              <a:ext cx="135255" cy="505459"/>
            </a:xfrm>
            <a:custGeom>
              <a:avLst/>
              <a:gdLst/>
              <a:ahLst/>
              <a:cxnLst/>
              <a:rect l="l" t="t" r="r" b="b"/>
              <a:pathLst>
                <a:path w="135254" h="505460">
                  <a:moveTo>
                    <a:pt x="0" y="0"/>
                  </a:moveTo>
                  <a:lnTo>
                    <a:pt x="0" y="505079"/>
                  </a:lnTo>
                  <a:lnTo>
                    <a:pt x="134683" y="505079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1134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84"/>
                  </a:lnTo>
                  <a:lnTo>
                    <a:pt x="19731" y="19700"/>
                  </a:lnTo>
                  <a:lnTo>
                    <a:pt x="5294" y="41094"/>
                  </a:lnTo>
                  <a:lnTo>
                    <a:pt x="0" y="67309"/>
                  </a:lnTo>
                  <a:lnTo>
                    <a:pt x="0" y="606298"/>
                  </a:lnTo>
                  <a:lnTo>
                    <a:pt x="5294" y="632513"/>
                  </a:lnTo>
                  <a:lnTo>
                    <a:pt x="19731" y="653907"/>
                  </a:lnTo>
                  <a:lnTo>
                    <a:pt x="41142" y="668323"/>
                  </a:lnTo>
                  <a:lnTo>
                    <a:pt x="6736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8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1134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94" y="41094"/>
                  </a:lnTo>
                  <a:lnTo>
                    <a:pt x="19731" y="19700"/>
                  </a:lnTo>
                  <a:lnTo>
                    <a:pt x="41142" y="528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8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60" y="673607"/>
                  </a:lnTo>
                  <a:lnTo>
                    <a:pt x="41142" y="668323"/>
                  </a:lnTo>
                  <a:lnTo>
                    <a:pt x="19731" y="653907"/>
                  </a:lnTo>
                  <a:lnTo>
                    <a:pt x="5294" y="632513"/>
                  </a:lnTo>
                  <a:lnTo>
                    <a:pt x="0" y="606298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31621" y="2577211"/>
            <a:ext cx="99631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0" dirty="0">
                <a:solidFill>
                  <a:srgbClr val="00315F"/>
                </a:solidFill>
                <a:latin typeface="Times New Roman"/>
                <a:cs typeface="Times New Roman"/>
              </a:rPr>
              <a:t>Accessibility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44322" y="2245105"/>
            <a:ext cx="1236980" cy="1708150"/>
            <a:chOff x="544322" y="2245105"/>
            <a:chExt cx="1236980" cy="1708150"/>
          </a:xfrm>
        </p:grpSpPr>
        <p:sp>
          <p:nvSpPr>
            <p:cNvPr id="15" name="object 15"/>
            <p:cNvSpPr/>
            <p:nvPr/>
          </p:nvSpPr>
          <p:spPr>
            <a:xfrm>
              <a:off x="557022" y="2257805"/>
              <a:ext cx="135255" cy="1346835"/>
            </a:xfrm>
            <a:custGeom>
              <a:avLst/>
              <a:gdLst/>
              <a:ahLst/>
              <a:cxnLst/>
              <a:rect l="l" t="t" r="r" b="b"/>
              <a:pathLst>
                <a:path w="135254" h="1346835">
                  <a:moveTo>
                    <a:pt x="0" y="0"/>
                  </a:moveTo>
                  <a:lnTo>
                    <a:pt x="0" y="1346835"/>
                  </a:lnTo>
                  <a:lnTo>
                    <a:pt x="134683" y="1346835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1134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84"/>
                  </a:lnTo>
                  <a:lnTo>
                    <a:pt x="19731" y="19700"/>
                  </a:lnTo>
                  <a:lnTo>
                    <a:pt x="529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94" y="632513"/>
                  </a:lnTo>
                  <a:lnTo>
                    <a:pt x="19731" y="653907"/>
                  </a:lnTo>
                  <a:lnTo>
                    <a:pt x="41142" y="668323"/>
                  </a:lnTo>
                  <a:lnTo>
                    <a:pt x="6736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7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1134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94" y="41094"/>
                  </a:lnTo>
                  <a:lnTo>
                    <a:pt x="19731" y="19700"/>
                  </a:lnTo>
                  <a:lnTo>
                    <a:pt x="41142" y="528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60" y="673607"/>
                  </a:lnTo>
                  <a:lnTo>
                    <a:pt x="41142" y="668323"/>
                  </a:lnTo>
                  <a:lnTo>
                    <a:pt x="19731" y="653907"/>
                  </a:lnTo>
                  <a:lnTo>
                    <a:pt x="529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72769" y="3307841"/>
            <a:ext cx="915035" cy="5080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93345" marR="5080" indent="-81280">
              <a:lnSpc>
                <a:spcPts val="1750"/>
              </a:lnSpc>
              <a:spcBef>
                <a:spcPts val="405"/>
              </a:spcBef>
            </a:pPr>
            <a:r>
              <a:rPr sz="1700" spc="-120" dirty="0">
                <a:solidFill>
                  <a:srgbClr val="00315F"/>
                </a:solidFill>
                <a:latin typeface="Times New Roman"/>
                <a:cs typeface="Times New Roman"/>
              </a:rPr>
              <a:t>Language</a:t>
            </a:r>
            <a:r>
              <a:rPr sz="1700" spc="-3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700" spc="325" dirty="0">
                <a:solidFill>
                  <a:srgbClr val="00315F"/>
                </a:solidFill>
                <a:latin typeface="Times New Roman"/>
                <a:cs typeface="Times New Roman"/>
              </a:rPr>
              <a:t>/ </a:t>
            </a:r>
            <a:r>
              <a:rPr sz="1700" spc="-10" dirty="0">
                <a:solidFill>
                  <a:srgbClr val="00315F"/>
                </a:solidFill>
                <a:latin typeface="Times New Roman"/>
                <a:cs typeface="Times New Roman"/>
              </a:rPr>
              <a:t>Aesthetic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4322" y="2245105"/>
            <a:ext cx="1236980" cy="2550795"/>
            <a:chOff x="544322" y="2245105"/>
            <a:chExt cx="1236980" cy="2550795"/>
          </a:xfrm>
        </p:grpSpPr>
        <p:sp>
          <p:nvSpPr>
            <p:cNvPr id="20" name="object 20"/>
            <p:cNvSpPr/>
            <p:nvPr/>
          </p:nvSpPr>
          <p:spPr>
            <a:xfrm>
              <a:off x="557022" y="2257805"/>
              <a:ext cx="135255" cy="2188845"/>
            </a:xfrm>
            <a:custGeom>
              <a:avLst/>
              <a:gdLst/>
              <a:ahLst/>
              <a:cxnLst/>
              <a:rect l="l" t="t" r="r" b="b"/>
              <a:pathLst>
                <a:path w="135254" h="2188845">
                  <a:moveTo>
                    <a:pt x="0" y="0"/>
                  </a:moveTo>
                  <a:lnTo>
                    <a:pt x="0" y="2188591"/>
                  </a:lnTo>
                  <a:lnTo>
                    <a:pt x="134683" y="2188591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91134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84"/>
                  </a:lnTo>
                  <a:lnTo>
                    <a:pt x="19731" y="19700"/>
                  </a:lnTo>
                  <a:lnTo>
                    <a:pt x="529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94" y="632513"/>
                  </a:lnTo>
                  <a:lnTo>
                    <a:pt x="19731" y="653907"/>
                  </a:lnTo>
                  <a:lnTo>
                    <a:pt x="41142" y="668323"/>
                  </a:lnTo>
                  <a:lnTo>
                    <a:pt x="6736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7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1134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94" y="41094"/>
                  </a:lnTo>
                  <a:lnTo>
                    <a:pt x="19731" y="19700"/>
                  </a:lnTo>
                  <a:lnTo>
                    <a:pt x="41142" y="528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60" y="673607"/>
                  </a:lnTo>
                  <a:lnTo>
                    <a:pt x="41142" y="668323"/>
                  </a:lnTo>
                  <a:lnTo>
                    <a:pt x="19731" y="653907"/>
                  </a:lnTo>
                  <a:lnTo>
                    <a:pt x="529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89533" y="4261230"/>
            <a:ext cx="87947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75" dirty="0">
                <a:solidFill>
                  <a:srgbClr val="00315F"/>
                </a:solidFill>
                <a:latin typeface="Times New Roman"/>
                <a:cs typeface="Times New Roman"/>
              </a:rPr>
              <a:t>Supportive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44322" y="2245105"/>
            <a:ext cx="1236980" cy="3392170"/>
            <a:chOff x="544322" y="2245105"/>
            <a:chExt cx="1236980" cy="3392170"/>
          </a:xfrm>
        </p:grpSpPr>
        <p:sp>
          <p:nvSpPr>
            <p:cNvPr id="25" name="object 25"/>
            <p:cNvSpPr/>
            <p:nvPr/>
          </p:nvSpPr>
          <p:spPr>
            <a:xfrm>
              <a:off x="557022" y="2257805"/>
              <a:ext cx="135255" cy="3030855"/>
            </a:xfrm>
            <a:custGeom>
              <a:avLst/>
              <a:gdLst/>
              <a:ahLst/>
              <a:cxnLst/>
              <a:rect l="l" t="t" r="r" b="b"/>
              <a:pathLst>
                <a:path w="135254" h="3030854">
                  <a:moveTo>
                    <a:pt x="0" y="0"/>
                  </a:moveTo>
                  <a:lnTo>
                    <a:pt x="0" y="3030347"/>
                  </a:lnTo>
                  <a:lnTo>
                    <a:pt x="134683" y="3030347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1134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84"/>
                  </a:lnTo>
                  <a:lnTo>
                    <a:pt x="19731" y="19700"/>
                  </a:lnTo>
                  <a:lnTo>
                    <a:pt x="5294" y="41094"/>
                  </a:lnTo>
                  <a:lnTo>
                    <a:pt x="0" y="67310"/>
                  </a:lnTo>
                  <a:lnTo>
                    <a:pt x="0" y="606298"/>
                  </a:lnTo>
                  <a:lnTo>
                    <a:pt x="5294" y="632486"/>
                  </a:lnTo>
                  <a:lnTo>
                    <a:pt x="19731" y="653883"/>
                  </a:lnTo>
                  <a:lnTo>
                    <a:pt x="41142" y="668314"/>
                  </a:lnTo>
                  <a:lnTo>
                    <a:pt x="67360" y="673608"/>
                  </a:lnTo>
                  <a:lnTo>
                    <a:pt x="1010158" y="673608"/>
                  </a:lnTo>
                  <a:lnTo>
                    <a:pt x="1036373" y="668314"/>
                  </a:lnTo>
                  <a:lnTo>
                    <a:pt x="1057767" y="653883"/>
                  </a:lnTo>
                  <a:lnTo>
                    <a:pt x="1072183" y="632486"/>
                  </a:lnTo>
                  <a:lnTo>
                    <a:pt x="1077467" y="606298"/>
                  </a:lnTo>
                  <a:lnTo>
                    <a:pt x="1077467" y="67310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91134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10"/>
                  </a:moveTo>
                  <a:lnTo>
                    <a:pt x="5294" y="41094"/>
                  </a:lnTo>
                  <a:lnTo>
                    <a:pt x="19731" y="19700"/>
                  </a:lnTo>
                  <a:lnTo>
                    <a:pt x="41142" y="528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10"/>
                  </a:lnTo>
                  <a:lnTo>
                    <a:pt x="1077467" y="606298"/>
                  </a:lnTo>
                  <a:lnTo>
                    <a:pt x="1072183" y="632486"/>
                  </a:lnTo>
                  <a:lnTo>
                    <a:pt x="1057767" y="653883"/>
                  </a:lnTo>
                  <a:lnTo>
                    <a:pt x="1036373" y="668314"/>
                  </a:lnTo>
                  <a:lnTo>
                    <a:pt x="1010158" y="673608"/>
                  </a:lnTo>
                  <a:lnTo>
                    <a:pt x="67360" y="673608"/>
                  </a:lnTo>
                  <a:lnTo>
                    <a:pt x="41142" y="668314"/>
                  </a:lnTo>
                  <a:lnTo>
                    <a:pt x="19731" y="653883"/>
                  </a:lnTo>
                  <a:lnTo>
                    <a:pt x="5294" y="632486"/>
                  </a:lnTo>
                  <a:lnTo>
                    <a:pt x="0" y="606298"/>
                  </a:lnTo>
                  <a:lnTo>
                    <a:pt x="0" y="6731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905357" y="5103114"/>
            <a:ext cx="64833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85" dirty="0">
                <a:solidFill>
                  <a:srgbClr val="00315F"/>
                </a:solidFill>
                <a:latin typeface="Times New Roman"/>
                <a:cs typeface="Times New Roman"/>
              </a:rPr>
              <a:t>Flexible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44322" y="2245105"/>
            <a:ext cx="1236980" cy="4233545"/>
            <a:chOff x="544322" y="2245105"/>
            <a:chExt cx="1236980" cy="4233545"/>
          </a:xfrm>
        </p:grpSpPr>
        <p:sp>
          <p:nvSpPr>
            <p:cNvPr id="30" name="object 30"/>
            <p:cNvSpPr/>
            <p:nvPr/>
          </p:nvSpPr>
          <p:spPr>
            <a:xfrm>
              <a:off x="557022" y="2257805"/>
              <a:ext cx="135255" cy="3872229"/>
            </a:xfrm>
            <a:custGeom>
              <a:avLst/>
              <a:gdLst/>
              <a:ahLst/>
              <a:cxnLst/>
              <a:rect l="l" t="t" r="r" b="b"/>
              <a:pathLst>
                <a:path w="135254" h="3872229">
                  <a:moveTo>
                    <a:pt x="0" y="0"/>
                  </a:moveTo>
                  <a:lnTo>
                    <a:pt x="0" y="3872039"/>
                  </a:lnTo>
                  <a:lnTo>
                    <a:pt x="134683" y="3872039"/>
                  </a:lnTo>
                </a:path>
              </a:pathLst>
            </a:custGeom>
            <a:ln w="25399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91134" y="5791961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94"/>
                  </a:lnTo>
                  <a:lnTo>
                    <a:pt x="19731" y="19731"/>
                  </a:lnTo>
                  <a:lnTo>
                    <a:pt x="5294" y="41142"/>
                  </a:lnTo>
                  <a:lnTo>
                    <a:pt x="0" y="67360"/>
                  </a:lnTo>
                  <a:lnTo>
                    <a:pt x="0" y="606247"/>
                  </a:lnTo>
                  <a:lnTo>
                    <a:pt x="5294" y="632465"/>
                  </a:lnTo>
                  <a:lnTo>
                    <a:pt x="19731" y="653876"/>
                  </a:lnTo>
                  <a:lnTo>
                    <a:pt x="41142" y="668313"/>
                  </a:lnTo>
                  <a:lnTo>
                    <a:pt x="67360" y="673608"/>
                  </a:lnTo>
                  <a:lnTo>
                    <a:pt x="1010158" y="673608"/>
                  </a:lnTo>
                  <a:lnTo>
                    <a:pt x="1036373" y="668313"/>
                  </a:lnTo>
                  <a:lnTo>
                    <a:pt x="1057767" y="653876"/>
                  </a:lnTo>
                  <a:lnTo>
                    <a:pt x="1072183" y="632465"/>
                  </a:lnTo>
                  <a:lnTo>
                    <a:pt x="1077467" y="606247"/>
                  </a:lnTo>
                  <a:lnTo>
                    <a:pt x="1077467" y="67360"/>
                  </a:lnTo>
                  <a:lnTo>
                    <a:pt x="1072183" y="41142"/>
                  </a:lnTo>
                  <a:lnTo>
                    <a:pt x="1057767" y="19731"/>
                  </a:lnTo>
                  <a:lnTo>
                    <a:pt x="1036373" y="529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91134" y="5791961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60"/>
                  </a:moveTo>
                  <a:lnTo>
                    <a:pt x="5294" y="41142"/>
                  </a:lnTo>
                  <a:lnTo>
                    <a:pt x="19731" y="19731"/>
                  </a:lnTo>
                  <a:lnTo>
                    <a:pt x="41142" y="529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94"/>
                  </a:lnTo>
                  <a:lnTo>
                    <a:pt x="1057767" y="19731"/>
                  </a:lnTo>
                  <a:lnTo>
                    <a:pt x="1072183" y="41142"/>
                  </a:lnTo>
                  <a:lnTo>
                    <a:pt x="1077467" y="67360"/>
                  </a:lnTo>
                  <a:lnTo>
                    <a:pt x="1077467" y="606247"/>
                  </a:lnTo>
                  <a:lnTo>
                    <a:pt x="1072183" y="632465"/>
                  </a:lnTo>
                  <a:lnTo>
                    <a:pt x="1057767" y="653876"/>
                  </a:lnTo>
                  <a:lnTo>
                    <a:pt x="1036373" y="668313"/>
                  </a:lnTo>
                  <a:lnTo>
                    <a:pt x="1010158" y="673608"/>
                  </a:lnTo>
                  <a:lnTo>
                    <a:pt x="67360" y="673608"/>
                  </a:lnTo>
                  <a:lnTo>
                    <a:pt x="41142" y="668313"/>
                  </a:lnTo>
                  <a:lnTo>
                    <a:pt x="19731" y="653876"/>
                  </a:lnTo>
                  <a:lnTo>
                    <a:pt x="5294" y="632465"/>
                  </a:lnTo>
                  <a:lnTo>
                    <a:pt x="0" y="606247"/>
                  </a:lnTo>
                  <a:lnTo>
                    <a:pt x="0" y="6736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52017" y="5833668"/>
            <a:ext cx="755650" cy="5080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79375" marR="5080" indent="-67310">
              <a:lnSpc>
                <a:spcPts val="1750"/>
              </a:lnSpc>
              <a:spcBef>
                <a:spcPts val="400"/>
              </a:spcBef>
            </a:pPr>
            <a:r>
              <a:rPr sz="1700" spc="-114" dirty="0">
                <a:solidFill>
                  <a:srgbClr val="00315F"/>
                </a:solidFill>
                <a:latin typeface="Times New Roman"/>
                <a:cs typeface="Times New Roman"/>
              </a:rPr>
              <a:t>Technical </a:t>
            </a:r>
            <a:r>
              <a:rPr sz="1700" spc="-35" dirty="0">
                <a:solidFill>
                  <a:srgbClr val="00315F"/>
                </a:solidFill>
                <a:latin typeface="Times New Roman"/>
                <a:cs typeface="Times New Roman"/>
              </a:rPr>
              <a:t>Aspects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105405" y="1584197"/>
            <a:ext cx="1347470" cy="673735"/>
          </a:xfrm>
          <a:custGeom>
            <a:avLst/>
            <a:gdLst/>
            <a:ahLst/>
            <a:cxnLst/>
            <a:rect l="l" t="t" r="r" b="b"/>
            <a:pathLst>
              <a:path w="1347470" h="673735">
                <a:moveTo>
                  <a:pt x="1279906" y="0"/>
                </a:moveTo>
                <a:lnTo>
                  <a:pt x="67310" y="0"/>
                </a:lnTo>
                <a:lnTo>
                  <a:pt x="41094" y="5284"/>
                </a:lnTo>
                <a:lnTo>
                  <a:pt x="19700" y="19700"/>
                </a:lnTo>
                <a:lnTo>
                  <a:pt x="5284" y="41094"/>
                </a:lnTo>
                <a:lnTo>
                  <a:pt x="0" y="67310"/>
                </a:lnTo>
                <a:lnTo>
                  <a:pt x="0" y="606298"/>
                </a:lnTo>
                <a:lnTo>
                  <a:pt x="5284" y="632513"/>
                </a:lnTo>
                <a:lnTo>
                  <a:pt x="19700" y="653907"/>
                </a:lnTo>
                <a:lnTo>
                  <a:pt x="41094" y="668323"/>
                </a:lnTo>
                <a:lnTo>
                  <a:pt x="67310" y="673607"/>
                </a:lnTo>
                <a:lnTo>
                  <a:pt x="1279906" y="673607"/>
                </a:lnTo>
                <a:lnTo>
                  <a:pt x="1306121" y="668323"/>
                </a:lnTo>
                <a:lnTo>
                  <a:pt x="1327515" y="653907"/>
                </a:lnTo>
                <a:lnTo>
                  <a:pt x="1341931" y="632513"/>
                </a:lnTo>
                <a:lnTo>
                  <a:pt x="1347216" y="606298"/>
                </a:lnTo>
                <a:lnTo>
                  <a:pt x="1347216" y="67310"/>
                </a:lnTo>
                <a:lnTo>
                  <a:pt x="1341931" y="41094"/>
                </a:lnTo>
                <a:lnTo>
                  <a:pt x="1327515" y="19700"/>
                </a:lnTo>
                <a:lnTo>
                  <a:pt x="1306121" y="5284"/>
                </a:lnTo>
                <a:lnTo>
                  <a:pt x="1279906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395473" y="1573530"/>
            <a:ext cx="7645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5" dirty="0">
                <a:solidFill>
                  <a:srgbClr val="CD0039"/>
                </a:solidFill>
                <a:latin typeface="Times New Roman"/>
                <a:cs typeface="Times New Roman"/>
              </a:rPr>
              <a:t>Website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86329" y="1835657"/>
            <a:ext cx="7829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solidFill>
                  <a:srgbClr val="CD0039"/>
                </a:solidFill>
                <a:latin typeface="Times New Roman"/>
                <a:cs typeface="Times New Roman"/>
              </a:rPr>
              <a:t>Content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226817" y="2245105"/>
            <a:ext cx="1238885" cy="866775"/>
            <a:chOff x="2226817" y="2245105"/>
            <a:chExt cx="1238885" cy="866775"/>
          </a:xfrm>
        </p:grpSpPr>
        <p:sp>
          <p:nvSpPr>
            <p:cNvPr id="38" name="object 38"/>
            <p:cNvSpPr/>
            <p:nvPr/>
          </p:nvSpPr>
          <p:spPr>
            <a:xfrm>
              <a:off x="2239517" y="2257805"/>
              <a:ext cx="134620" cy="505459"/>
            </a:xfrm>
            <a:custGeom>
              <a:avLst/>
              <a:gdLst/>
              <a:ahLst/>
              <a:cxnLst/>
              <a:rect l="l" t="t" r="r" b="b"/>
              <a:pathLst>
                <a:path w="134619" h="505460">
                  <a:moveTo>
                    <a:pt x="0" y="0"/>
                  </a:moveTo>
                  <a:lnTo>
                    <a:pt x="0" y="505079"/>
                  </a:lnTo>
                  <a:lnTo>
                    <a:pt x="134619" y="505079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375153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8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09" y="673607"/>
                  </a:lnTo>
                  <a:lnTo>
                    <a:pt x="1010157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8" y="606298"/>
                  </a:lnTo>
                  <a:lnTo>
                    <a:pt x="1077468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375153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8" y="67309"/>
                  </a:lnTo>
                  <a:lnTo>
                    <a:pt x="1077468" y="606298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7" y="673607"/>
                  </a:lnTo>
                  <a:lnTo>
                    <a:pt x="67309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8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445766" y="2577211"/>
            <a:ext cx="93345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10" dirty="0">
                <a:solidFill>
                  <a:srgbClr val="00315F"/>
                </a:solidFill>
                <a:latin typeface="Times New Roman"/>
                <a:cs typeface="Times New Roman"/>
              </a:rPr>
              <a:t>Real</a:t>
            </a:r>
            <a:r>
              <a:rPr sz="1700" spc="-3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700" spc="-50" dirty="0">
                <a:solidFill>
                  <a:srgbClr val="00315F"/>
                </a:solidFill>
                <a:latin typeface="Times New Roman"/>
                <a:cs typeface="Times New Roman"/>
              </a:rPr>
              <a:t>stories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226817" y="2245105"/>
            <a:ext cx="1238885" cy="1708150"/>
            <a:chOff x="2226817" y="2245105"/>
            <a:chExt cx="1238885" cy="1708150"/>
          </a:xfrm>
        </p:grpSpPr>
        <p:sp>
          <p:nvSpPr>
            <p:cNvPr id="43" name="object 43"/>
            <p:cNvSpPr/>
            <p:nvPr/>
          </p:nvSpPr>
          <p:spPr>
            <a:xfrm>
              <a:off x="2239517" y="2257805"/>
              <a:ext cx="134620" cy="1346835"/>
            </a:xfrm>
            <a:custGeom>
              <a:avLst/>
              <a:gdLst/>
              <a:ahLst/>
              <a:cxnLst/>
              <a:rect l="l" t="t" r="r" b="b"/>
              <a:pathLst>
                <a:path w="134619" h="1346835">
                  <a:moveTo>
                    <a:pt x="0" y="0"/>
                  </a:moveTo>
                  <a:lnTo>
                    <a:pt x="0" y="1346835"/>
                  </a:lnTo>
                  <a:lnTo>
                    <a:pt x="134619" y="1346835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75153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09" y="673607"/>
                  </a:lnTo>
                  <a:lnTo>
                    <a:pt x="1010157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8" y="606297"/>
                  </a:lnTo>
                  <a:lnTo>
                    <a:pt x="1077468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75153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8" y="67309"/>
                  </a:lnTo>
                  <a:lnTo>
                    <a:pt x="1077468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7" y="673607"/>
                  </a:lnTo>
                  <a:lnTo>
                    <a:pt x="67309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2636266" y="3418788"/>
            <a:ext cx="55499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5" dirty="0">
                <a:solidFill>
                  <a:srgbClr val="00315F"/>
                </a:solidFill>
                <a:latin typeface="Times New Roman"/>
                <a:cs typeface="Times New Roman"/>
              </a:rPr>
              <a:t>Videos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226817" y="2245105"/>
            <a:ext cx="1238885" cy="2550795"/>
            <a:chOff x="2226817" y="2245105"/>
            <a:chExt cx="1238885" cy="2550795"/>
          </a:xfrm>
        </p:grpSpPr>
        <p:sp>
          <p:nvSpPr>
            <p:cNvPr id="48" name="object 48"/>
            <p:cNvSpPr/>
            <p:nvPr/>
          </p:nvSpPr>
          <p:spPr>
            <a:xfrm>
              <a:off x="2239517" y="2257805"/>
              <a:ext cx="134620" cy="2188845"/>
            </a:xfrm>
            <a:custGeom>
              <a:avLst/>
              <a:gdLst/>
              <a:ahLst/>
              <a:cxnLst/>
              <a:rect l="l" t="t" r="r" b="b"/>
              <a:pathLst>
                <a:path w="134619" h="2188845">
                  <a:moveTo>
                    <a:pt x="0" y="0"/>
                  </a:moveTo>
                  <a:lnTo>
                    <a:pt x="0" y="2188591"/>
                  </a:lnTo>
                  <a:lnTo>
                    <a:pt x="134619" y="2188591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75153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09" y="673607"/>
                  </a:lnTo>
                  <a:lnTo>
                    <a:pt x="1010157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8" y="606297"/>
                  </a:lnTo>
                  <a:lnTo>
                    <a:pt x="1077468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75153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8" y="67309"/>
                  </a:lnTo>
                  <a:lnTo>
                    <a:pt x="1077468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7" y="673607"/>
                  </a:lnTo>
                  <a:lnTo>
                    <a:pt x="67309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399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2543301" y="4149293"/>
            <a:ext cx="740410" cy="5086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900"/>
              </a:lnSpc>
              <a:spcBef>
                <a:spcPts val="105"/>
              </a:spcBef>
            </a:pPr>
            <a:r>
              <a:rPr sz="1700" spc="-110" dirty="0">
                <a:solidFill>
                  <a:srgbClr val="00315F"/>
                </a:solidFill>
                <a:latin typeface="Times New Roman"/>
                <a:cs typeface="Times New Roman"/>
              </a:rPr>
              <a:t>Ideas</a:t>
            </a:r>
            <a:r>
              <a:rPr sz="1700" spc="-1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700" spc="-75" dirty="0">
                <a:solidFill>
                  <a:srgbClr val="00315F"/>
                </a:solidFill>
                <a:latin typeface="Times New Roman"/>
                <a:cs typeface="Times New Roman"/>
              </a:rPr>
              <a:t>and</a:t>
            </a:r>
            <a:endParaRPr sz="1700">
              <a:latin typeface="Times New Roman"/>
              <a:cs typeface="Times New Roman"/>
            </a:endParaRPr>
          </a:p>
          <a:p>
            <a:pPr marL="20320">
              <a:lnSpc>
                <a:spcPts val="1900"/>
              </a:lnSpc>
            </a:pPr>
            <a:r>
              <a:rPr sz="1700" spc="-65" dirty="0">
                <a:solidFill>
                  <a:srgbClr val="00315F"/>
                </a:solidFill>
                <a:latin typeface="Times New Roman"/>
                <a:cs typeface="Times New Roman"/>
              </a:rPr>
              <a:t>Practices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2226817" y="2245105"/>
            <a:ext cx="1238885" cy="3392170"/>
            <a:chOff x="2226817" y="2245105"/>
            <a:chExt cx="1238885" cy="3392170"/>
          </a:xfrm>
        </p:grpSpPr>
        <p:sp>
          <p:nvSpPr>
            <p:cNvPr id="53" name="object 53"/>
            <p:cNvSpPr/>
            <p:nvPr/>
          </p:nvSpPr>
          <p:spPr>
            <a:xfrm>
              <a:off x="2239517" y="2257805"/>
              <a:ext cx="134620" cy="3030855"/>
            </a:xfrm>
            <a:custGeom>
              <a:avLst/>
              <a:gdLst/>
              <a:ahLst/>
              <a:cxnLst/>
              <a:rect l="l" t="t" r="r" b="b"/>
              <a:pathLst>
                <a:path w="134619" h="3030854">
                  <a:moveTo>
                    <a:pt x="0" y="0"/>
                  </a:moveTo>
                  <a:lnTo>
                    <a:pt x="0" y="3030347"/>
                  </a:lnTo>
                  <a:lnTo>
                    <a:pt x="134619" y="3030347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375153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10"/>
                  </a:lnTo>
                  <a:lnTo>
                    <a:pt x="0" y="606298"/>
                  </a:lnTo>
                  <a:lnTo>
                    <a:pt x="5284" y="632486"/>
                  </a:lnTo>
                  <a:lnTo>
                    <a:pt x="19700" y="653883"/>
                  </a:lnTo>
                  <a:lnTo>
                    <a:pt x="41094" y="668314"/>
                  </a:lnTo>
                  <a:lnTo>
                    <a:pt x="67309" y="673608"/>
                  </a:lnTo>
                  <a:lnTo>
                    <a:pt x="1010157" y="673608"/>
                  </a:lnTo>
                  <a:lnTo>
                    <a:pt x="1036373" y="668314"/>
                  </a:lnTo>
                  <a:lnTo>
                    <a:pt x="1057767" y="653883"/>
                  </a:lnTo>
                  <a:lnTo>
                    <a:pt x="1072183" y="632486"/>
                  </a:lnTo>
                  <a:lnTo>
                    <a:pt x="1077468" y="606298"/>
                  </a:lnTo>
                  <a:lnTo>
                    <a:pt x="1077468" y="67310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375153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10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8" y="67310"/>
                  </a:lnTo>
                  <a:lnTo>
                    <a:pt x="1077468" y="606298"/>
                  </a:lnTo>
                  <a:lnTo>
                    <a:pt x="1072183" y="632486"/>
                  </a:lnTo>
                  <a:lnTo>
                    <a:pt x="1057767" y="653883"/>
                  </a:lnTo>
                  <a:lnTo>
                    <a:pt x="1036373" y="668314"/>
                  </a:lnTo>
                  <a:lnTo>
                    <a:pt x="1010157" y="673608"/>
                  </a:lnTo>
                  <a:lnTo>
                    <a:pt x="67309" y="673608"/>
                  </a:lnTo>
                  <a:lnTo>
                    <a:pt x="41094" y="668314"/>
                  </a:lnTo>
                  <a:lnTo>
                    <a:pt x="19700" y="653883"/>
                  </a:lnTo>
                  <a:lnTo>
                    <a:pt x="5284" y="632486"/>
                  </a:lnTo>
                  <a:lnTo>
                    <a:pt x="0" y="606298"/>
                  </a:lnTo>
                  <a:lnTo>
                    <a:pt x="0" y="6731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2621026" y="5103114"/>
            <a:ext cx="58356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0" dirty="0">
                <a:solidFill>
                  <a:srgbClr val="00315F"/>
                </a:solidFill>
                <a:latin typeface="Times New Roman"/>
                <a:cs typeface="Times New Roman"/>
              </a:rPr>
              <a:t>Variety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2226817" y="2245105"/>
            <a:ext cx="1238885" cy="4233545"/>
            <a:chOff x="2226817" y="2245105"/>
            <a:chExt cx="1238885" cy="4233545"/>
          </a:xfrm>
        </p:grpSpPr>
        <p:sp>
          <p:nvSpPr>
            <p:cNvPr id="58" name="object 58"/>
            <p:cNvSpPr/>
            <p:nvPr/>
          </p:nvSpPr>
          <p:spPr>
            <a:xfrm>
              <a:off x="2239517" y="2257805"/>
              <a:ext cx="134620" cy="3872229"/>
            </a:xfrm>
            <a:custGeom>
              <a:avLst/>
              <a:gdLst/>
              <a:ahLst/>
              <a:cxnLst/>
              <a:rect l="l" t="t" r="r" b="b"/>
              <a:pathLst>
                <a:path w="134619" h="3872229">
                  <a:moveTo>
                    <a:pt x="0" y="0"/>
                  </a:moveTo>
                  <a:lnTo>
                    <a:pt x="0" y="3872039"/>
                  </a:lnTo>
                  <a:lnTo>
                    <a:pt x="134619" y="3872039"/>
                  </a:lnTo>
                </a:path>
              </a:pathLst>
            </a:custGeom>
            <a:ln w="25399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375153" y="5791961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94"/>
                  </a:lnTo>
                  <a:lnTo>
                    <a:pt x="19700" y="19731"/>
                  </a:lnTo>
                  <a:lnTo>
                    <a:pt x="5284" y="41142"/>
                  </a:lnTo>
                  <a:lnTo>
                    <a:pt x="0" y="67360"/>
                  </a:lnTo>
                  <a:lnTo>
                    <a:pt x="0" y="606247"/>
                  </a:lnTo>
                  <a:lnTo>
                    <a:pt x="5284" y="632465"/>
                  </a:lnTo>
                  <a:lnTo>
                    <a:pt x="19700" y="653876"/>
                  </a:lnTo>
                  <a:lnTo>
                    <a:pt x="41094" y="668313"/>
                  </a:lnTo>
                  <a:lnTo>
                    <a:pt x="67309" y="673608"/>
                  </a:lnTo>
                  <a:lnTo>
                    <a:pt x="1010157" y="673608"/>
                  </a:lnTo>
                  <a:lnTo>
                    <a:pt x="1036373" y="668313"/>
                  </a:lnTo>
                  <a:lnTo>
                    <a:pt x="1057767" y="653876"/>
                  </a:lnTo>
                  <a:lnTo>
                    <a:pt x="1072183" y="632465"/>
                  </a:lnTo>
                  <a:lnTo>
                    <a:pt x="1077468" y="606247"/>
                  </a:lnTo>
                  <a:lnTo>
                    <a:pt x="1077468" y="67360"/>
                  </a:lnTo>
                  <a:lnTo>
                    <a:pt x="1072183" y="41142"/>
                  </a:lnTo>
                  <a:lnTo>
                    <a:pt x="1057767" y="19731"/>
                  </a:lnTo>
                  <a:lnTo>
                    <a:pt x="1036373" y="529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375153" y="5791961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60"/>
                  </a:moveTo>
                  <a:lnTo>
                    <a:pt x="5284" y="41142"/>
                  </a:lnTo>
                  <a:lnTo>
                    <a:pt x="19700" y="19731"/>
                  </a:lnTo>
                  <a:lnTo>
                    <a:pt x="41094" y="529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94"/>
                  </a:lnTo>
                  <a:lnTo>
                    <a:pt x="1057767" y="19731"/>
                  </a:lnTo>
                  <a:lnTo>
                    <a:pt x="1072183" y="41142"/>
                  </a:lnTo>
                  <a:lnTo>
                    <a:pt x="1077468" y="67360"/>
                  </a:lnTo>
                  <a:lnTo>
                    <a:pt x="1077468" y="606247"/>
                  </a:lnTo>
                  <a:lnTo>
                    <a:pt x="1072183" y="632465"/>
                  </a:lnTo>
                  <a:lnTo>
                    <a:pt x="1057767" y="653876"/>
                  </a:lnTo>
                  <a:lnTo>
                    <a:pt x="1036373" y="668313"/>
                  </a:lnTo>
                  <a:lnTo>
                    <a:pt x="1010157" y="673608"/>
                  </a:lnTo>
                  <a:lnTo>
                    <a:pt x="67309" y="673608"/>
                  </a:lnTo>
                  <a:lnTo>
                    <a:pt x="41094" y="668313"/>
                  </a:lnTo>
                  <a:lnTo>
                    <a:pt x="19700" y="653876"/>
                  </a:lnTo>
                  <a:lnTo>
                    <a:pt x="5284" y="632465"/>
                  </a:lnTo>
                  <a:lnTo>
                    <a:pt x="0" y="606247"/>
                  </a:lnTo>
                  <a:lnTo>
                    <a:pt x="0" y="6736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2448814" y="5944920"/>
            <a:ext cx="928369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5" dirty="0">
                <a:solidFill>
                  <a:srgbClr val="00315F"/>
                </a:solidFill>
                <a:latin typeface="Times New Roman"/>
                <a:cs typeface="Times New Roman"/>
              </a:rPr>
              <a:t>Suggestions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789426" y="1584197"/>
            <a:ext cx="1346200" cy="673735"/>
          </a:xfrm>
          <a:custGeom>
            <a:avLst/>
            <a:gdLst/>
            <a:ahLst/>
            <a:cxnLst/>
            <a:rect l="l" t="t" r="r" b="b"/>
            <a:pathLst>
              <a:path w="1346200" h="673735">
                <a:moveTo>
                  <a:pt x="1278382" y="0"/>
                </a:moveTo>
                <a:lnTo>
                  <a:pt x="67310" y="0"/>
                </a:lnTo>
                <a:lnTo>
                  <a:pt x="41094" y="5284"/>
                </a:lnTo>
                <a:lnTo>
                  <a:pt x="19700" y="19700"/>
                </a:lnTo>
                <a:lnTo>
                  <a:pt x="5284" y="41094"/>
                </a:lnTo>
                <a:lnTo>
                  <a:pt x="0" y="67310"/>
                </a:lnTo>
                <a:lnTo>
                  <a:pt x="0" y="606298"/>
                </a:lnTo>
                <a:lnTo>
                  <a:pt x="5284" y="632513"/>
                </a:lnTo>
                <a:lnTo>
                  <a:pt x="19700" y="653907"/>
                </a:lnTo>
                <a:lnTo>
                  <a:pt x="41094" y="668323"/>
                </a:lnTo>
                <a:lnTo>
                  <a:pt x="67310" y="673607"/>
                </a:lnTo>
                <a:lnTo>
                  <a:pt x="1278382" y="673607"/>
                </a:lnTo>
                <a:lnTo>
                  <a:pt x="1304597" y="668323"/>
                </a:lnTo>
                <a:lnTo>
                  <a:pt x="1325991" y="653907"/>
                </a:lnTo>
                <a:lnTo>
                  <a:pt x="1340407" y="632513"/>
                </a:lnTo>
                <a:lnTo>
                  <a:pt x="1345691" y="606298"/>
                </a:lnTo>
                <a:lnTo>
                  <a:pt x="1345691" y="67310"/>
                </a:lnTo>
                <a:lnTo>
                  <a:pt x="1340407" y="41094"/>
                </a:lnTo>
                <a:lnTo>
                  <a:pt x="1325991" y="19700"/>
                </a:lnTo>
                <a:lnTo>
                  <a:pt x="1304597" y="5284"/>
                </a:lnTo>
                <a:lnTo>
                  <a:pt x="127838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3882644" y="1704594"/>
            <a:ext cx="11576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10" dirty="0">
                <a:solidFill>
                  <a:srgbClr val="CD0039"/>
                </a:solidFill>
                <a:latin typeface="Times New Roman"/>
                <a:cs typeface="Times New Roman"/>
              </a:rPr>
              <a:t>Engagement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3910838" y="2245105"/>
            <a:ext cx="1236980" cy="866775"/>
            <a:chOff x="3910838" y="2245105"/>
            <a:chExt cx="1236980" cy="866775"/>
          </a:xfrm>
        </p:grpSpPr>
        <p:sp>
          <p:nvSpPr>
            <p:cNvPr id="65" name="object 65"/>
            <p:cNvSpPr/>
            <p:nvPr/>
          </p:nvSpPr>
          <p:spPr>
            <a:xfrm>
              <a:off x="3923538" y="2257805"/>
              <a:ext cx="134620" cy="505459"/>
            </a:xfrm>
            <a:custGeom>
              <a:avLst/>
              <a:gdLst/>
              <a:ahLst/>
              <a:cxnLst/>
              <a:rect l="l" t="t" r="r" b="b"/>
              <a:pathLst>
                <a:path w="134620" h="505460">
                  <a:moveTo>
                    <a:pt x="0" y="0"/>
                  </a:moveTo>
                  <a:lnTo>
                    <a:pt x="0" y="505079"/>
                  </a:lnTo>
                  <a:lnTo>
                    <a:pt x="134620" y="505079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057650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8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1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8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057650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8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10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8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4201159" y="2465958"/>
            <a:ext cx="791845" cy="5080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79375" marR="5080" indent="-67310">
              <a:lnSpc>
                <a:spcPts val="1750"/>
              </a:lnSpc>
              <a:spcBef>
                <a:spcPts val="405"/>
              </a:spcBef>
            </a:pPr>
            <a:r>
              <a:rPr sz="1700" spc="-95" dirty="0">
                <a:solidFill>
                  <a:srgbClr val="00315F"/>
                </a:solidFill>
                <a:latin typeface="Times New Roman"/>
                <a:cs typeface="Times New Roman"/>
              </a:rPr>
              <a:t>Volunteer </a:t>
            </a:r>
            <a:r>
              <a:rPr sz="1700" spc="-10" dirty="0">
                <a:solidFill>
                  <a:srgbClr val="00315F"/>
                </a:solidFill>
                <a:latin typeface="Times New Roman"/>
                <a:cs typeface="Times New Roman"/>
              </a:rPr>
              <a:t>Support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3910838" y="2245105"/>
            <a:ext cx="1236980" cy="1708150"/>
            <a:chOff x="3910838" y="2245105"/>
            <a:chExt cx="1236980" cy="1708150"/>
          </a:xfrm>
        </p:grpSpPr>
        <p:sp>
          <p:nvSpPr>
            <p:cNvPr id="70" name="object 70"/>
            <p:cNvSpPr/>
            <p:nvPr/>
          </p:nvSpPr>
          <p:spPr>
            <a:xfrm>
              <a:off x="3923538" y="2257805"/>
              <a:ext cx="134620" cy="1346835"/>
            </a:xfrm>
            <a:custGeom>
              <a:avLst/>
              <a:gdLst/>
              <a:ahLst/>
              <a:cxnLst/>
              <a:rect l="l" t="t" r="r" b="b"/>
              <a:pathLst>
                <a:path w="134620" h="1346835">
                  <a:moveTo>
                    <a:pt x="0" y="0"/>
                  </a:moveTo>
                  <a:lnTo>
                    <a:pt x="0" y="1346835"/>
                  </a:lnTo>
                  <a:lnTo>
                    <a:pt x="134620" y="1346835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057650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1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7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057650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10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4306315" y="3307841"/>
            <a:ext cx="581025" cy="5080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indent="34925">
              <a:lnSpc>
                <a:spcPts val="1750"/>
              </a:lnSpc>
              <a:spcBef>
                <a:spcPts val="405"/>
              </a:spcBef>
            </a:pPr>
            <a:r>
              <a:rPr sz="1700" spc="-25" dirty="0">
                <a:solidFill>
                  <a:srgbClr val="00315F"/>
                </a:solidFill>
                <a:latin typeface="Times New Roman"/>
                <a:cs typeface="Times New Roman"/>
              </a:rPr>
              <a:t>Client </a:t>
            </a:r>
            <a:r>
              <a:rPr sz="1700" spc="-95" dirty="0">
                <a:solidFill>
                  <a:srgbClr val="00315F"/>
                </a:solidFill>
                <a:latin typeface="Times New Roman"/>
                <a:cs typeface="Times New Roman"/>
              </a:rPr>
              <a:t>Benefit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3910838" y="2245105"/>
            <a:ext cx="1236980" cy="2550795"/>
            <a:chOff x="3910838" y="2245105"/>
            <a:chExt cx="1236980" cy="2550795"/>
          </a:xfrm>
        </p:grpSpPr>
        <p:sp>
          <p:nvSpPr>
            <p:cNvPr id="75" name="object 75"/>
            <p:cNvSpPr/>
            <p:nvPr/>
          </p:nvSpPr>
          <p:spPr>
            <a:xfrm>
              <a:off x="3923538" y="2257805"/>
              <a:ext cx="134620" cy="2188845"/>
            </a:xfrm>
            <a:custGeom>
              <a:avLst/>
              <a:gdLst/>
              <a:ahLst/>
              <a:cxnLst/>
              <a:rect l="l" t="t" r="r" b="b"/>
              <a:pathLst>
                <a:path w="134620" h="2188845">
                  <a:moveTo>
                    <a:pt x="0" y="0"/>
                  </a:moveTo>
                  <a:lnTo>
                    <a:pt x="0" y="2188591"/>
                  </a:lnTo>
                  <a:lnTo>
                    <a:pt x="134620" y="2188591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057650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1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7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057650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10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4300220" y="4261230"/>
            <a:ext cx="59245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90" dirty="0">
                <a:solidFill>
                  <a:srgbClr val="00315F"/>
                </a:solidFill>
                <a:latin typeface="Times New Roman"/>
                <a:cs typeface="Times New Roman"/>
              </a:rPr>
              <a:t>Timing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3910838" y="2245105"/>
            <a:ext cx="1236980" cy="3392170"/>
            <a:chOff x="3910838" y="2245105"/>
            <a:chExt cx="1236980" cy="3392170"/>
          </a:xfrm>
        </p:grpSpPr>
        <p:sp>
          <p:nvSpPr>
            <p:cNvPr id="80" name="object 80"/>
            <p:cNvSpPr/>
            <p:nvPr/>
          </p:nvSpPr>
          <p:spPr>
            <a:xfrm>
              <a:off x="3923538" y="2257805"/>
              <a:ext cx="134620" cy="3030855"/>
            </a:xfrm>
            <a:custGeom>
              <a:avLst/>
              <a:gdLst/>
              <a:ahLst/>
              <a:cxnLst/>
              <a:rect l="l" t="t" r="r" b="b"/>
              <a:pathLst>
                <a:path w="134620" h="3030854">
                  <a:moveTo>
                    <a:pt x="0" y="0"/>
                  </a:moveTo>
                  <a:lnTo>
                    <a:pt x="0" y="3030347"/>
                  </a:lnTo>
                  <a:lnTo>
                    <a:pt x="134620" y="3030347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057650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10"/>
                  </a:lnTo>
                  <a:lnTo>
                    <a:pt x="0" y="606298"/>
                  </a:lnTo>
                  <a:lnTo>
                    <a:pt x="5284" y="632486"/>
                  </a:lnTo>
                  <a:lnTo>
                    <a:pt x="19700" y="653883"/>
                  </a:lnTo>
                  <a:lnTo>
                    <a:pt x="41094" y="668314"/>
                  </a:lnTo>
                  <a:lnTo>
                    <a:pt x="67310" y="673608"/>
                  </a:lnTo>
                  <a:lnTo>
                    <a:pt x="1010158" y="673608"/>
                  </a:lnTo>
                  <a:lnTo>
                    <a:pt x="1036373" y="668314"/>
                  </a:lnTo>
                  <a:lnTo>
                    <a:pt x="1057767" y="653883"/>
                  </a:lnTo>
                  <a:lnTo>
                    <a:pt x="1072183" y="632486"/>
                  </a:lnTo>
                  <a:lnTo>
                    <a:pt x="1077467" y="606298"/>
                  </a:lnTo>
                  <a:lnTo>
                    <a:pt x="1077467" y="67310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057650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10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10"/>
                  </a:lnTo>
                  <a:lnTo>
                    <a:pt x="1077467" y="606298"/>
                  </a:lnTo>
                  <a:lnTo>
                    <a:pt x="1072183" y="632486"/>
                  </a:lnTo>
                  <a:lnTo>
                    <a:pt x="1057767" y="653883"/>
                  </a:lnTo>
                  <a:lnTo>
                    <a:pt x="1036373" y="668314"/>
                  </a:lnTo>
                  <a:lnTo>
                    <a:pt x="1010158" y="673608"/>
                  </a:lnTo>
                  <a:lnTo>
                    <a:pt x="67310" y="673608"/>
                  </a:lnTo>
                  <a:lnTo>
                    <a:pt x="41094" y="668314"/>
                  </a:lnTo>
                  <a:lnTo>
                    <a:pt x="19700" y="653883"/>
                  </a:lnTo>
                  <a:lnTo>
                    <a:pt x="5284" y="632486"/>
                  </a:lnTo>
                  <a:lnTo>
                    <a:pt x="0" y="606298"/>
                  </a:lnTo>
                  <a:lnTo>
                    <a:pt x="0" y="6731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4240784" y="4991861"/>
            <a:ext cx="711200" cy="5080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28600" marR="5080" indent="-216535">
              <a:lnSpc>
                <a:spcPts val="1750"/>
              </a:lnSpc>
              <a:spcBef>
                <a:spcPts val="400"/>
              </a:spcBef>
            </a:pPr>
            <a:r>
              <a:rPr sz="1700" spc="-90" dirty="0">
                <a:solidFill>
                  <a:srgbClr val="00315F"/>
                </a:solidFill>
                <a:latin typeface="Times New Roman"/>
                <a:cs typeface="Times New Roman"/>
              </a:rPr>
              <a:t>Ongoing </a:t>
            </a:r>
            <a:r>
              <a:rPr sz="1700" spc="-25" dirty="0">
                <a:solidFill>
                  <a:srgbClr val="00315F"/>
                </a:solidFill>
                <a:latin typeface="Times New Roman"/>
                <a:cs typeface="Times New Roman"/>
              </a:rPr>
              <a:t>use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95"/>
              </a:spcBef>
              <a:tabLst>
                <a:tab pos="3496945" algn="l"/>
                <a:tab pos="6092825" algn="l"/>
              </a:tabLst>
            </a:pPr>
            <a:r>
              <a:rPr spc="365" dirty="0"/>
              <a:t>QUALITATIVE</a:t>
            </a:r>
            <a:r>
              <a:rPr dirty="0"/>
              <a:t>	</a:t>
            </a:r>
            <a:r>
              <a:rPr spc="375" dirty="0"/>
              <a:t>FINDINGS</a:t>
            </a:r>
            <a:r>
              <a:rPr dirty="0"/>
              <a:t>	-</a:t>
            </a:r>
            <a:r>
              <a:rPr spc="455" dirty="0"/>
              <a:t> </a:t>
            </a:r>
            <a:r>
              <a:rPr spc="310" dirty="0"/>
              <a:t>PARTICIPANTS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5562980" y="1931034"/>
            <a:ext cx="5992495" cy="572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“It's</a:t>
            </a:r>
            <a:r>
              <a:rPr sz="1800" spc="-4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hearing</a:t>
            </a:r>
            <a:r>
              <a:rPr sz="1800" spc="-2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other</a:t>
            </a:r>
            <a:r>
              <a:rPr sz="1800" spc="-2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people,</a:t>
            </a:r>
            <a:r>
              <a:rPr sz="1800" spc="-4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real</a:t>
            </a:r>
            <a:r>
              <a:rPr sz="1800" spc="-4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people's</a:t>
            </a:r>
            <a:r>
              <a:rPr sz="1800" spc="-5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stories</a:t>
            </a:r>
            <a:r>
              <a:rPr sz="1800" spc="-4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it</a:t>
            </a:r>
            <a:r>
              <a:rPr sz="1800" spc="-2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makes</a:t>
            </a:r>
            <a:r>
              <a:rPr sz="1800" spc="-3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you</a:t>
            </a:r>
            <a:r>
              <a:rPr sz="1800" spc="-6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think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55"/>
              </a:lnSpc>
            </a:pP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ohh,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wow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I'm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not alone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you</a:t>
            </a:r>
            <a:r>
              <a:rPr sz="1800" spc="-2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know.”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634990" y="2795396"/>
            <a:ext cx="60077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“I</a:t>
            </a:r>
            <a:r>
              <a:rPr sz="1800" spc="-3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like</a:t>
            </a:r>
            <a:r>
              <a:rPr sz="1800" spc="-3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that</a:t>
            </a:r>
            <a:r>
              <a:rPr sz="1800" spc="-5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you</a:t>
            </a:r>
            <a:r>
              <a:rPr sz="1800" spc="-5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don’t</a:t>
            </a:r>
            <a:r>
              <a:rPr sz="1800" spc="-3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have</a:t>
            </a:r>
            <a:r>
              <a:rPr sz="1800" spc="-3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different</a:t>
            </a:r>
            <a:r>
              <a:rPr sz="1800" spc="-4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people</a:t>
            </a:r>
            <a:r>
              <a:rPr sz="1800" spc="-3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there.</a:t>
            </a:r>
            <a:r>
              <a:rPr sz="1800" spc="-4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Because</a:t>
            </a:r>
            <a:r>
              <a:rPr sz="1800" spc="-5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</a:t>
            </a:r>
            <a:r>
              <a:rPr sz="1800" spc="-3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31302F"/>
                </a:solidFill>
                <a:latin typeface="Times New Roman"/>
                <a:cs typeface="Times New Roman"/>
              </a:rPr>
              <a:t>get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used</a:t>
            </a:r>
            <a:r>
              <a:rPr sz="1800" spc="-3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to</a:t>
            </a:r>
            <a:r>
              <a:rPr sz="1800" spc="-1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it.</a:t>
            </a:r>
            <a:r>
              <a:rPr sz="1800" spc="-3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think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if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there</a:t>
            </a:r>
            <a:r>
              <a:rPr sz="1800" spc="-2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were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a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lot</a:t>
            </a:r>
            <a:r>
              <a:rPr sz="1800" spc="-2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of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different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people</a:t>
            </a:r>
            <a:r>
              <a:rPr sz="1800" spc="-3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speaking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in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those</a:t>
            </a:r>
            <a:r>
              <a:rPr sz="1800" spc="-1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little</a:t>
            </a:r>
            <a:r>
              <a:rPr sz="1800" spc="-3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videos,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</a:t>
            </a:r>
            <a:r>
              <a:rPr sz="1800" spc="-2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wouldn’t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want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that.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want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to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be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familiar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with 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somebody.”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981961" y="2265426"/>
            <a:ext cx="1667510" cy="923925"/>
          </a:xfrm>
          <a:custGeom>
            <a:avLst/>
            <a:gdLst/>
            <a:ahLst/>
            <a:cxnLst/>
            <a:rect l="l" t="t" r="r" b="b"/>
            <a:pathLst>
              <a:path w="1667510" h="923925">
                <a:moveTo>
                  <a:pt x="0" y="461772"/>
                </a:moveTo>
                <a:lnTo>
                  <a:pt x="9039" y="393537"/>
                </a:lnTo>
                <a:lnTo>
                  <a:pt x="35297" y="328411"/>
                </a:lnTo>
                <a:lnTo>
                  <a:pt x="77483" y="267106"/>
                </a:lnTo>
                <a:lnTo>
                  <a:pt x="104147" y="238110"/>
                </a:lnTo>
                <a:lnTo>
                  <a:pt x="134308" y="210338"/>
                </a:lnTo>
                <a:lnTo>
                  <a:pt x="167808" y="183878"/>
                </a:lnTo>
                <a:lnTo>
                  <a:pt x="204483" y="158821"/>
                </a:lnTo>
                <a:lnTo>
                  <a:pt x="244173" y="135255"/>
                </a:lnTo>
                <a:lnTo>
                  <a:pt x="286716" y="113269"/>
                </a:lnTo>
                <a:lnTo>
                  <a:pt x="331952" y="92953"/>
                </a:lnTo>
                <a:lnTo>
                  <a:pt x="379719" y="74397"/>
                </a:lnTo>
                <a:lnTo>
                  <a:pt x="429856" y="57690"/>
                </a:lnTo>
                <a:lnTo>
                  <a:pt x="482202" y="42920"/>
                </a:lnTo>
                <a:lnTo>
                  <a:pt x="536595" y="30178"/>
                </a:lnTo>
                <a:lnTo>
                  <a:pt x="592874" y="19552"/>
                </a:lnTo>
                <a:lnTo>
                  <a:pt x="650878" y="11132"/>
                </a:lnTo>
                <a:lnTo>
                  <a:pt x="710446" y="5007"/>
                </a:lnTo>
                <a:lnTo>
                  <a:pt x="771416" y="1266"/>
                </a:lnTo>
                <a:lnTo>
                  <a:pt x="833627" y="0"/>
                </a:lnTo>
                <a:lnTo>
                  <a:pt x="895839" y="1266"/>
                </a:lnTo>
                <a:lnTo>
                  <a:pt x="956809" y="5007"/>
                </a:lnTo>
                <a:lnTo>
                  <a:pt x="1016377" y="11132"/>
                </a:lnTo>
                <a:lnTo>
                  <a:pt x="1074381" y="19552"/>
                </a:lnTo>
                <a:lnTo>
                  <a:pt x="1130660" y="30178"/>
                </a:lnTo>
                <a:lnTo>
                  <a:pt x="1185053" y="42920"/>
                </a:lnTo>
                <a:lnTo>
                  <a:pt x="1237399" y="57690"/>
                </a:lnTo>
                <a:lnTo>
                  <a:pt x="1287536" y="74397"/>
                </a:lnTo>
                <a:lnTo>
                  <a:pt x="1335303" y="92953"/>
                </a:lnTo>
                <a:lnTo>
                  <a:pt x="1380539" y="113269"/>
                </a:lnTo>
                <a:lnTo>
                  <a:pt x="1423082" y="135255"/>
                </a:lnTo>
                <a:lnTo>
                  <a:pt x="1462772" y="158821"/>
                </a:lnTo>
                <a:lnTo>
                  <a:pt x="1499447" y="183878"/>
                </a:lnTo>
                <a:lnTo>
                  <a:pt x="1532947" y="210338"/>
                </a:lnTo>
                <a:lnTo>
                  <a:pt x="1563108" y="238110"/>
                </a:lnTo>
                <a:lnTo>
                  <a:pt x="1589772" y="267106"/>
                </a:lnTo>
                <a:lnTo>
                  <a:pt x="1631958" y="328411"/>
                </a:lnTo>
                <a:lnTo>
                  <a:pt x="1658216" y="393537"/>
                </a:lnTo>
                <a:lnTo>
                  <a:pt x="1667255" y="461772"/>
                </a:lnTo>
                <a:lnTo>
                  <a:pt x="1664969" y="496232"/>
                </a:lnTo>
                <a:lnTo>
                  <a:pt x="1647159" y="563002"/>
                </a:lnTo>
                <a:lnTo>
                  <a:pt x="1612776" y="626307"/>
                </a:lnTo>
                <a:lnTo>
                  <a:pt x="1563108" y="685433"/>
                </a:lnTo>
                <a:lnTo>
                  <a:pt x="1532947" y="713205"/>
                </a:lnTo>
                <a:lnTo>
                  <a:pt x="1499447" y="739665"/>
                </a:lnTo>
                <a:lnTo>
                  <a:pt x="1462772" y="764722"/>
                </a:lnTo>
                <a:lnTo>
                  <a:pt x="1423082" y="788288"/>
                </a:lnTo>
                <a:lnTo>
                  <a:pt x="1380539" y="810274"/>
                </a:lnTo>
                <a:lnTo>
                  <a:pt x="1335303" y="830590"/>
                </a:lnTo>
                <a:lnTo>
                  <a:pt x="1287536" y="849146"/>
                </a:lnTo>
                <a:lnTo>
                  <a:pt x="1237399" y="865853"/>
                </a:lnTo>
                <a:lnTo>
                  <a:pt x="1185053" y="880623"/>
                </a:lnTo>
                <a:lnTo>
                  <a:pt x="1130660" y="893365"/>
                </a:lnTo>
                <a:lnTo>
                  <a:pt x="1074381" y="903991"/>
                </a:lnTo>
                <a:lnTo>
                  <a:pt x="1016377" y="912411"/>
                </a:lnTo>
                <a:lnTo>
                  <a:pt x="956809" y="918536"/>
                </a:lnTo>
                <a:lnTo>
                  <a:pt x="895839" y="922277"/>
                </a:lnTo>
                <a:lnTo>
                  <a:pt x="833627" y="923544"/>
                </a:lnTo>
                <a:lnTo>
                  <a:pt x="771416" y="922277"/>
                </a:lnTo>
                <a:lnTo>
                  <a:pt x="710446" y="918536"/>
                </a:lnTo>
                <a:lnTo>
                  <a:pt x="650878" y="912411"/>
                </a:lnTo>
                <a:lnTo>
                  <a:pt x="592874" y="903991"/>
                </a:lnTo>
                <a:lnTo>
                  <a:pt x="536595" y="893365"/>
                </a:lnTo>
                <a:lnTo>
                  <a:pt x="482202" y="880623"/>
                </a:lnTo>
                <a:lnTo>
                  <a:pt x="429856" y="865853"/>
                </a:lnTo>
                <a:lnTo>
                  <a:pt x="379719" y="849146"/>
                </a:lnTo>
                <a:lnTo>
                  <a:pt x="331952" y="830590"/>
                </a:lnTo>
                <a:lnTo>
                  <a:pt x="286716" y="810274"/>
                </a:lnTo>
                <a:lnTo>
                  <a:pt x="244173" y="788288"/>
                </a:lnTo>
                <a:lnTo>
                  <a:pt x="204483" y="764722"/>
                </a:lnTo>
                <a:lnTo>
                  <a:pt x="167808" y="739665"/>
                </a:lnTo>
                <a:lnTo>
                  <a:pt x="134308" y="713205"/>
                </a:lnTo>
                <a:lnTo>
                  <a:pt x="104147" y="685433"/>
                </a:lnTo>
                <a:lnTo>
                  <a:pt x="77483" y="656437"/>
                </a:lnTo>
                <a:lnTo>
                  <a:pt x="35297" y="595132"/>
                </a:lnTo>
                <a:lnTo>
                  <a:pt x="9039" y="530006"/>
                </a:lnTo>
                <a:lnTo>
                  <a:pt x="0" y="461772"/>
                </a:lnTo>
                <a:close/>
              </a:path>
              <a:path w="1667510" h="923925">
                <a:moveTo>
                  <a:pt x="0" y="461772"/>
                </a:moveTo>
                <a:lnTo>
                  <a:pt x="9039" y="393537"/>
                </a:lnTo>
                <a:lnTo>
                  <a:pt x="35297" y="328411"/>
                </a:lnTo>
                <a:lnTo>
                  <a:pt x="77483" y="267106"/>
                </a:lnTo>
                <a:lnTo>
                  <a:pt x="104147" y="238110"/>
                </a:lnTo>
                <a:lnTo>
                  <a:pt x="134308" y="210338"/>
                </a:lnTo>
                <a:lnTo>
                  <a:pt x="167808" y="183878"/>
                </a:lnTo>
                <a:lnTo>
                  <a:pt x="204483" y="158821"/>
                </a:lnTo>
                <a:lnTo>
                  <a:pt x="244173" y="135255"/>
                </a:lnTo>
                <a:lnTo>
                  <a:pt x="286716" y="113269"/>
                </a:lnTo>
                <a:lnTo>
                  <a:pt x="331952" y="92953"/>
                </a:lnTo>
                <a:lnTo>
                  <a:pt x="379719" y="74397"/>
                </a:lnTo>
                <a:lnTo>
                  <a:pt x="429856" y="57690"/>
                </a:lnTo>
                <a:lnTo>
                  <a:pt x="482202" y="42920"/>
                </a:lnTo>
                <a:lnTo>
                  <a:pt x="536595" y="30178"/>
                </a:lnTo>
                <a:lnTo>
                  <a:pt x="592874" y="19552"/>
                </a:lnTo>
                <a:lnTo>
                  <a:pt x="650878" y="11132"/>
                </a:lnTo>
                <a:lnTo>
                  <a:pt x="710446" y="5007"/>
                </a:lnTo>
                <a:lnTo>
                  <a:pt x="771416" y="1266"/>
                </a:lnTo>
                <a:lnTo>
                  <a:pt x="833627" y="0"/>
                </a:lnTo>
                <a:lnTo>
                  <a:pt x="895839" y="1266"/>
                </a:lnTo>
                <a:lnTo>
                  <a:pt x="956809" y="5007"/>
                </a:lnTo>
                <a:lnTo>
                  <a:pt x="1016377" y="11132"/>
                </a:lnTo>
                <a:lnTo>
                  <a:pt x="1074381" y="19552"/>
                </a:lnTo>
                <a:lnTo>
                  <a:pt x="1130660" y="30178"/>
                </a:lnTo>
                <a:lnTo>
                  <a:pt x="1185053" y="42920"/>
                </a:lnTo>
                <a:lnTo>
                  <a:pt x="1237399" y="57690"/>
                </a:lnTo>
                <a:lnTo>
                  <a:pt x="1287536" y="74397"/>
                </a:lnTo>
                <a:lnTo>
                  <a:pt x="1335303" y="92953"/>
                </a:lnTo>
                <a:lnTo>
                  <a:pt x="1380539" y="113269"/>
                </a:lnTo>
                <a:lnTo>
                  <a:pt x="1423082" y="135255"/>
                </a:lnTo>
                <a:lnTo>
                  <a:pt x="1462772" y="158821"/>
                </a:lnTo>
                <a:lnTo>
                  <a:pt x="1499447" y="183878"/>
                </a:lnTo>
                <a:lnTo>
                  <a:pt x="1532947" y="210338"/>
                </a:lnTo>
                <a:lnTo>
                  <a:pt x="1563108" y="238110"/>
                </a:lnTo>
                <a:lnTo>
                  <a:pt x="1589772" y="267106"/>
                </a:lnTo>
                <a:lnTo>
                  <a:pt x="1631958" y="328411"/>
                </a:lnTo>
                <a:lnTo>
                  <a:pt x="1658216" y="393537"/>
                </a:lnTo>
                <a:lnTo>
                  <a:pt x="1667255" y="461772"/>
                </a:lnTo>
                <a:lnTo>
                  <a:pt x="1664969" y="496232"/>
                </a:lnTo>
                <a:lnTo>
                  <a:pt x="1647159" y="563002"/>
                </a:lnTo>
                <a:lnTo>
                  <a:pt x="1612776" y="626307"/>
                </a:lnTo>
                <a:lnTo>
                  <a:pt x="1563108" y="685433"/>
                </a:lnTo>
                <a:lnTo>
                  <a:pt x="1532947" y="713205"/>
                </a:lnTo>
                <a:lnTo>
                  <a:pt x="1499447" y="739665"/>
                </a:lnTo>
                <a:lnTo>
                  <a:pt x="1462772" y="764722"/>
                </a:lnTo>
                <a:lnTo>
                  <a:pt x="1423082" y="788288"/>
                </a:lnTo>
                <a:lnTo>
                  <a:pt x="1380539" y="810274"/>
                </a:lnTo>
                <a:lnTo>
                  <a:pt x="1335303" y="830590"/>
                </a:lnTo>
                <a:lnTo>
                  <a:pt x="1287536" y="849146"/>
                </a:lnTo>
                <a:lnTo>
                  <a:pt x="1237399" y="865853"/>
                </a:lnTo>
                <a:lnTo>
                  <a:pt x="1185053" y="880623"/>
                </a:lnTo>
                <a:lnTo>
                  <a:pt x="1130660" y="893365"/>
                </a:lnTo>
                <a:lnTo>
                  <a:pt x="1074381" y="903991"/>
                </a:lnTo>
                <a:lnTo>
                  <a:pt x="1016377" y="912411"/>
                </a:lnTo>
                <a:lnTo>
                  <a:pt x="956809" y="918536"/>
                </a:lnTo>
                <a:lnTo>
                  <a:pt x="895839" y="922277"/>
                </a:lnTo>
                <a:lnTo>
                  <a:pt x="833627" y="923544"/>
                </a:lnTo>
                <a:lnTo>
                  <a:pt x="771416" y="922277"/>
                </a:lnTo>
                <a:lnTo>
                  <a:pt x="710446" y="918536"/>
                </a:lnTo>
                <a:lnTo>
                  <a:pt x="650878" y="912411"/>
                </a:lnTo>
                <a:lnTo>
                  <a:pt x="592874" y="903991"/>
                </a:lnTo>
                <a:lnTo>
                  <a:pt x="536595" y="893365"/>
                </a:lnTo>
                <a:lnTo>
                  <a:pt x="482202" y="880623"/>
                </a:lnTo>
                <a:lnTo>
                  <a:pt x="429856" y="865853"/>
                </a:lnTo>
                <a:lnTo>
                  <a:pt x="379719" y="849146"/>
                </a:lnTo>
                <a:lnTo>
                  <a:pt x="331952" y="830590"/>
                </a:lnTo>
                <a:lnTo>
                  <a:pt x="286716" y="810274"/>
                </a:lnTo>
                <a:lnTo>
                  <a:pt x="244173" y="788288"/>
                </a:lnTo>
                <a:lnTo>
                  <a:pt x="204483" y="764722"/>
                </a:lnTo>
                <a:lnTo>
                  <a:pt x="167808" y="739665"/>
                </a:lnTo>
                <a:lnTo>
                  <a:pt x="134308" y="713205"/>
                </a:lnTo>
                <a:lnTo>
                  <a:pt x="104147" y="685433"/>
                </a:lnTo>
                <a:lnTo>
                  <a:pt x="77483" y="656437"/>
                </a:lnTo>
                <a:lnTo>
                  <a:pt x="35297" y="595132"/>
                </a:lnTo>
                <a:lnTo>
                  <a:pt x="9039" y="530006"/>
                </a:lnTo>
                <a:lnTo>
                  <a:pt x="0" y="461772"/>
                </a:lnTo>
                <a:close/>
              </a:path>
            </a:pathLst>
          </a:custGeom>
          <a:ln w="38100">
            <a:solidFill>
              <a:srgbClr val="CD0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517" y="6463690"/>
            <a:ext cx="49218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The</a:t>
            </a:r>
            <a:r>
              <a:rPr sz="800" spc="-45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University</a:t>
            </a:r>
            <a:r>
              <a:rPr sz="800" spc="-30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of</a:t>
            </a:r>
            <a:r>
              <a:rPr sz="800" spc="-25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Edinburgh is</a:t>
            </a:r>
            <a:r>
              <a:rPr sz="800" spc="-45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a</a:t>
            </a:r>
            <a:r>
              <a:rPr sz="800" spc="-15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charitable</a:t>
            </a:r>
            <a:r>
              <a:rPr sz="800" spc="-30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body,</a:t>
            </a:r>
            <a:r>
              <a:rPr sz="800" spc="-5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registered</a:t>
            </a:r>
            <a:r>
              <a:rPr sz="800" spc="-20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in</a:t>
            </a:r>
            <a:r>
              <a:rPr sz="800" spc="175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Scotland,</a:t>
            </a:r>
            <a:r>
              <a:rPr sz="800" spc="-20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with</a:t>
            </a:r>
            <a:r>
              <a:rPr sz="800" spc="-30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registration</a:t>
            </a:r>
            <a:r>
              <a:rPr sz="800" spc="-25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dirty="0">
                <a:solidFill>
                  <a:srgbClr val="CD0039"/>
                </a:solidFill>
                <a:latin typeface="Arial MT"/>
                <a:cs typeface="Arial MT"/>
              </a:rPr>
              <a:t>number</a:t>
            </a:r>
            <a:r>
              <a:rPr sz="800" spc="-25" dirty="0">
                <a:solidFill>
                  <a:srgbClr val="CD0039"/>
                </a:solidFill>
                <a:latin typeface="Arial MT"/>
                <a:cs typeface="Arial MT"/>
              </a:rPr>
              <a:t> </a:t>
            </a:r>
            <a:r>
              <a:rPr sz="800" spc="-10" dirty="0">
                <a:solidFill>
                  <a:srgbClr val="CD0039"/>
                </a:solidFill>
                <a:latin typeface="Arial MT"/>
                <a:cs typeface="Arial MT"/>
              </a:rPr>
              <a:t>SC005336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169142" y="6463690"/>
            <a:ext cx="7048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10" dirty="0">
                <a:solidFill>
                  <a:srgbClr val="CD0039"/>
                </a:solidFill>
                <a:latin typeface="Arial"/>
                <a:cs typeface="Arial"/>
                <a:hlinkClick r:id="rId2"/>
              </a:rPr>
              <a:t>www.ed.ac.uk</a:t>
            </a:r>
            <a:endParaRPr sz="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1168" y="281940"/>
            <a:ext cx="3560064" cy="5684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9600" y="144779"/>
            <a:ext cx="2385515" cy="10043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40568" y="169163"/>
            <a:ext cx="845716" cy="137160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421386" y="1584197"/>
            <a:ext cx="1347470" cy="673735"/>
          </a:xfrm>
          <a:custGeom>
            <a:avLst/>
            <a:gdLst/>
            <a:ahLst/>
            <a:cxnLst/>
            <a:rect l="l" t="t" r="r" b="b"/>
            <a:pathLst>
              <a:path w="1347470" h="673735">
                <a:moveTo>
                  <a:pt x="1279906" y="0"/>
                </a:moveTo>
                <a:lnTo>
                  <a:pt x="67360" y="0"/>
                </a:lnTo>
                <a:lnTo>
                  <a:pt x="41142" y="5284"/>
                </a:lnTo>
                <a:lnTo>
                  <a:pt x="19731" y="19700"/>
                </a:lnTo>
                <a:lnTo>
                  <a:pt x="5294" y="41094"/>
                </a:lnTo>
                <a:lnTo>
                  <a:pt x="0" y="67310"/>
                </a:lnTo>
                <a:lnTo>
                  <a:pt x="0" y="606298"/>
                </a:lnTo>
                <a:lnTo>
                  <a:pt x="5294" y="632513"/>
                </a:lnTo>
                <a:lnTo>
                  <a:pt x="19731" y="653907"/>
                </a:lnTo>
                <a:lnTo>
                  <a:pt x="41142" y="668323"/>
                </a:lnTo>
                <a:lnTo>
                  <a:pt x="67360" y="673607"/>
                </a:lnTo>
                <a:lnTo>
                  <a:pt x="1279906" y="673607"/>
                </a:lnTo>
                <a:lnTo>
                  <a:pt x="1306121" y="668323"/>
                </a:lnTo>
                <a:lnTo>
                  <a:pt x="1327515" y="653907"/>
                </a:lnTo>
                <a:lnTo>
                  <a:pt x="1341931" y="632513"/>
                </a:lnTo>
                <a:lnTo>
                  <a:pt x="1347215" y="606298"/>
                </a:lnTo>
                <a:lnTo>
                  <a:pt x="1347215" y="67310"/>
                </a:lnTo>
                <a:lnTo>
                  <a:pt x="1341931" y="41094"/>
                </a:lnTo>
                <a:lnTo>
                  <a:pt x="1327515" y="19700"/>
                </a:lnTo>
                <a:lnTo>
                  <a:pt x="1306121" y="5284"/>
                </a:lnTo>
                <a:lnTo>
                  <a:pt x="1279906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78637" y="1704594"/>
            <a:ext cx="12306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0" dirty="0">
                <a:solidFill>
                  <a:srgbClr val="CD0039"/>
                </a:solidFill>
                <a:latin typeface="Times New Roman"/>
                <a:cs typeface="Times New Roman"/>
              </a:rPr>
              <a:t>Acceptability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44322" y="2245105"/>
            <a:ext cx="1236980" cy="866775"/>
            <a:chOff x="544322" y="2245105"/>
            <a:chExt cx="1236980" cy="866775"/>
          </a:xfrm>
        </p:grpSpPr>
        <p:sp>
          <p:nvSpPr>
            <p:cNvPr id="10" name="object 10"/>
            <p:cNvSpPr/>
            <p:nvPr/>
          </p:nvSpPr>
          <p:spPr>
            <a:xfrm>
              <a:off x="557022" y="2257805"/>
              <a:ext cx="135255" cy="505459"/>
            </a:xfrm>
            <a:custGeom>
              <a:avLst/>
              <a:gdLst/>
              <a:ahLst/>
              <a:cxnLst/>
              <a:rect l="l" t="t" r="r" b="b"/>
              <a:pathLst>
                <a:path w="135254" h="505460">
                  <a:moveTo>
                    <a:pt x="0" y="0"/>
                  </a:moveTo>
                  <a:lnTo>
                    <a:pt x="0" y="505079"/>
                  </a:lnTo>
                  <a:lnTo>
                    <a:pt x="134683" y="505079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1134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84"/>
                  </a:lnTo>
                  <a:lnTo>
                    <a:pt x="19731" y="19700"/>
                  </a:lnTo>
                  <a:lnTo>
                    <a:pt x="5294" y="41094"/>
                  </a:lnTo>
                  <a:lnTo>
                    <a:pt x="0" y="67309"/>
                  </a:lnTo>
                  <a:lnTo>
                    <a:pt x="0" y="606298"/>
                  </a:lnTo>
                  <a:lnTo>
                    <a:pt x="5294" y="632513"/>
                  </a:lnTo>
                  <a:lnTo>
                    <a:pt x="19731" y="653907"/>
                  </a:lnTo>
                  <a:lnTo>
                    <a:pt x="41142" y="668323"/>
                  </a:lnTo>
                  <a:lnTo>
                    <a:pt x="6736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8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1134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94" y="41094"/>
                  </a:lnTo>
                  <a:lnTo>
                    <a:pt x="19731" y="19700"/>
                  </a:lnTo>
                  <a:lnTo>
                    <a:pt x="41142" y="528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8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60" y="673607"/>
                  </a:lnTo>
                  <a:lnTo>
                    <a:pt x="41142" y="668323"/>
                  </a:lnTo>
                  <a:lnTo>
                    <a:pt x="19731" y="653907"/>
                  </a:lnTo>
                  <a:lnTo>
                    <a:pt x="5294" y="632513"/>
                  </a:lnTo>
                  <a:lnTo>
                    <a:pt x="0" y="606298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31621" y="2577211"/>
            <a:ext cx="996315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0" dirty="0">
                <a:solidFill>
                  <a:srgbClr val="00315F"/>
                </a:solidFill>
                <a:latin typeface="Times New Roman"/>
                <a:cs typeface="Times New Roman"/>
              </a:rPr>
              <a:t>Accessibility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44322" y="2245105"/>
            <a:ext cx="1236980" cy="1708150"/>
            <a:chOff x="544322" y="2245105"/>
            <a:chExt cx="1236980" cy="1708150"/>
          </a:xfrm>
        </p:grpSpPr>
        <p:sp>
          <p:nvSpPr>
            <p:cNvPr id="15" name="object 15"/>
            <p:cNvSpPr/>
            <p:nvPr/>
          </p:nvSpPr>
          <p:spPr>
            <a:xfrm>
              <a:off x="557022" y="2257805"/>
              <a:ext cx="135255" cy="1346835"/>
            </a:xfrm>
            <a:custGeom>
              <a:avLst/>
              <a:gdLst/>
              <a:ahLst/>
              <a:cxnLst/>
              <a:rect l="l" t="t" r="r" b="b"/>
              <a:pathLst>
                <a:path w="135254" h="1346835">
                  <a:moveTo>
                    <a:pt x="0" y="0"/>
                  </a:moveTo>
                  <a:lnTo>
                    <a:pt x="0" y="1346835"/>
                  </a:lnTo>
                  <a:lnTo>
                    <a:pt x="134683" y="1346835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1134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84"/>
                  </a:lnTo>
                  <a:lnTo>
                    <a:pt x="19731" y="19700"/>
                  </a:lnTo>
                  <a:lnTo>
                    <a:pt x="529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94" y="632513"/>
                  </a:lnTo>
                  <a:lnTo>
                    <a:pt x="19731" y="653907"/>
                  </a:lnTo>
                  <a:lnTo>
                    <a:pt x="41142" y="668323"/>
                  </a:lnTo>
                  <a:lnTo>
                    <a:pt x="6736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7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1134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94" y="41094"/>
                  </a:lnTo>
                  <a:lnTo>
                    <a:pt x="19731" y="19700"/>
                  </a:lnTo>
                  <a:lnTo>
                    <a:pt x="41142" y="528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60" y="673607"/>
                  </a:lnTo>
                  <a:lnTo>
                    <a:pt x="41142" y="668323"/>
                  </a:lnTo>
                  <a:lnTo>
                    <a:pt x="19731" y="653907"/>
                  </a:lnTo>
                  <a:lnTo>
                    <a:pt x="529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72769" y="3307841"/>
            <a:ext cx="915035" cy="5080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93345" marR="5080" indent="-81280">
              <a:lnSpc>
                <a:spcPts val="1750"/>
              </a:lnSpc>
              <a:spcBef>
                <a:spcPts val="405"/>
              </a:spcBef>
            </a:pPr>
            <a:r>
              <a:rPr sz="1700" spc="-120" dirty="0">
                <a:solidFill>
                  <a:srgbClr val="00315F"/>
                </a:solidFill>
                <a:latin typeface="Times New Roman"/>
                <a:cs typeface="Times New Roman"/>
              </a:rPr>
              <a:t>Language</a:t>
            </a:r>
            <a:r>
              <a:rPr sz="1700" spc="-3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700" spc="325" dirty="0">
                <a:solidFill>
                  <a:srgbClr val="00315F"/>
                </a:solidFill>
                <a:latin typeface="Times New Roman"/>
                <a:cs typeface="Times New Roman"/>
              </a:rPr>
              <a:t>/ </a:t>
            </a:r>
            <a:r>
              <a:rPr sz="1700" spc="-10" dirty="0">
                <a:solidFill>
                  <a:srgbClr val="00315F"/>
                </a:solidFill>
                <a:latin typeface="Times New Roman"/>
                <a:cs typeface="Times New Roman"/>
              </a:rPr>
              <a:t>Aesthetic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4322" y="2245105"/>
            <a:ext cx="1236980" cy="2550795"/>
            <a:chOff x="544322" y="2245105"/>
            <a:chExt cx="1236980" cy="2550795"/>
          </a:xfrm>
        </p:grpSpPr>
        <p:sp>
          <p:nvSpPr>
            <p:cNvPr id="20" name="object 20"/>
            <p:cNvSpPr/>
            <p:nvPr/>
          </p:nvSpPr>
          <p:spPr>
            <a:xfrm>
              <a:off x="557022" y="2257805"/>
              <a:ext cx="135255" cy="2188845"/>
            </a:xfrm>
            <a:custGeom>
              <a:avLst/>
              <a:gdLst/>
              <a:ahLst/>
              <a:cxnLst/>
              <a:rect l="l" t="t" r="r" b="b"/>
              <a:pathLst>
                <a:path w="135254" h="2188845">
                  <a:moveTo>
                    <a:pt x="0" y="0"/>
                  </a:moveTo>
                  <a:lnTo>
                    <a:pt x="0" y="2188591"/>
                  </a:lnTo>
                  <a:lnTo>
                    <a:pt x="134683" y="2188591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91134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84"/>
                  </a:lnTo>
                  <a:lnTo>
                    <a:pt x="19731" y="19700"/>
                  </a:lnTo>
                  <a:lnTo>
                    <a:pt x="529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94" y="632513"/>
                  </a:lnTo>
                  <a:lnTo>
                    <a:pt x="19731" y="653907"/>
                  </a:lnTo>
                  <a:lnTo>
                    <a:pt x="41142" y="668323"/>
                  </a:lnTo>
                  <a:lnTo>
                    <a:pt x="6736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7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1134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94" y="41094"/>
                  </a:lnTo>
                  <a:lnTo>
                    <a:pt x="19731" y="19700"/>
                  </a:lnTo>
                  <a:lnTo>
                    <a:pt x="41142" y="528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60" y="673607"/>
                  </a:lnTo>
                  <a:lnTo>
                    <a:pt x="41142" y="668323"/>
                  </a:lnTo>
                  <a:lnTo>
                    <a:pt x="19731" y="653907"/>
                  </a:lnTo>
                  <a:lnTo>
                    <a:pt x="529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89533" y="4261230"/>
            <a:ext cx="87947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75" dirty="0">
                <a:solidFill>
                  <a:srgbClr val="00315F"/>
                </a:solidFill>
                <a:latin typeface="Times New Roman"/>
                <a:cs typeface="Times New Roman"/>
              </a:rPr>
              <a:t>Supportive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44322" y="2245105"/>
            <a:ext cx="1236980" cy="3392170"/>
            <a:chOff x="544322" y="2245105"/>
            <a:chExt cx="1236980" cy="3392170"/>
          </a:xfrm>
        </p:grpSpPr>
        <p:sp>
          <p:nvSpPr>
            <p:cNvPr id="25" name="object 25"/>
            <p:cNvSpPr/>
            <p:nvPr/>
          </p:nvSpPr>
          <p:spPr>
            <a:xfrm>
              <a:off x="557022" y="2257805"/>
              <a:ext cx="135255" cy="3030855"/>
            </a:xfrm>
            <a:custGeom>
              <a:avLst/>
              <a:gdLst/>
              <a:ahLst/>
              <a:cxnLst/>
              <a:rect l="l" t="t" r="r" b="b"/>
              <a:pathLst>
                <a:path w="135254" h="3030854">
                  <a:moveTo>
                    <a:pt x="0" y="0"/>
                  </a:moveTo>
                  <a:lnTo>
                    <a:pt x="0" y="3030347"/>
                  </a:lnTo>
                  <a:lnTo>
                    <a:pt x="134683" y="3030347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91134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84"/>
                  </a:lnTo>
                  <a:lnTo>
                    <a:pt x="19731" y="19700"/>
                  </a:lnTo>
                  <a:lnTo>
                    <a:pt x="5294" y="41094"/>
                  </a:lnTo>
                  <a:lnTo>
                    <a:pt x="0" y="67310"/>
                  </a:lnTo>
                  <a:lnTo>
                    <a:pt x="0" y="606298"/>
                  </a:lnTo>
                  <a:lnTo>
                    <a:pt x="5294" y="632486"/>
                  </a:lnTo>
                  <a:lnTo>
                    <a:pt x="19731" y="653883"/>
                  </a:lnTo>
                  <a:lnTo>
                    <a:pt x="41142" y="668314"/>
                  </a:lnTo>
                  <a:lnTo>
                    <a:pt x="67360" y="673608"/>
                  </a:lnTo>
                  <a:lnTo>
                    <a:pt x="1010158" y="673608"/>
                  </a:lnTo>
                  <a:lnTo>
                    <a:pt x="1036373" y="668314"/>
                  </a:lnTo>
                  <a:lnTo>
                    <a:pt x="1057767" y="653883"/>
                  </a:lnTo>
                  <a:lnTo>
                    <a:pt x="1072183" y="632486"/>
                  </a:lnTo>
                  <a:lnTo>
                    <a:pt x="1077467" y="606298"/>
                  </a:lnTo>
                  <a:lnTo>
                    <a:pt x="1077467" y="67310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91134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10"/>
                  </a:moveTo>
                  <a:lnTo>
                    <a:pt x="5294" y="41094"/>
                  </a:lnTo>
                  <a:lnTo>
                    <a:pt x="19731" y="19700"/>
                  </a:lnTo>
                  <a:lnTo>
                    <a:pt x="41142" y="528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10"/>
                  </a:lnTo>
                  <a:lnTo>
                    <a:pt x="1077467" y="606298"/>
                  </a:lnTo>
                  <a:lnTo>
                    <a:pt x="1072183" y="632486"/>
                  </a:lnTo>
                  <a:lnTo>
                    <a:pt x="1057767" y="653883"/>
                  </a:lnTo>
                  <a:lnTo>
                    <a:pt x="1036373" y="668314"/>
                  </a:lnTo>
                  <a:lnTo>
                    <a:pt x="1010158" y="673608"/>
                  </a:lnTo>
                  <a:lnTo>
                    <a:pt x="67360" y="673608"/>
                  </a:lnTo>
                  <a:lnTo>
                    <a:pt x="41142" y="668314"/>
                  </a:lnTo>
                  <a:lnTo>
                    <a:pt x="19731" y="653883"/>
                  </a:lnTo>
                  <a:lnTo>
                    <a:pt x="5294" y="632486"/>
                  </a:lnTo>
                  <a:lnTo>
                    <a:pt x="0" y="606298"/>
                  </a:lnTo>
                  <a:lnTo>
                    <a:pt x="0" y="6731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905357" y="5103114"/>
            <a:ext cx="64833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85" dirty="0">
                <a:solidFill>
                  <a:srgbClr val="00315F"/>
                </a:solidFill>
                <a:latin typeface="Times New Roman"/>
                <a:cs typeface="Times New Roman"/>
              </a:rPr>
              <a:t>Flexible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44322" y="2245105"/>
            <a:ext cx="1236980" cy="4233545"/>
            <a:chOff x="544322" y="2245105"/>
            <a:chExt cx="1236980" cy="4233545"/>
          </a:xfrm>
        </p:grpSpPr>
        <p:sp>
          <p:nvSpPr>
            <p:cNvPr id="30" name="object 30"/>
            <p:cNvSpPr/>
            <p:nvPr/>
          </p:nvSpPr>
          <p:spPr>
            <a:xfrm>
              <a:off x="557022" y="2257805"/>
              <a:ext cx="135255" cy="3872229"/>
            </a:xfrm>
            <a:custGeom>
              <a:avLst/>
              <a:gdLst/>
              <a:ahLst/>
              <a:cxnLst/>
              <a:rect l="l" t="t" r="r" b="b"/>
              <a:pathLst>
                <a:path w="135254" h="3872229">
                  <a:moveTo>
                    <a:pt x="0" y="0"/>
                  </a:moveTo>
                  <a:lnTo>
                    <a:pt x="0" y="3872039"/>
                  </a:lnTo>
                  <a:lnTo>
                    <a:pt x="134683" y="3872039"/>
                  </a:lnTo>
                </a:path>
              </a:pathLst>
            </a:custGeom>
            <a:ln w="25399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91134" y="5791961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94"/>
                  </a:lnTo>
                  <a:lnTo>
                    <a:pt x="19731" y="19731"/>
                  </a:lnTo>
                  <a:lnTo>
                    <a:pt x="5294" y="41142"/>
                  </a:lnTo>
                  <a:lnTo>
                    <a:pt x="0" y="67360"/>
                  </a:lnTo>
                  <a:lnTo>
                    <a:pt x="0" y="606247"/>
                  </a:lnTo>
                  <a:lnTo>
                    <a:pt x="5294" y="632465"/>
                  </a:lnTo>
                  <a:lnTo>
                    <a:pt x="19731" y="653876"/>
                  </a:lnTo>
                  <a:lnTo>
                    <a:pt x="41142" y="668313"/>
                  </a:lnTo>
                  <a:lnTo>
                    <a:pt x="67360" y="673608"/>
                  </a:lnTo>
                  <a:lnTo>
                    <a:pt x="1010158" y="673608"/>
                  </a:lnTo>
                  <a:lnTo>
                    <a:pt x="1036373" y="668313"/>
                  </a:lnTo>
                  <a:lnTo>
                    <a:pt x="1057767" y="653876"/>
                  </a:lnTo>
                  <a:lnTo>
                    <a:pt x="1072183" y="632465"/>
                  </a:lnTo>
                  <a:lnTo>
                    <a:pt x="1077467" y="606247"/>
                  </a:lnTo>
                  <a:lnTo>
                    <a:pt x="1077467" y="67360"/>
                  </a:lnTo>
                  <a:lnTo>
                    <a:pt x="1072183" y="41142"/>
                  </a:lnTo>
                  <a:lnTo>
                    <a:pt x="1057767" y="19731"/>
                  </a:lnTo>
                  <a:lnTo>
                    <a:pt x="1036373" y="529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91134" y="5791961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60"/>
                  </a:moveTo>
                  <a:lnTo>
                    <a:pt x="5294" y="41142"/>
                  </a:lnTo>
                  <a:lnTo>
                    <a:pt x="19731" y="19731"/>
                  </a:lnTo>
                  <a:lnTo>
                    <a:pt x="41142" y="529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94"/>
                  </a:lnTo>
                  <a:lnTo>
                    <a:pt x="1057767" y="19731"/>
                  </a:lnTo>
                  <a:lnTo>
                    <a:pt x="1072183" y="41142"/>
                  </a:lnTo>
                  <a:lnTo>
                    <a:pt x="1077467" y="67360"/>
                  </a:lnTo>
                  <a:lnTo>
                    <a:pt x="1077467" y="606247"/>
                  </a:lnTo>
                  <a:lnTo>
                    <a:pt x="1072183" y="632465"/>
                  </a:lnTo>
                  <a:lnTo>
                    <a:pt x="1057767" y="653876"/>
                  </a:lnTo>
                  <a:lnTo>
                    <a:pt x="1036373" y="668313"/>
                  </a:lnTo>
                  <a:lnTo>
                    <a:pt x="1010158" y="673608"/>
                  </a:lnTo>
                  <a:lnTo>
                    <a:pt x="67360" y="673608"/>
                  </a:lnTo>
                  <a:lnTo>
                    <a:pt x="41142" y="668313"/>
                  </a:lnTo>
                  <a:lnTo>
                    <a:pt x="19731" y="653876"/>
                  </a:lnTo>
                  <a:lnTo>
                    <a:pt x="5294" y="632465"/>
                  </a:lnTo>
                  <a:lnTo>
                    <a:pt x="0" y="606247"/>
                  </a:lnTo>
                  <a:lnTo>
                    <a:pt x="0" y="6736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852017" y="5833668"/>
            <a:ext cx="755650" cy="5080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79375" marR="5080" indent="-67310">
              <a:lnSpc>
                <a:spcPts val="1750"/>
              </a:lnSpc>
              <a:spcBef>
                <a:spcPts val="400"/>
              </a:spcBef>
            </a:pPr>
            <a:r>
              <a:rPr sz="1700" spc="-114" dirty="0">
                <a:solidFill>
                  <a:srgbClr val="00315F"/>
                </a:solidFill>
                <a:latin typeface="Times New Roman"/>
                <a:cs typeface="Times New Roman"/>
              </a:rPr>
              <a:t>Technical </a:t>
            </a:r>
            <a:r>
              <a:rPr sz="1700" spc="-35" dirty="0">
                <a:solidFill>
                  <a:srgbClr val="00315F"/>
                </a:solidFill>
                <a:latin typeface="Times New Roman"/>
                <a:cs typeface="Times New Roman"/>
              </a:rPr>
              <a:t>Aspects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105405" y="1584197"/>
            <a:ext cx="1347470" cy="673735"/>
          </a:xfrm>
          <a:custGeom>
            <a:avLst/>
            <a:gdLst/>
            <a:ahLst/>
            <a:cxnLst/>
            <a:rect l="l" t="t" r="r" b="b"/>
            <a:pathLst>
              <a:path w="1347470" h="673735">
                <a:moveTo>
                  <a:pt x="1279906" y="0"/>
                </a:moveTo>
                <a:lnTo>
                  <a:pt x="67310" y="0"/>
                </a:lnTo>
                <a:lnTo>
                  <a:pt x="41094" y="5284"/>
                </a:lnTo>
                <a:lnTo>
                  <a:pt x="19700" y="19700"/>
                </a:lnTo>
                <a:lnTo>
                  <a:pt x="5284" y="41094"/>
                </a:lnTo>
                <a:lnTo>
                  <a:pt x="0" y="67310"/>
                </a:lnTo>
                <a:lnTo>
                  <a:pt x="0" y="606298"/>
                </a:lnTo>
                <a:lnTo>
                  <a:pt x="5284" y="632513"/>
                </a:lnTo>
                <a:lnTo>
                  <a:pt x="19700" y="653907"/>
                </a:lnTo>
                <a:lnTo>
                  <a:pt x="41094" y="668323"/>
                </a:lnTo>
                <a:lnTo>
                  <a:pt x="67310" y="673607"/>
                </a:lnTo>
                <a:lnTo>
                  <a:pt x="1279906" y="673607"/>
                </a:lnTo>
                <a:lnTo>
                  <a:pt x="1306121" y="668323"/>
                </a:lnTo>
                <a:lnTo>
                  <a:pt x="1327515" y="653907"/>
                </a:lnTo>
                <a:lnTo>
                  <a:pt x="1341931" y="632513"/>
                </a:lnTo>
                <a:lnTo>
                  <a:pt x="1347216" y="606298"/>
                </a:lnTo>
                <a:lnTo>
                  <a:pt x="1347216" y="67310"/>
                </a:lnTo>
                <a:lnTo>
                  <a:pt x="1341931" y="41094"/>
                </a:lnTo>
                <a:lnTo>
                  <a:pt x="1327515" y="19700"/>
                </a:lnTo>
                <a:lnTo>
                  <a:pt x="1306121" y="5284"/>
                </a:lnTo>
                <a:lnTo>
                  <a:pt x="1279906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395473" y="1573530"/>
            <a:ext cx="7645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5" dirty="0">
                <a:solidFill>
                  <a:srgbClr val="CD0039"/>
                </a:solidFill>
                <a:latin typeface="Times New Roman"/>
                <a:cs typeface="Times New Roman"/>
              </a:rPr>
              <a:t>Website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386329" y="1835657"/>
            <a:ext cx="7829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solidFill>
                  <a:srgbClr val="CD0039"/>
                </a:solidFill>
                <a:latin typeface="Times New Roman"/>
                <a:cs typeface="Times New Roman"/>
              </a:rPr>
              <a:t>Content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226817" y="2245105"/>
            <a:ext cx="1238885" cy="866775"/>
            <a:chOff x="2226817" y="2245105"/>
            <a:chExt cx="1238885" cy="866775"/>
          </a:xfrm>
        </p:grpSpPr>
        <p:sp>
          <p:nvSpPr>
            <p:cNvPr id="38" name="object 38"/>
            <p:cNvSpPr/>
            <p:nvPr/>
          </p:nvSpPr>
          <p:spPr>
            <a:xfrm>
              <a:off x="2239517" y="2257805"/>
              <a:ext cx="134620" cy="505459"/>
            </a:xfrm>
            <a:custGeom>
              <a:avLst/>
              <a:gdLst/>
              <a:ahLst/>
              <a:cxnLst/>
              <a:rect l="l" t="t" r="r" b="b"/>
              <a:pathLst>
                <a:path w="134619" h="505460">
                  <a:moveTo>
                    <a:pt x="0" y="0"/>
                  </a:moveTo>
                  <a:lnTo>
                    <a:pt x="0" y="505079"/>
                  </a:lnTo>
                  <a:lnTo>
                    <a:pt x="134619" y="505079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375153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8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09" y="673607"/>
                  </a:lnTo>
                  <a:lnTo>
                    <a:pt x="1010157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8" y="606298"/>
                  </a:lnTo>
                  <a:lnTo>
                    <a:pt x="1077468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375153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8" y="67309"/>
                  </a:lnTo>
                  <a:lnTo>
                    <a:pt x="1077468" y="606298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7" y="673607"/>
                  </a:lnTo>
                  <a:lnTo>
                    <a:pt x="67309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8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445766" y="2577211"/>
            <a:ext cx="93345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10" dirty="0">
                <a:solidFill>
                  <a:srgbClr val="00315F"/>
                </a:solidFill>
                <a:latin typeface="Times New Roman"/>
                <a:cs typeface="Times New Roman"/>
              </a:rPr>
              <a:t>Real</a:t>
            </a:r>
            <a:r>
              <a:rPr sz="1700" spc="-3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700" spc="-50" dirty="0">
                <a:solidFill>
                  <a:srgbClr val="00315F"/>
                </a:solidFill>
                <a:latin typeface="Times New Roman"/>
                <a:cs typeface="Times New Roman"/>
              </a:rPr>
              <a:t>stories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226817" y="2245105"/>
            <a:ext cx="1238885" cy="1708150"/>
            <a:chOff x="2226817" y="2245105"/>
            <a:chExt cx="1238885" cy="1708150"/>
          </a:xfrm>
        </p:grpSpPr>
        <p:sp>
          <p:nvSpPr>
            <p:cNvPr id="43" name="object 43"/>
            <p:cNvSpPr/>
            <p:nvPr/>
          </p:nvSpPr>
          <p:spPr>
            <a:xfrm>
              <a:off x="2239517" y="2257805"/>
              <a:ext cx="134620" cy="1346835"/>
            </a:xfrm>
            <a:custGeom>
              <a:avLst/>
              <a:gdLst/>
              <a:ahLst/>
              <a:cxnLst/>
              <a:rect l="l" t="t" r="r" b="b"/>
              <a:pathLst>
                <a:path w="134619" h="1346835">
                  <a:moveTo>
                    <a:pt x="0" y="0"/>
                  </a:moveTo>
                  <a:lnTo>
                    <a:pt x="0" y="1346835"/>
                  </a:lnTo>
                  <a:lnTo>
                    <a:pt x="134619" y="1346835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75153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09" y="673607"/>
                  </a:lnTo>
                  <a:lnTo>
                    <a:pt x="1010157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8" y="606297"/>
                  </a:lnTo>
                  <a:lnTo>
                    <a:pt x="1077468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75153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8" y="67309"/>
                  </a:lnTo>
                  <a:lnTo>
                    <a:pt x="1077468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7" y="673607"/>
                  </a:lnTo>
                  <a:lnTo>
                    <a:pt x="67309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2636266" y="3418788"/>
            <a:ext cx="55499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00" spc="-105" dirty="0">
                <a:solidFill>
                  <a:srgbClr val="00315F"/>
                </a:solidFill>
                <a:latin typeface="Times New Roman"/>
                <a:cs typeface="Times New Roman"/>
              </a:rPr>
              <a:t>Videos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226817" y="2245105"/>
            <a:ext cx="1238885" cy="2550795"/>
            <a:chOff x="2226817" y="2245105"/>
            <a:chExt cx="1238885" cy="2550795"/>
          </a:xfrm>
        </p:grpSpPr>
        <p:sp>
          <p:nvSpPr>
            <p:cNvPr id="48" name="object 48"/>
            <p:cNvSpPr/>
            <p:nvPr/>
          </p:nvSpPr>
          <p:spPr>
            <a:xfrm>
              <a:off x="2239517" y="2257805"/>
              <a:ext cx="134620" cy="2188845"/>
            </a:xfrm>
            <a:custGeom>
              <a:avLst/>
              <a:gdLst/>
              <a:ahLst/>
              <a:cxnLst/>
              <a:rect l="l" t="t" r="r" b="b"/>
              <a:pathLst>
                <a:path w="134619" h="2188845">
                  <a:moveTo>
                    <a:pt x="0" y="0"/>
                  </a:moveTo>
                  <a:lnTo>
                    <a:pt x="0" y="2188591"/>
                  </a:lnTo>
                  <a:lnTo>
                    <a:pt x="134619" y="2188591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375153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09" y="673607"/>
                  </a:lnTo>
                  <a:lnTo>
                    <a:pt x="1010157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8" y="606297"/>
                  </a:lnTo>
                  <a:lnTo>
                    <a:pt x="1077468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375153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8" y="67309"/>
                  </a:lnTo>
                  <a:lnTo>
                    <a:pt x="1077468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7" y="673607"/>
                  </a:lnTo>
                  <a:lnTo>
                    <a:pt x="67309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399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2543301" y="4149293"/>
            <a:ext cx="740410" cy="5086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900"/>
              </a:lnSpc>
              <a:spcBef>
                <a:spcPts val="105"/>
              </a:spcBef>
            </a:pPr>
            <a:r>
              <a:rPr sz="1700" spc="-110" dirty="0">
                <a:solidFill>
                  <a:srgbClr val="00315F"/>
                </a:solidFill>
                <a:latin typeface="Times New Roman"/>
                <a:cs typeface="Times New Roman"/>
              </a:rPr>
              <a:t>Ideas</a:t>
            </a:r>
            <a:r>
              <a:rPr sz="1700" spc="-1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700" spc="-75" dirty="0">
                <a:solidFill>
                  <a:srgbClr val="00315F"/>
                </a:solidFill>
                <a:latin typeface="Times New Roman"/>
                <a:cs typeface="Times New Roman"/>
              </a:rPr>
              <a:t>and</a:t>
            </a:r>
            <a:endParaRPr sz="1700">
              <a:latin typeface="Times New Roman"/>
              <a:cs typeface="Times New Roman"/>
            </a:endParaRPr>
          </a:p>
          <a:p>
            <a:pPr marL="20320">
              <a:lnSpc>
                <a:spcPts val="1900"/>
              </a:lnSpc>
            </a:pPr>
            <a:r>
              <a:rPr sz="1700" spc="-65" dirty="0">
                <a:solidFill>
                  <a:srgbClr val="00315F"/>
                </a:solidFill>
                <a:latin typeface="Times New Roman"/>
                <a:cs typeface="Times New Roman"/>
              </a:rPr>
              <a:t>Practices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2226817" y="2245105"/>
            <a:ext cx="1238885" cy="3392170"/>
            <a:chOff x="2226817" y="2245105"/>
            <a:chExt cx="1238885" cy="3392170"/>
          </a:xfrm>
        </p:grpSpPr>
        <p:sp>
          <p:nvSpPr>
            <p:cNvPr id="53" name="object 53"/>
            <p:cNvSpPr/>
            <p:nvPr/>
          </p:nvSpPr>
          <p:spPr>
            <a:xfrm>
              <a:off x="2239517" y="2257805"/>
              <a:ext cx="134620" cy="3030855"/>
            </a:xfrm>
            <a:custGeom>
              <a:avLst/>
              <a:gdLst/>
              <a:ahLst/>
              <a:cxnLst/>
              <a:rect l="l" t="t" r="r" b="b"/>
              <a:pathLst>
                <a:path w="134619" h="3030854">
                  <a:moveTo>
                    <a:pt x="0" y="0"/>
                  </a:moveTo>
                  <a:lnTo>
                    <a:pt x="0" y="3030347"/>
                  </a:lnTo>
                  <a:lnTo>
                    <a:pt x="134619" y="3030347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375153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10"/>
                  </a:lnTo>
                  <a:lnTo>
                    <a:pt x="0" y="606298"/>
                  </a:lnTo>
                  <a:lnTo>
                    <a:pt x="5284" y="632486"/>
                  </a:lnTo>
                  <a:lnTo>
                    <a:pt x="19700" y="653883"/>
                  </a:lnTo>
                  <a:lnTo>
                    <a:pt x="41094" y="668314"/>
                  </a:lnTo>
                  <a:lnTo>
                    <a:pt x="67309" y="673608"/>
                  </a:lnTo>
                  <a:lnTo>
                    <a:pt x="1010157" y="673608"/>
                  </a:lnTo>
                  <a:lnTo>
                    <a:pt x="1036373" y="668314"/>
                  </a:lnTo>
                  <a:lnTo>
                    <a:pt x="1057767" y="653883"/>
                  </a:lnTo>
                  <a:lnTo>
                    <a:pt x="1072183" y="632486"/>
                  </a:lnTo>
                  <a:lnTo>
                    <a:pt x="1077468" y="606298"/>
                  </a:lnTo>
                  <a:lnTo>
                    <a:pt x="1077468" y="67310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375153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10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8" y="67310"/>
                  </a:lnTo>
                  <a:lnTo>
                    <a:pt x="1077468" y="606298"/>
                  </a:lnTo>
                  <a:lnTo>
                    <a:pt x="1072183" y="632486"/>
                  </a:lnTo>
                  <a:lnTo>
                    <a:pt x="1057767" y="653883"/>
                  </a:lnTo>
                  <a:lnTo>
                    <a:pt x="1036373" y="668314"/>
                  </a:lnTo>
                  <a:lnTo>
                    <a:pt x="1010157" y="673608"/>
                  </a:lnTo>
                  <a:lnTo>
                    <a:pt x="67309" y="673608"/>
                  </a:lnTo>
                  <a:lnTo>
                    <a:pt x="41094" y="668314"/>
                  </a:lnTo>
                  <a:lnTo>
                    <a:pt x="19700" y="653883"/>
                  </a:lnTo>
                  <a:lnTo>
                    <a:pt x="5284" y="632486"/>
                  </a:lnTo>
                  <a:lnTo>
                    <a:pt x="0" y="606298"/>
                  </a:lnTo>
                  <a:lnTo>
                    <a:pt x="0" y="6731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2621026" y="5103114"/>
            <a:ext cx="58356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0" dirty="0">
                <a:solidFill>
                  <a:srgbClr val="00315F"/>
                </a:solidFill>
                <a:latin typeface="Times New Roman"/>
                <a:cs typeface="Times New Roman"/>
              </a:rPr>
              <a:t>Variety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2226817" y="2245105"/>
            <a:ext cx="1238885" cy="4233545"/>
            <a:chOff x="2226817" y="2245105"/>
            <a:chExt cx="1238885" cy="4233545"/>
          </a:xfrm>
        </p:grpSpPr>
        <p:sp>
          <p:nvSpPr>
            <p:cNvPr id="58" name="object 58"/>
            <p:cNvSpPr/>
            <p:nvPr/>
          </p:nvSpPr>
          <p:spPr>
            <a:xfrm>
              <a:off x="2239517" y="2257805"/>
              <a:ext cx="134620" cy="3872229"/>
            </a:xfrm>
            <a:custGeom>
              <a:avLst/>
              <a:gdLst/>
              <a:ahLst/>
              <a:cxnLst/>
              <a:rect l="l" t="t" r="r" b="b"/>
              <a:pathLst>
                <a:path w="134619" h="3872229">
                  <a:moveTo>
                    <a:pt x="0" y="0"/>
                  </a:moveTo>
                  <a:lnTo>
                    <a:pt x="0" y="3872039"/>
                  </a:lnTo>
                  <a:lnTo>
                    <a:pt x="134619" y="3872039"/>
                  </a:lnTo>
                </a:path>
              </a:pathLst>
            </a:custGeom>
            <a:ln w="25399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375153" y="5791961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94"/>
                  </a:lnTo>
                  <a:lnTo>
                    <a:pt x="19700" y="19731"/>
                  </a:lnTo>
                  <a:lnTo>
                    <a:pt x="5284" y="41142"/>
                  </a:lnTo>
                  <a:lnTo>
                    <a:pt x="0" y="67360"/>
                  </a:lnTo>
                  <a:lnTo>
                    <a:pt x="0" y="606247"/>
                  </a:lnTo>
                  <a:lnTo>
                    <a:pt x="5284" y="632465"/>
                  </a:lnTo>
                  <a:lnTo>
                    <a:pt x="19700" y="653876"/>
                  </a:lnTo>
                  <a:lnTo>
                    <a:pt x="41094" y="668313"/>
                  </a:lnTo>
                  <a:lnTo>
                    <a:pt x="67309" y="673608"/>
                  </a:lnTo>
                  <a:lnTo>
                    <a:pt x="1010157" y="673608"/>
                  </a:lnTo>
                  <a:lnTo>
                    <a:pt x="1036373" y="668313"/>
                  </a:lnTo>
                  <a:lnTo>
                    <a:pt x="1057767" y="653876"/>
                  </a:lnTo>
                  <a:lnTo>
                    <a:pt x="1072183" y="632465"/>
                  </a:lnTo>
                  <a:lnTo>
                    <a:pt x="1077468" y="606247"/>
                  </a:lnTo>
                  <a:lnTo>
                    <a:pt x="1077468" y="67360"/>
                  </a:lnTo>
                  <a:lnTo>
                    <a:pt x="1072183" y="41142"/>
                  </a:lnTo>
                  <a:lnTo>
                    <a:pt x="1057767" y="19731"/>
                  </a:lnTo>
                  <a:lnTo>
                    <a:pt x="1036373" y="529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375153" y="5791961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60"/>
                  </a:moveTo>
                  <a:lnTo>
                    <a:pt x="5284" y="41142"/>
                  </a:lnTo>
                  <a:lnTo>
                    <a:pt x="19700" y="19731"/>
                  </a:lnTo>
                  <a:lnTo>
                    <a:pt x="41094" y="529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94"/>
                  </a:lnTo>
                  <a:lnTo>
                    <a:pt x="1057767" y="19731"/>
                  </a:lnTo>
                  <a:lnTo>
                    <a:pt x="1072183" y="41142"/>
                  </a:lnTo>
                  <a:lnTo>
                    <a:pt x="1077468" y="67360"/>
                  </a:lnTo>
                  <a:lnTo>
                    <a:pt x="1077468" y="606247"/>
                  </a:lnTo>
                  <a:lnTo>
                    <a:pt x="1072183" y="632465"/>
                  </a:lnTo>
                  <a:lnTo>
                    <a:pt x="1057767" y="653876"/>
                  </a:lnTo>
                  <a:lnTo>
                    <a:pt x="1036373" y="668313"/>
                  </a:lnTo>
                  <a:lnTo>
                    <a:pt x="1010157" y="673608"/>
                  </a:lnTo>
                  <a:lnTo>
                    <a:pt x="67309" y="673608"/>
                  </a:lnTo>
                  <a:lnTo>
                    <a:pt x="41094" y="668313"/>
                  </a:lnTo>
                  <a:lnTo>
                    <a:pt x="19700" y="653876"/>
                  </a:lnTo>
                  <a:lnTo>
                    <a:pt x="5284" y="632465"/>
                  </a:lnTo>
                  <a:lnTo>
                    <a:pt x="0" y="606247"/>
                  </a:lnTo>
                  <a:lnTo>
                    <a:pt x="0" y="6736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2448814" y="5944920"/>
            <a:ext cx="928369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05" dirty="0">
                <a:solidFill>
                  <a:srgbClr val="00315F"/>
                </a:solidFill>
                <a:latin typeface="Times New Roman"/>
                <a:cs typeface="Times New Roman"/>
              </a:rPr>
              <a:t>Suggestions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789426" y="1584197"/>
            <a:ext cx="1346200" cy="673735"/>
          </a:xfrm>
          <a:custGeom>
            <a:avLst/>
            <a:gdLst/>
            <a:ahLst/>
            <a:cxnLst/>
            <a:rect l="l" t="t" r="r" b="b"/>
            <a:pathLst>
              <a:path w="1346200" h="673735">
                <a:moveTo>
                  <a:pt x="1278382" y="0"/>
                </a:moveTo>
                <a:lnTo>
                  <a:pt x="67310" y="0"/>
                </a:lnTo>
                <a:lnTo>
                  <a:pt x="41094" y="5284"/>
                </a:lnTo>
                <a:lnTo>
                  <a:pt x="19700" y="19700"/>
                </a:lnTo>
                <a:lnTo>
                  <a:pt x="5284" y="41094"/>
                </a:lnTo>
                <a:lnTo>
                  <a:pt x="0" y="67310"/>
                </a:lnTo>
                <a:lnTo>
                  <a:pt x="0" y="606298"/>
                </a:lnTo>
                <a:lnTo>
                  <a:pt x="5284" y="632513"/>
                </a:lnTo>
                <a:lnTo>
                  <a:pt x="19700" y="653907"/>
                </a:lnTo>
                <a:lnTo>
                  <a:pt x="41094" y="668323"/>
                </a:lnTo>
                <a:lnTo>
                  <a:pt x="67310" y="673607"/>
                </a:lnTo>
                <a:lnTo>
                  <a:pt x="1278382" y="673607"/>
                </a:lnTo>
                <a:lnTo>
                  <a:pt x="1304597" y="668323"/>
                </a:lnTo>
                <a:lnTo>
                  <a:pt x="1325991" y="653907"/>
                </a:lnTo>
                <a:lnTo>
                  <a:pt x="1340407" y="632513"/>
                </a:lnTo>
                <a:lnTo>
                  <a:pt x="1345691" y="606298"/>
                </a:lnTo>
                <a:lnTo>
                  <a:pt x="1345691" y="67310"/>
                </a:lnTo>
                <a:lnTo>
                  <a:pt x="1340407" y="41094"/>
                </a:lnTo>
                <a:lnTo>
                  <a:pt x="1325991" y="19700"/>
                </a:lnTo>
                <a:lnTo>
                  <a:pt x="1304597" y="5284"/>
                </a:lnTo>
                <a:lnTo>
                  <a:pt x="127838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3882644" y="1704594"/>
            <a:ext cx="11576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10" dirty="0">
                <a:solidFill>
                  <a:srgbClr val="CD0039"/>
                </a:solidFill>
                <a:latin typeface="Times New Roman"/>
                <a:cs typeface="Times New Roman"/>
              </a:rPr>
              <a:t>Engagement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3910838" y="2245105"/>
            <a:ext cx="1236980" cy="866775"/>
            <a:chOff x="3910838" y="2245105"/>
            <a:chExt cx="1236980" cy="866775"/>
          </a:xfrm>
        </p:grpSpPr>
        <p:sp>
          <p:nvSpPr>
            <p:cNvPr id="65" name="object 65"/>
            <p:cNvSpPr/>
            <p:nvPr/>
          </p:nvSpPr>
          <p:spPr>
            <a:xfrm>
              <a:off x="3923538" y="2257805"/>
              <a:ext cx="134620" cy="505459"/>
            </a:xfrm>
            <a:custGeom>
              <a:avLst/>
              <a:gdLst/>
              <a:ahLst/>
              <a:cxnLst/>
              <a:rect l="l" t="t" r="r" b="b"/>
              <a:pathLst>
                <a:path w="134620" h="505460">
                  <a:moveTo>
                    <a:pt x="0" y="0"/>
                  </a:moveTo>
                  <a:lnTo>
                    <a:pt x="0" y="505079"/>
                  </a:lnTo>
                  <a:lnTo>
                    <a:pt x="134620" y="505079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057650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8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1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8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057650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8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10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8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4201159" y="2465958"/>
            <a:ext cx="791845" cy="5080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79375" marR="5080" indent="-67310">
              <a:lnSpc>
                <a:spcPts val="1750"/>
              </a:lnSpc>
              <a:spcBef>
                <a:spcPts val="405"/>
              </a:spcBef>
            </a:pPr>
            <a:r>
              <a:rPr sz="1700" spc="-95" dirty="0">
                <a:solidFill>
                  <a:srgbClr val="00315F"/>
                </a:solidFill>
                <a:latin typeface="Times New Roman"/>
                <a:cs typeface="Times New Roman"/>
              </a:rPr>
              <a:t>Volunteer </a:t>
            </a:r>
            <a:r>
              <a:rPr sz="1700" spc="-10" dirty="0">
                <a:solidFill>
                  <a:srgbClr val="00315F"/>
                </a:solidFill>
                <a:latin typeface="Times New Roman"/>
                <a:cs typeface="Times New Roman"/>
              </a:rPr>
              <a:t>Support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3910838" y="2245105"/>
            <a:ext cx="1236980" cy="1708150"/>
            <a:chOff x="3910838" y="2245105"/>
            <a:chExt cx="1236980" cy="1708150"/>
          </a:xfrm>
        </p:grpSpPr>
        <p:sp>
          <p:nvSpPr>
            <p:cNvPr id="70" name="object 70"/>
            <p:cNvSpPr/>
            <p:nvPr/>
          </p:nvSpPr>
          <p:spPr>
            <a:xfrm>
              <a:off x="3923538" y="2257805"/>
              <a:ext cx="134620" cy="1346835"/>
            </a:xfrm>
            <a:custGeom>
              <a:avLst/>
              <a:gdLst/>
              <a:ahLst/>
              <a:cxnLst/>
              <a:rect l="l" t="t" r="r" b="b"/>
              <a:pathLst>
                <a:path w="134620" h="1346835">
                  <a:moveTo>
                    <a:pt x="0" y="0"/>
                  </a:moveTo>
                  <a:lnTo>
                    <a:pt x="0" y="1346835"/>
                  </a:lnTo>
                  <a:lnTo>
                    <a:pt x="134620" y="1346835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057650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1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7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057650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10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4306315" y="3307841"/>
            <a:ext cx="581025" cy="5080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indent="34925">
              <a:lnSpc>
                <a:spcPts val="1750"/>
              </a:lnSpc>
              <a:spcBef>
                <a:spcPts val="405"/>
              </a:spcBef>
            </a:pPr>
            <a:r>
              <a:rPr sz="1700" spc="-25" dirty="0">
                <a:solidFill>
                  <a:srgbClr val="00315F"/>
                </a:solidFill>
                <a:latin typeface="Times New Roman"/>
                <a:cs typeface="Times New Roman"/>
              </a:rPr>
              <a:t>Client </a:t>
            </a:r>
            <a:r>
              <a:rPr sz="1700" spc="-95" dirty="0">
                <a:solidFill>
                  <a:srgbClr val="00315F"/>
                </a:solidFill>
                <a:latin typeface="Times New Roman"/>
                <a:cs typeface="Times New Roman"/>
              </a:rPr>
              <a:t>Benefit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3910838" y="2245105"/>
            <a:ext cx="1236980" cy="2550795"/>
            <a:chOff x="3910838" y="2245105"/>
            <a:chExt cx="1236980" cy="2550795"/>
          </a:xfrm>
        </p:grpSpPr>
        <p:sp>
          <p:nvSpPr>
            <p:cNvPr id="75" name="object 75"/>
            <p:cNvSpPr/>
            <p:nvPr/>
          </p:nvSpPr>
          <p:spPr>
            <a:xfrm>
              <a:off x="3923538" y="2257805"/>
              <a:ext cx="134620" cy="2188845"/>
            </a:xfrm>
            <a:custGeom>
              <a:avLst/>
              <a:gdLst/>
              <a:ahLst/>
              <a:cxnLst/>
              <a:rect l="l" t="t" r="r" b="b"/>
              <a:pathLst>
                <a:path w="134620" h="2188845">
                  <a:moveTo>
                    <a:pt x="0" y="0"/>
                  </a:moveTo>
                  <a:lnTo>
                    <a:pt x="0" y="2188591"/>
                  </a:lnTo>
                  <a:lnTo>
                    <a:pt x="134620" y="2188591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057650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1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7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057650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10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4300220" y="4261230"/>
            <a:ext cx="592455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90" dirty="0">
                <a:solidFill>
                  <a:srgbClr val="00315F"/>
                </a:solidFill>
                <a:latin typeface="Times New Roman"/>
                <a:cs typeface="Times New Roman"/>
              </a:rPr>
              <a:t>Timing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3910838" y="2245105"/>
            <a:ext cx="1236980" cy="3392170"/>
            <a:chOff x="3910838" y="2245105"/>
            <a:chExt cx="1236980" cy="3392170"/>
          </a:xfrm>
        </p:grpSpPr>
        <p:sp>
          <p:nvSpPr>
            <p:cNvPr id="80" name="object 80"/>
            <p:cNvSpPr/>
            <p:nvPr/>
          </p:nvSpPr>
          <p:spPr>
            <a:xfrm>
              <a:off x="3923538" y="2257805"/>
              <a:ext cx="134620" cy="3030855"/>
            </a:xfrm>
            <a:custGeom>
              <a:avLst/>
              <a:gdLst/>
              <a:ahLst/>
              <a:cxnLst/>
              <a:rect l="l" t="t" r="r" b="b"/>
              <a:pathLst>
                <a:path w="134620" h="3030854">
                  <a:moveTo>
                    <a:pt x="0" y="0"/>
                  </a:moveTo>
                  <a:lnTo>
                    <a:pt x="0" y="3030347"/>
                  </a:lnTo>
                  <a:lnTo>
                    <a:pt x="134620" y="3030347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057650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10"/>
                  </a:lnTo>
                  <a:lnTo>
                    <a:pt x="0" y="606298"/>
                  </a:lnTo>
                  <a:lnTo>
                    <a:pt x="5284" y="632486"/>
                  </a:lnTo>
                  <a:lnTo>
                    <a:pt x="19700" y="653883"/>
                  </a:lnTo>
                  <a:lnTo>
                    <a:pt x="41094" y="668314"/>
                  </a:lnTo>
                  <a:lnTo>
                    <a:pt x="67310" y="673608"/>
                  </a:lnTo>
                  <a:lnTo>
                    <a:pt x="1010158" y="673608"/>
                  </a:lnTo>
                  <a:lnTo>
                    <a:pt x="1036373" y="668314"/>
                  </a:lnTo>
                  <a:lnTo>
                    <a:pt x="1057767" y="653883"/>
                  </a:lnTo>
                  <a:lnTo>
                    <a:pt x="1072183" y="632486"/>
                  </a:lnTo>
                  <a:lnTo>
                    <a:pt x="1077467" y="606298"/>
                  </a:lnTo>
                  <a:lnTo>
                    <a:pt x="1077467" y="67310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057650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10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10"/>
                  </a:lnTo>
                  <a:lnTo>
                    <a:pt x="1077467" y="606298"/>
                  </a:lnTo>
                  <a:lnTo>
                    <a:pt x="1072183" y="632486"/>
                  </a:lnTo>
                  <a:lnTo>
                    <a:pt x="1057767" y="653883"/>
                  </a:lnTo>
                  <a:lnTo>
                    <a:pt x="1036373" y="668314"/>
                  </a:lnTo>
                  <a:lnTo>
                    <a:pt x="1010158" y="673608"/>
                  </a:lnTo>
                  <a:lnTo>
                    <a:pt x="67310" y="673608"/>
                  </a:lnTo>
                  <a:lnTo>
                    <a:pt x="41094" y="668314"/>
                  </a:lnTo>
                  <a:lnTo>
                    <a:pt x="19700" y="653883"/>
                  </a:lnTo>
                  <a:lnTo>
                    <a:pt x="5284" y="632486"/>
                  </a:lnTo>
                  <a:lnTo>
                    <a:pt x="0" y="606298"/>
                  </a:lnTo>
                  <a:lnTo>
                    <a:pt x="0" y="6731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4240784" y="4991861"/>
            <a:ext cx="711200" cy="50800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28600" marR="5080" indent="-216535">
              <a:lnSpc>
                <a:spcPts val="1750"/>
              </a:lnSpc>
              <a:spcBef>
                <a:spcPts val="400"/>
              </a:spcBef>
            </a:pPr>
            <a:r>
              <a:rPr sz="1700" spc="-90" dirty="0">
                <a:solidFill>
                  <a:srgbClr val="00315F"/>
                </a:solidFill>
                <a:latin typeface="Times New Roman"/>
                <a:cs typeface="Times New Roman"/>
              </a:rPr>
              <a:t>Ongoing </a:t>
            </a:r>
            <a:r>
              <a:rPr sz="1700" spc="-25" dirty="0">
                <a:solidFill>
                  <a:srgbClr val="00315F"/>
                </a:solidFill>
                <a:latin typeface="Times New Roman"/>
                <a:cs typeface="Times New Roman"/>
              </a:rPr>
              <a:t>use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95"/>
              </a:spcBef>
              <a:tabLst>
                <a:tab pos="3496945" algn="l"/>
                <a:tab pos="6092825" algn="l"/>
              </a:tabLst>
            </a:pPr>
            <a:r>
              <a:rPr spc="365" dirty="0"/>
              <a:t>QUALITATIVE</a:t>
            </a:r>
            <a:r>
              <a:rPr dirty="0"/>
              <a:t>	</a:t>
            </a:r>
            <a:r>
              <a:rPr spc="375" dirty="0"/>
              <a:t>FINDINGS</a:t>
            </a:r>
            <a:r>
              <a:rPr dirty="0"/>
              <a:t>	-</a:t>
            </a:r>
            <a:r>
              <a:rPr spc="455" dirty="0"/>
              <a:t> </a:t>
            </a:r>
            <a:r>
              <a:rPr spc="310" dirty="0"/>
              <a:t>PARTICIPANTS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5634990" y="2795396"/>
            <a:ext cx="6007735" cy="1122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“I</a:t>
            </a:r>
            <a:r>
              <a:rPr sz="1800" spc="-3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like</a:t>
            </a:r>
            <a:r>
              <a:rPr sz="1800" spc="-3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that</a:t>
            </a:r>
            <a:r>
              <a:rPr sz="1800" spc="-5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you</a:t>
            </a:r>
            <a:r>
              <a:rPr sz="1800" spc="-5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don’t</a:t>
            </a:r>
            <a:r>
              <a:rPr sz="1800" spc="-3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have</a:t>
            </a:r>
            <a:r>
              <a:rPr sz="1800" spc="-3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different</a:t>
            </a:r>
            <a:r>
              <a:rPr sz="1800" spc="-4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people</a:t>
            </a:r>
            <a:r>
              <a:rPr sz="1800" spc="-3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there.</a:t>
            </a:r>
            <a:r>
              <a:rPr sz="1800" spc="-4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Because</a:t>
            </a:r>
            <a:r>
              <a:rPr sz="1800" spc="-5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</a:t>
            </a:r>
            <a:r>
              <a:rPr sz="1800" spc="-3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31302F"/>
                </a:solidFill>
                <a:latin typeface="Times New Roman"/>
                <a:cs typeface="Times New Roman"/>
              </a:rPr>
              <a:t>get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used</a:t>
            </a:r>
            <a:r>
              <a:rPr sz="1800" spc="-3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to</a:t>
            </a:r>
            <a:r>
              <a:rPr sz="1800" spc="-1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it.</a:t>
            </a:r>
            <a:r>
              <a:rPr sz="1800" spc="-3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think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if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there</a:t>
            </a:r>
            <a:r>
              <a:rPr sz="1800" spc="-2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were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a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lot</a:t>
            </a:r>
            <a:r>
              <a:rPr sz="1800" spc="-2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of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different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people</a:t>
            </a:r>
            <a:r>
              <a:rPr sz="1800" spc="-3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speaking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in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those</a:t>
            </a:r>
            <a:r>
              <a:rPr sz="1800" spc="-1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little</a:t>
            </a:r>
            <a:r>
              <a:rPr sz="1800" spc="-3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videos,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</a:t>
            </a:r>
            <a:r>
              <a:rPr sz="1800" spc="-2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wouldn’t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want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that.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want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to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be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familiar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with 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somebody.”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670930" y="4312361"/>
            <a:ext cx="5344795" cy="573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“I</a:t>
            </a:r>
            <a:r>
              <a:rPr sz="1800" spc="-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did</a:t>
            </a:r>
            <a:r>
              <a:rPr sz="1800" spc="-1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like doing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the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practices.</a:t>
            </a:r>
            <a:r>
              <a:rPr sz="1800" spc="-3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</a:t>
            </a:r>
            <a:r>
              <a:rPr sz="1800" spc="-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like</a:t>
            </a:r>
            <a:r>
              <a:rPr sz="1800" spc="-1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a</a:t>
            </a:r>
            <a:r>
              <a:rPr sz="1800" spc="-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pen in</a:t>
            </a:r>
            <a:r>
              <a:rPr sz="1800" spc="-1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my</a:t>
            </a:r>
            <a:r>
              <a:rPr sz="1800" spc="-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hand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31302F"/>
                </a:solidFill>
                <a:latin typeface="Times New Roman"/>
                <a:cs typeface="Times New Roman"/>
              </a:rPr>
              <a:t>and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55"/>
              </a:lnSpc>
            </a:pP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writing</a:t>
            </a:r>
            <a:r>
              <a:rPr sz="1800" spc="-3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things</a:t>
            </a:r>
            <a:r>
              <a:rPr sz="1800" spc="-3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down.”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706871" y="5202173"/>
            <a:ext cx="6023610" cy="8426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just">
              <a:lnSpc>
                <a:spcPct val="98900"/>
              </a:lnSpc>
              <a:spcBef>
                <a:spcPts val="120"/>
              </a:spcBef>
            </a:pP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“Oh,</a:t>
            </a:r>
            <a:r>
              <a:rPr sz="1800" spc="28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it’s</a:t>
            </a:r>
            <a:r>
              <a:rPr sz="1800" spc="29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definitely</a:t>
            </a:r>
            <a:r>
              <a:rPr sz="1800" spc="31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the</a:t>
            </a:r>
            <a:r>
              <a:rPr sz="1800" spc="30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meditation.</a:t>
            </a:r>
            <a:r>
              <a:rPr sz="1800" spc="30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Definitely</a:t>
            </a:r>
            <a:r>
              <a:rPr sz="1800" spc="29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that</a:t>
            </a:r>
            <a:r>
              <a:rPr sz="1800" spc="30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it’s</a:t>
            </a:r>
            <a:r>
              <a:rPr sz="1800" spc="29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okay</a:t>
            </a:r>
            <a:r>
              <a:rPr sz="1800" spc="29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31302F"/>
                </a:solidFill>
                <a:latin typeface="Times New Roman"/>
                <a:cs typeface="Times New Roman"/>
              </a:rPr>
              <a:t>to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stop</a:t>
            </a:r>
            <a:r>
              <a:rPr sz="1800" spc="21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and</a:t>
            </a:r>
            <a:r>
              <a:rPr sz="1800" spc="2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to</a:t>
            </a:r>
            <a:r>
              <a:rPr sz="1800" spc="2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have</a:t>
            </a:r>
            <a:r>
              <a:rPr sz="1800" spc="22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time</a:t>
            </a:r>
            <a:r>
              <a:rPr sz="1800" spc="2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that’s</a:t>
            </a:r>
            <a:r>
              <a:rPr sz="1800" spc="204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yours</a:t>
            </a:r>
            <a:r>
              <a:rPr sz="1800" spc="229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and</a:t>
            </a:r>
            <a:r>
              <a:rPr sz="1800" spc="2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to</a:t>
            </a:r>
            <a:r>
              <a:rPr sz="1800" spc="204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just</a:t>
            </a:r>
            <a:r>
              <a:rPr sz="1800" spc="2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ground</a:t>
            </a:r>
            <a:r>
              <a:rPr sz="1800" spc="2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yourself.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That</a:t>
            </a:r>
            <a:r>
              <a:rPr sz="1800" spc="-4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was</a:t>
            </a:r>
            <a:r>
              <a:rPr sz="1800" spc="-3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wonderful.”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093214" y="3126485"/>
            <a:ext cx="1668780" cy="923925"/>
          </a:xfrm>
          <a:custGeom>
            <a:avLst/>
            <a:gdLst/>
            <a:ahLst/>
            <a:cxnLst/>
            <a:rect l="l" t="t" r="r" b="b"/>
            <a:pathLst>
              <a:path w="1668779" h="923925">
                <a:moveTo>
                  <a:pt x="0" y="461772"/>
                </a:moveTo>
                <a:lnTo>
                  <a:pt x="9045" y="393537"/>
                </a:lnTo>
                <a:lnTo>
                  <a:pt x="35322" y="328411"/>
                </a:lnTo>
                <a:lnTo>
                  <a:pt x="77540" y="267106"/>
                </a:lnTo>
                <a:lnTo>
                  <a:pt x="104224" y="238110"/>
                </a:lnTo>
                <a:lnTo>
                  <a:pt x="134409" y="210338"/>
                </a:lnTo>
                <a:lnTo>
                  <a:pt x="167935" y="183878"/>
                </a:lnTo>
                <a:lnTo>
                  <a:pt x="204640" y="158821"/>
                </a:lnTo>
                <a:lnTo>
                  <a:pt x="244363" y="135255"/>
                </a:lnTo>
                <a:lnTo>
                  <a:pt x="286943" y="113269"/>
                </a:lnTo>
                <a:lnTo>
                  <a:pt x="332218" y="92953"/>
                </a:lnTo>
                <a:lnTo>
                  <a:pt x="380028" y="74397"/>
                </a:lnTo>
                <a:lnTo>
                  <a:pt x="430211" y="57690"/>
                </a:lnTo>
                <a:lnTo>
                  <a:pt x="482605" y="42920"/>
                </a:lnTo>
                <a:lnTo>
                  <a:pt x="537050" y="30178"/>
                </a:lnTo>
                <a:lnTo>
                  <a:pt x="593384" y="19552"/>
                </a:lnTo>
                <a:lnTo>
                  <a:pt x="651446" y="11132"/>
                </a:lnTo>
                <a:lnTo>
                  <a:pt x="711075" y="5007"/>
                </a:lnTo>
                <a:lnTo>
                  <a:pt x="772110" y="1266"/>
                </a:lnTo>
                <a:lnTo>
                  <a:pt x="834390" y="0"/>
                </a:lnTo>
                <a:lnTo>
                  <a:pt x="896669" y="1266"/>
                </a:lnTo>
                <a:lnTo>
                  <a:pt x="957704" y="5007"/>
                </a:lnTo>
                <a:lnTo>
                  <a:pt x="1017333" y="11132"/>
                </a:lnTo>
                <a:lnTo>
                  <a:pt x="1075395" y="19552"/>
                </a:lnTo>
                <a:lnTo>
                  <a:pt x="1131729" y="30178"/>
                </a:lnTo>
                <a:lnTo>
                  <a:pt x="1186174" y="42920"/>
                </a:lnTo>
                <a:lnTo>
                  <a:pt x="1238568" y="57690"/>
                </a:lnTo>
                <a:lnTo>
                  <a:pt x="1288751" y="74397"/>
                </a:lnTo>
                <a:lnTo>
                  <a:pt x="1336561" y="92953"/>
                </a:lnTo>
                <a:lnTo>
                  <a:pt x="1381836" y="113269"/>
                </a:lnTo>
                <a:lnTo>
                  <a:pt x="1424416" y="135254"/>
                </a:lnTo>
                <a:lnTo>
                  <a:pt x="1464139" y="158821"/>
                </a:lnTo>
                <a:lnTo>
                  <a:pt x="1500844" y="183878"/>
                </a:lnTo>
                <a:lnTo>
                  <a:pt x="1534370" y="210338"/>
                </a:lnTo>
                <a:lnTo>
                  <a:pt x="1564555" y="238110"/>
                </a:lnTo>
                <a:lnTo>
                  <a:pt x="1591239" y="267106"/>
                </a:lnTo>
                <a:lnTo>
                  <a:pt x="1633457" y="328411"/>
                </a:lnTo>
                <a:lnTo>
                  <a:pt x="1659734" y="393537"/>
                </a:lnTo>
                <a:lnTo>
                  <a:pt x="1668780" y="461772"/>
                </a:lnTo>
                <a:lnTo>
                  <a:pt x="1666491" y="496232"/>
                </a:lnTo>
                <a:lnTo>
                  <a:pt x="1648669" y="563002"/>
                </a:lnTo>
                <a:lnTo>
                  <a:pt x="1614260" y="626307"/>
                </a:lnTo>
                <a:lnTo>
                  <a:pt x="1564555" y="685433"/>
                </a:lnTo>
                <a:lnTo>
                  <a:pt x="1534370" y="713205"/>
                </a:lnTo>
                <a:lnTo>
                  <a:pt x="1500844" y="739665"/>
                </a:lnTo>
                <a:lnTo>
                  <a:pt x="1464139" y="764722"/>
                </a:lnTo>
                <a:lnTo>
                  <a:pt x="1424416" y="788289"/>
                </a:lnTo>
                <a:lnTo>
                  <a:pt x="1381836" y="810274"/>
                </a:lnTo>
                <a:lnTo>
                  <a:pt x="1336561" y="830590"/>
                </a:lnTo>
                <a:lnTo>
                  <a:pt x="1288751" y="849146"/>
                </a:lnTo>
                <a:lnTo>
                  <a:pt x="1238568" y="865853"/>
                </a:lnTo>
                <a:lnTo>
                  <a:pt x="1186174" y="880623"/>
                </a:lnTo>
                <a:lnTo>
                  <a:pt x="1131729" y="893365"/>
                </a:lnTo>
                <a:lnTo>
                  <a:pt x="1075395" y="903991"/>
                </a:lnTo>
                <a:lnTo>
                  <a:pt x="1017333" y="912411"/>
                </a:lnTo>
                <a:lnTo>
                  <a:pt x="957704" y="918536"/>
                </a:lnTo>
                <a:lnTo>
                  <a:pt x="896669" y="922277"/>
                </a:lnTo>
                <a:lnTo>
                  <a:pt x="834390" y="923544"/>
                </a:lnTo>
                <a:lnTo>
                  <a:pt x="772110" y="922277"/>
                </a:lnTo>
                <a:lnTo>
                  <a:pt x="711075" y="918536"/>
                </a:lnTo>
                <a:lnTo>
                  <a:pt x="651446" y="912411"/>
                </a:lnTo>
                <a:lnTo>
                  <a:pt x="593384" y="903991"/>
                </a:lnTo>
                <a:lnTo>
                  <a:pt x="537050" y="893365"/>
                </a:lnTo>
                <a:lnTo>
                  <a:pt x="482605" y="880623"/>
                </a:lnTo>
                <a:lnTo>
                  <a:pt x="430211" y="865853"/>
                </a:lnTo>
                <a:lnTo>
                  <a:pt x="380028" y="849146"/>
                </a:lnTo>
                <a:lnTo>
                  <a:pt x="332218" y="830590"/>
                </a:lnTo>
                <a:lnTo>
                  <a:pt x="286943" y="810274"/>
                </a:lnTo>
                <a:lnTo>
                  <a:pt x="244363" y="788288"/>
                </a:lnTo>
                <a:lnTo>
                  <a:pt x="204640" y="764722"/>
                </a:lnTo>
                <a:lnTo>
                  <a:pt x="167935" y="739665"/>
                </a:lnTo>
                <a:lnTo>
                  <a:pt x="134409" y="713205"/>
                </a:lnTo>
                <a:lnTo>
                  <a:pt x="104224" y="685433"/>
                </a:lnTo>
                <a:lnTo>
                  <a:pt x="77540" y="656437"/>
                </a:lnTo>
                <a:lnTo>
                  <a:pt x="35322" y="595132"/>
                </a:lnTo>
                <a:lnTo>
                  <a:pt x="9045" y="530006"/>
                </a:lnTo>
                <a:lnTo>
                  <a:pt x="0" y="461772"/>
                </a:lnTo>
                <a:close/>
              </a:path>
              <a:path w="1668779" h="923925">
                <a:moveTo>
                  <a:pt x="0" y="461772"/>
                </a:moveTo>
                <a:lnTo>
                  <a:pt x="9045" y="393537"/>
                </a:lnTo>
                <a:lnTo>
                  <a:pt x="35322" y="328411"/>
                </a:lnTo>
                <a:lnTo>
                  <a:pt x="77540" y="267106"/>
                </a:lnTo>
                <a:lnTo>
                  <a:pt x="104224" y="238110"/>
                </a:lnTo>
                <a:lnTo>
                  <a:pt x="134409" y="210338"/>
                </a:lnTo>
                <a:lnTo>
                  <a:pt x="167935" y="183878"/>
                </a:lnTo>
                <a:lnTo>
                  <a:pt x="204640" y="158821"/>
                </a:lnTo>
                <a:lnTo>
                  <a:pt x="244363" y="135255"/>
                </a:lnTo>
                <a:lnTo>
                  <a:pt x="286943" y="113269"/>
                </a:lnTo>
                <a:lnTo>
                  <a:pt x="332218" y="92953"/>
                </a:lnTo>
                <a:lnTo>
                  <a:pt x="380028" y="74397"/>
                </a:lnTo>
                <a:lnTo>
                  <a:pt x="430211" y="57690"/>
                </a:lnTo>
                <a:lnTo>
                  <a:pt x="482605" y="42920"/>
                </a:lnTo>
                <a:lnTo>
                  <a:pt x="537050" y="30178"/>
                </a:lnTo>
                <a:lnTo>
                  <a:pt x="593384" y="19552"/>
                </a:lnTo>
                <a:lnTo>
                  <a:pt x="651446" y="11132"/>
                </a:lnTo>
                <a:lnTo>
                  <a:pt x="711075" y="5007"/>
                </a:lnTo>
                <a:lnTo>
                  <a:pt x="772110" y="1266"/>
                </a:lnTo>
                <a:lnTo>
                  <a:pt x="834390" y="0"/>
                </a:lnTo>
                <a:lnTo>
                  <a:pt x="896669" y="1266"/>
                </a:lnTo>
                <a:lnTo>
                  <a:pt x="957704" y="5007"/>
                </a:lnTo>
                <a:lnTo>
                  <a:pt x="1017333" y="11132"/>
                </a:lnTo>
                <a:lnTo>
                  <a:pt x="1075395" y="19552"/>
                </a:lnTo>
                <a:lnTo>
                  <a:pt x="1131729" y="30178"/>
                </a:lnTo>
                <a:lnTo>
                  <a:pt x="1186174" y="42920"/>
                </a:lnTo>
                <a:lnTo>
                  <a:pt x="1238568" y="57690"/>
                </a:lnTo>
                <a:lnTo>
                  <a:pt x="1288751" y="74397"/>
                </a:lnTo>
                <a:lnTo>
                  <a:pt x="1336561" y="92953"/>
                </a:lnTo>
                <a:lnTo>
                  <a:pt x="1381836" y="113269"/>
                </a:lnTo>
                <a:lnTo>
                  <a:pt x="1424416" y="135254"/>
                </a:lnTo>
                <a:lnTo>
                  <a:pt x="1464139" y="158821"/>
                </a:lnTo>
                <a:lnTo>
                  <a:pt x="1500844" y="183878"/>
                </a:lnTo>
                <a:lnTo>
                  <a:pt x="1534370" y="210338"/>
                </a:lnTo>
                <a:lnTo>
                  <a:pt x="1564555" y="238110"/>
                </a:lnTo>
                <a:lnTo>
                  <a:pt x="1591239" y="267106"/>
                </a:lnTo>
                <a:lnTo>
                  <a:pt x="1633457" y="328411"/>
                </a:lnTo>
                <a:lnTo>
                  <a:pt x="1659734" y="393537"/>
                </a:lnTo>
                <a:lnTo>
                  <a:pt x="1668780" y="461772"/>
                </a:lnTo>
                <a:lnTo>
                  <a:pt x="1666491" y="496232"/>
                </a:lnTo>
                <a:lnTo>
                  <a:pt x="1648669" y="563002"/>
                </a:lnTo>
                <a:lnTo>
                  <a:pt x="1614260" y="626307"/>
                </a:lnTo>
                <a:lnTo>
                  <a:pt x="1564555" y="685433"/>
                </a:lnTo>
                <a:lnTo>
                  <a:pt x="1534370" y="713205"/>
                </a:lnTo>
                <a:lnTo>
                  <a:pt x="1500844" y="739665"/>
                </a:lnTo>
                <a:lnTo>
                  <a:pt x="1464139" y="764722"/>
                </a:lnTo>
                <a:lnTo>
                  <a:pt x="1424416" y="788289"/>
                </a:lnTo>
                <a:lnTo>
                  <a:pt x="1381836" y="810274"/>
                </a:lnTo>
                <a:lnTo>
                  <a:pt x="1336561" y="830590"/>
                </a:lnTo>
                <a:lnTo>
                  <a:pt x="1288751" y="849146"/>
                </a:lnTo>
                <a:lnTo>
                  <a:pt x="1238568" y="865853"/>
                </a:lnTo>
                <a:lnTo>
                  <a:pt x="1186174" y="880623"/>
                </a:lnTo>
                <a:lnTo>
                  <a:pt x="1131729" y="893365"/>
                </a:lnTo>
                <a:lnTo>
                  <a:pt x="1075395" y="903991"/>
                </a:lnTo>
                <a:lnTo>
                  <a:pt x="1017333" y="912411"/>
                </a:lnTo>
                <a:lnTo>
                  <a:pt x="957704" y="918536"/>
                </a:lnTo>
                <a:lnTo>
                  <a:pt x="896669" y="922277"/>
                </a:lnTo>
                <a:lnTo>
                  <a:pt x="834390" y="923544"/>
                </a:lnTo>
                <a:lnTo>
                  <a:pt x="772110" y="922277"/>
                </a:lnTo>
                <a:lnTo>
                  <a:pt x="711075" y="918536"/>
                </a:lnTo>
                <a:lnTo>
                  <a:pt x="651446" y="912411"/>
                </a:lnTo>
                <a:lnTo>
                  <a:pt x="593384" y="903991"/>
                </a:lnTo>
                <a:lnTo>
                  <a:pt x="537050" y="893365"/>
                </a:lnTo>
                <a:lnTo>
                  <a:pt x="482605" y="880623"/>
                </a:lnTo>
                <a:lnTo>
                  <a:pt x="430211" y="865853"/>
                </a:lnTo>
                <a:lnTo>
                  <a:pt x="380028" y="849146"/>
                </a:lnTo>
                <a:lnTo>
                  <a:pt x="332218" y="830590"/>
                </a:lnTo>
                <a:lnTo>
                  <a:pt x="286943" y="810274"/>
                </a:lnTo>
                <a:lnTo>
                  <a:pt x="244363" y="788288"/>
                </a:lnTo>
                <a:lnTo>
                  <a:pt x="204640" y="764722"/>
                </a:lnTo>
                <a:lnTo>
                  <a:pt x="167935" y="739665"/>
                </a:lnTo>
                <a:lnTo>
                  <a:pt x="134409" y="713205"/>
                </a:lnTo>
                <a:lnTo>
                  <a:pt x="104224" y="685433"/>
                </a:lnTo>
                <a:lnTo>
                  <a:pt x="77540" y="656437"/>
                </a:lnTo>
                <a:lnTo>
                  <a:pt x="35322" y="595132"/>
                </a:lnTo>
                <a:lnTo>
                  <a:pt x="9045" y="530006"/>
                </a:lnTo>
                <a:lnTo>
                  <a:pt x="0" y="461772"/>
                </a:lnTo>
                <a:close/>
              </a:path>
            </a:pathLst>
          </a:custGeom>
          <a:ln w="38100">
            <a:solidFill>
              <a:srgbClr val="CD0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168" y="281940"/>
            <a:ext cx="3560064" cy="5684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9600" y="144779"/>
            <a:ext cx="2385515" cy="10043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40568" y="169163"/>
            <a:ext cx="845716" cy="137160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21386" y="1584197"/>
            <a:ext cx="1347470" cy="673735"/>
          </a:xfrm>
          <a:custGeom>
            <a:avLst/>
            <a:gdLst/>
            <a:ahLst/>
            <a:cxnLst/>
            <a:rect l="l" t="t" r="r" b="b"/>
            <a:pathLst>
              <a:path w="1347470" h="673735">
                <a:moveTo>
                  <a:pt x="1279906" y="0"/>
                </a:moveTo>
                <a:lnTo>
                  <a:pt x="67360" y="0"/>
                </a:lnTo>
                <a:lnTo>
                  <a:pt x="41142" y="5284"/>
                </a:lnTo>
                <a:lnTo>
                  <a:pt x="19731" y="19700"/>
                </a:lnTo>
                <a:lnTo>
                  <a:pt x="5294" y="41094"/>
                </a:lnTo>
                <a:lnTo>
                  <a:pt x="0" y="67310"/>
                </a:lnTo>
                <a:lnTo>
                  <a:pt x="0" y="606298"/>
                </a:lnTo>
                <a:lnTo>
                  <a:pt x="5294" y="632513"/>
                </a:lnTo>
                <a:lnTo>
                  <a:pt x="19731" y="653907"/>
                </a:lnTo>
                <a:lnTo>
                  <a:pt x="41142" y="668323"/>
                </a:lnTo>
                <a:lnTo>
                  <a:pt x="67360" y="673607"/>
                </a:lnTo>
                <a:lnTo>
                  <a:pt x="1279906" y="673607"/>
                </a:lnTo>
                <a:lnTo>
                  <a:pt x="1306121" y="668323"/>
                </a:lnTo>
                <a:lnTo>
                  <a:pt x="1327515" y="653907"/>
                </a:lnTo>
                <a:lnTo>
                  <a:pt x="1341931" y="632513"/>
                </a:lnTo>
                <a:lnTo>
                  <a:pt x="1347215" y="606298"/>
                </a:lnTo>
                <a:lnTo>
                  <a:pt x="1347215" y="67310"/>
                </a:lnTo>
                <a:lnTo>
                  <a:pt x="1341931" y="41094"/>
                </a:lnTo>
                <a:lnTo>
                  <a:pt x="1327515" y="19700"/>
                </a:lnTo>
                <a:lnTo>
                  <a:pt x="1306121" y="5284"/>
                </a:lnTo>
                <a:lnTo>
                  <a:pt x="1279906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8637" y="1704594"/>
            <a:ext cx="12306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0" dirty="0">
                <a:solidFill>
                  <a:srgbClr val="CD0039"/>
                </a:solidFill>
                <a:latin typeface="Times New Roman"/>
                <a:cs typeface="Times New Roman"/>
              </a:rPr>
              <a:t>Acceptability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44322" y="2245105"/>
            <a:ext cx="1236980" cy="866775"/>
            <a:chOff x="544322" y="2245105"/>
            <a:chExt cx="1236980" cy="866775"/>
          </a:xfrm>
        </p:grpSpPr>
        <p:sp>
          <p:nvSpPr>
            <p:cNvPr id="8" name="object 8"/>
            <p:cNvSpPr/>
            <p:nvPr/>
          </p:nvSpPr>
          <p:spPr>
            <a:xfrm>
              <a:off x="557022" y="2257805"/>
              <a:ext cx="135255" cy="505459"/>
            </a:xfrm>
            <a:custGeom>
              <a:avLst/>
              <a:gdLst/>
              <a:ahLst/>
              <a:cxnLst/>
              <a:rect l="l" t="t" r="r" b="b"/>
              <a:pathLst>
                <a:path w="135254" h="505460">
                  <a:moveTo>
                    <a:pt x="0" y="0"/>
                  </a:moveTo>
                  <a:lnTo>
                    <a:pt x="0" y="505079"/>
                  </a:lnTo>
                  <a:lnTo>
                    <a:pt x="134683" y="505079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1134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84"/>
                  </a:lnTo>
                  <a:lnTo>
                    <a:pt x="19731" y="19700"/>
                  </a:lnTo>
                  <a:lnTo>
                    <a:pt x="5294" y="41094"/>
                  </a:lnTo>
                  <a:lnTo>
                    <a:pt x="0" y="67309"/>
                  </a:lnTo>
                  <a:lnTo>
                    <a:pt x="0" y="606298"/>
                  </a:lnTo>
                  <a:lnTo>
                    <a:pt x="5294" y="632513"/>
                  </a:lnTo>
                  <a:lnTo>
                    <a:pt x="19731" y="653907"/>
                  </a:lnTo>
                  <a:lnTo>
                    <a:pt x="41142" y="668323"/>
                  </a:lnTo>
                  <a:lnTo>
                    <a:pt x="6736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8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1134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94" y="41094"/>
                  </a:lnTo>
                  <a:lnTo>
                    <a:pt x="19731" y="19700"/>
                  </a:lnTo>
                  <a:lnTo>
                    <a:pt x="41142" y="528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8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60" y="673607"/>
                  </a:lnTo>
                  <a:lnTo>
                    <a:pt x="41142" y="668323"/>
                  </a:lnTo>
                  <a:lnTo>
                    <a:pt x="19731" y="653907"/>
                  </a:lnTo>
                  <a:lnTo>
                    <a:pt x="5294" y="632513"/>
                  </a:lnTo>
                  <a:lnTo>
                    <a:pt x="0" y="606298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63016" y="2588513"/>
            <a:ext cx="93471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0" dirty="0">
                <a:solidFill>
                  <a:srgbClr val="00315F"/>
                </a:solidFill>
                <a:latin typeface="Times New Roman"/>
                <a:cs typeface="Times New Roman"/>
              </a:rPr>
              <a:t>Accessibility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44322" y="2245105"/>
            <a:ext cx="1236980" cy="1708150"/>
            <a:chOff x="544322" y="2245105"/>
            <a:chExt cx="1236980" cy="1708150"/>
          </a:xfrm>
        </p:grpSpPr>
        <p:sp>
          <p:nvSpPr>
            <p:cNvPr id="13" name="object 13"/>
            <p:cNvSpPr/>
            <p:nvPr/>
          </p:nvSpPr>
          <p:spPr>
            <a:xfrm>
              <a:off x="557022" y="2257805"/>
              <a:ext cx="135255" cy="1346835"/>
            </a:xfrm>
            <a:custGeom>
              <a:avLst/>
              <a:gdLst/>
              <a:ahLst/>
              <a:cxnLst/>
              <a:rect l="l" t="t" r="r" b="b"/>
              <a:pathLst>
                <a:path w="135254" h="1346835">
                  <a:moveTo>
                    <a:pt x="0" y="0"/>
                  </a:moveTo>
                  <a:lnTo>
                    <a:pt x="0" y="1346835"/>
                  </a:lnTo>
                  <a:lnTo>
                    <a:pt x="134683" y="1346835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1134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84"/>
                  </a:lnTo>
                  <a:lnTo>
                    <a:pt x="19731" y="19700"/>
                  </a:lnTo>
                  <a:lnTo>
                    <a:pt x="529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94" y="632513"/>
                  </a:lnTo>
                  <a:lnTo>
                    <a:pt x="19731" y="653907"/>
                  </a:lnTo>
                  <a:lnTo>
                    <a:pt x="41142" y="668323"/>
                  </a:lnTo>
                  <a:lnTo>
                    <a:pt x="6736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7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1134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94" y="41094"/>
                  </a:lnTo>
                  <a:lnTo>
                    <a:pt x="19731" y="19700"/>
                  </a:lnTo>
                  <a:lnTo>
                    <a:pt x="41142" y="528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60" y="673607"/>
                  </a:lnTo>
                  <a:lnTo>
                    <a:pt x="41142" y="668323"/>
                  </a:lnTo>
                  <a:lnTo>
                    <a:pt x="19731" y="653907"/>
                  </a:lnTo>
                  <a:lnTo>
                    <a:pt x="529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98068" y="3325748"/>
            <a:ext cx="860425" cy="4775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90170" marR="5080" indent="-78105">
              <a:lnSpc>
                <a:spcPts val="1639"/>
              </a:lnSpc>
              <a:spcBef>
                <a:spcPts val="380"/>
              </a:spcBef>
            </a:pPr>
            <a:r>
              <a:rPr sz="1600" spc="-130" dirty="0">
                <a:solidFill>
                  <a:srgbClr val="00315F"/>
                </a:solidFill>
                <a:latin typeface="Times New Roman"/>
                <a:cs typeface="Times New Roman"/>
              </a:rPr>
              <a:t>Language</a:t>
            </a:r>
            <a:r>
              <a:rPr sz="1600" spc="2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600" spc="295" dirty="0">
                <a:solidFill>
                  <a:srgbClr val="00315F"/>
                </a:solidFill>
                <a:latin typeface="Times New Roman"/>
                <a:cs typeface="Times New Roman"/>
              </a:rPr>
              <a:t>/ </a:t>
            </a:r>
            <a:r>
              <a:rPr sz="1600" spc="-25" dirty="0">
                <a:solidFill>
                  <a:srgbClr val="00315F"/>
                </a:solidFill>
                <a:latin typeface="Times New Roman"/>
                <a:cs typeface="Times New Roman"/>
              </a:rPr>
              <a:t>Aesthetic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44322" y="2245105"/>
            <a:ext cx="1236980" cy="2550795"/>
            <a:chOff x="544322" y="2245105"/>
            <a:chExt cx="1236980" cy="2550795"/>
          </a:xfrm>
        </p:grpSpPr>
        <p:sp>
          <p:nvSpPr>
            <p:cNvPr id="18" name="object 18"/>
            <p:cNvSpPr/>
            <p:nvPr/>
          </p:nvSpPr>
          <p:spPr>
            <a:xfrm>
              <a:off x="557022" y="2257805"/>
              <a:ext cx="135255" cy="2188845"/>
            </a:xfrm>
            <a:custGeom>
              <a:avLst/>
              <a:gdLst/>
              <a:ahLst/>
              <a:cxnLst/>
              <a:rect l="l" t="t" r="r" b="b"/>
              <a:pathLst>
                <a:path w="135254" h="2188845">
                  <a:moveTo>
                    <a:pt x="0" y="0"/>
                  </a:moveTo>
                  <a:lnTo>
                    <a:pt x="0" y="2188591"/>
                  </a:lnTo>
                  <a:lnTo>
                    <a:pt x="134683" y="2188591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1134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84"/>
                  </a:lnTo>
                  <a:lnTo>
                    <a:pt x="19731" y="19700"/>
                  </a:lnTo>
                  <a:lnTo>
                    <a:pt x="529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94" y="632513"/>
                  </a:lnTo>
                  <a:lnTo>
                    <a:pt x="19731" y="653907"/>
                  </a:lnTo>
                  <a:lnTo>
                    <a:pt x="41142" y="668323"/>
                  </a:lnTo>
                  <a:lnTo>
                    <a:pt x="6736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7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1134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94" y="41094"/>
                  </a:lnTo>
                  <a:lnTo>
                    <a:pt x="19731" y="19700"/>
                  </a:lnTo>
                  <a:lnTo>
                    <a:pt x="41142" y="528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60" y="673607"/>
                  </a:lnTo>
                  <a:lnTo>
                    <a:pt x="41142" y="668323"/>
                  </a:lnTo>
                  <a:lnTo>
                    <a:pt x="19731" y="653907"/>
                  </a:lnTo>
                  <a:lnTo>
                    <a:pt x="529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16355" y="4272534"/>
            <a:ext cx="8255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75" dirty="0">
                <a:solidFill>
                  <a:srgbClr val="00315F"/>
                </a:solidFill>
                <a:latin typeface="Times New Roman"/>
                <a:cs typeface="Times New Roman"/>
              </a:rPr>
              <a:t>Supportive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44322" y="2245105"/>
            <a:ext cx="1236980" cy="3392170"/>
            <a:chOff x="544322" y="2245105"/>
            <a:chExt cx="1236980" cy="3392170"/>
          </a:xfrm>
        </p:grpSpPr>
        <p:sp>
          <p:nvSpPr>
            <p:cNvPr id="23" name="object 23"/>
            <p:cNvSpPr/>
            <p:nvPr/>
          </p:nvSpPr>
          <p:spPr>
            <a:xfrm>
              <a:off x="557022" y="2257805"/>
              <a:ext cx="135255" cy="3030855"/>
            </a:xfrm>
            <a:custGeom>
              <a:avLst/>
              <a:gdLst/>
              <a:ahLst/>
              <a:cxnLst/>
              <a:rect l="l" t="t" r="r" b="b"/>
              <a:pathLst>
                <a:path w="135254" h="3030854">
                  <a:moveTo>
                    <a:pt x="0" y="0"/>
                  </a:moveTo>
                  <a:lnTo>
                    <a:pt x="0" y="3030347"/>
                  </a:lnTo>
                  <a:lnTo>
                    <a:pt x="134683" y="3030347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1134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84"/>
                  </a:lnTo>
                  <a:lnTo>
                    <a:pt x="19731" y="19700"/>
                  </a:lnTo>
                  <a:lnTo>
                    <a:pt x="5294" y="41094"/>
                  </a:lnTo>
                  <a:lnTo>
                    <a:pt x="0" y="67310"/>
                  </a:lnTo>
                  <a:lnTo>
                    <a:pt x="0" y="606298"/>
                  </a:lnTo>
                  <a:lnTo>
                    <a:pt x="5294" y="632486"/>
                  </a:lnTo>
                  <a:lnTo>
                    <a:pt x="19731" y="653883"/>
                  </a:lnTo>
                  <a:lnTo>
                    <a:pt x="41142" y="668314"/>
                  </a:lnTo>
                  <a:lnTo>
                    <a:pt x="67360" y="673608"/>
                  </a:lnTo>
                  <a:lnTo>
                    <a:pt x="1010158" y="673608"/>
                  </a:lnTo>
                  <a:lnTo>
                    <a:pt x="1036373" y="668314"/>
                  </a:lnTo>
                  <a:lnTo>
                    <a:pt x="1057767" y="653883"/>
                  </a:lnTo>
                  <a:lnTo>
                    <a:pt x="1072183" y="632486"/>
                  </a:lnTo>
                  <a:lnTo>
                    <a:pt x="1077467" y="606298"/>
                  </a:lnTo>
                  <a:lnTo>
                    <a:pt x="1077467" y="67310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1134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10"/>
                  </a:moveTo>
                  <a:lnTo>
                    <a:pt x="5294" y="41094"/>
                  </a:lnTo>
                  <a:lnTo>
                    <a:pt x="19731" y="19700"/>
                  </a:lnTo>
                  <a:lnTo>
                    <a:pt x="41142" y="528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10"/>
                  </a:lnTo>
                  <a:lnTo>
                    <a:pt x="1077467" y="606298"/>
                  </a:lnTo>
                  <a:lnTo>
                    <a:pt x="1072183" y="632486"/>
                  </a:lnTo>
                  <a:lnTo>
                    <a:pt x="1057767" y="653883"/>
                  </a:lnTo>
                  <a:lnTo>
                    <a:pt x="1036373" y="668314"/>
                  </a:lnTo>
                  <a:lnTo>
                    <a:pt x="1010158" y="673608"/>
                  </a:lnTo>
                  <a:lnTo>
                    <a:pt x="67360" y="673608"/>
                  </a:lnTo>
                  <a:lnTo>
                    <a:pt x="41142" y="668314"/>
                  </a:lnTo>
                  <a:lnTo>
                    <a:pt x="19731" y="653883"/>
                  </a:lnTo>
                  <a:lnTo>
                    <a:pt x="5294" y="632486"/>
                  </a:lnTo>
                  <a:lnTo>
                    <a:pt x="0" y="606298"/>
                  </a:lnTo>
                  <a:lnTo>
                    <a:pt x="0" y="6731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924560" y="5114290"/>
            <a:ext cx="6083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85" dirty="0">
                <a:solidFill>
                  <a:srgbClr val="00315F"/>
                </a:solidFill>
                <a:latin typeface="Times New Roman"/>
                <a:cs typeface="Times New Roman"/>
              </a:rPr>
              <a:t>Flexible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44322" y="2245105"/>
            <a:ext cx="1236980" cy="4233545"/>
            <a:chOff x="544322" y="2245105"/>
            <a:chExt cx="1236980" cy="4233545"/>
          </a:xfrm>
        </p:grpSpPr>
        <p:sp>
          <p:nvSpPr>
            <p:cNvPr id="28" name="object 28"/>
            <p:cNvSpPr/>
            <p:nvPr/>
          </p:nvSpPr>
          <p:spPr>
            <a:xfrm>
              <a:off x="557022" y="2257805"/>
              <a:ext cx="135255" cy="3872229"/>
            </a:xfrm>
            <a:custGeom>
              <a:avLst/>
              <a:gdLst/>
              <a:ahLst/>
              <a:cxnLst/>
              <a:rect l="l" t="t" r="r" b="b"/>
              <a:pathLst>
                <a:path w="135254" h="3872229">
                  <a:moveTo>
                    <a:pt x="0" y="0"/>
                  </a:moveTo>
                  <a:lnTo>
                    <a:pt x="0" y="3872039"/>
                  </a:lnTo>
                  <a:lnTo>
                    <a:pt x="134683" y="3872039"/>
                  </a:lnTo>
                </a:path>
              </a:pathLst>
            </a:custGeom>
            <a:ln w="25399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91134" y="5791961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94"/>
                  </a:lnTo>
                  <a:lnTo>
                    <a:pt x="19731" y="19731"/>
                  </a:lnTo>
                  <a:lnTo>
                    <a:pt x="5294" y="41142"/>
                  </a:lnTo>
                  <a:lnTo>
                    <a:pt x="0" y="67360"/>
                  </a:lnTo>
                  <a:lnTo>
                    <a:pt x="0" y="606247"/>
                  </a:lnTo>
                  <a:lnTo>
                    <a:pt x="5294" y="632465"/>
                  </a:lnTo>
                  <a:lnTo>
                    <a:pt x="19731" y="653876"/>
                  </a:lnTo>
                  <a:lnTo>
                    <a:pt x="41142" y="668313"/>
                  </a:lnTo>
                  <a:lnTo>
                    <a:pt x="67360" y="673608"/>
                  </a:lnTo>
                  <a:lnTo>
                    <a:pt x="1010158" y="673608"/>
                  </a:lnTo>
                  <a:lnTo>
                    <a:pt x="1036373" y="668313"/>
                  </a:lnTo>
                  <a:lnTo>
                    <a:pt x="1057767" y="653876"/>
                  </a:lnTo>
                  <a:lnTo>
                    <a:pt x="1072183" y="632465"/>
                  </a:lnTo>
                  <a:lnTo>
                    <a:pt x="1077467" y="606247"/>
                  </a:lnTo>
                  <a:lnTo>
                    <a:pt x="1077467" y="67360"/>
                  </a:lnTo>
                  <a:lnTo>
                    <a:pt x="1072183" y="41142"/>
                  </a:lnTo>
                  <a:lnTo>
                    <a:pt x="1057767" y="19731"/>
                  </a:lnTo>
                  <a:lnTo>
                    <a:pt x="1036373" y="529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91134" y="5791961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60"/>
                  </a:moveTo>
                  <a:lnTo>
                    <a:pt x="5294" y="41142"/>
                  </a:lnTo>
                  <a:lnTo>
                    <a:pt x="19731" y="19731"/>
                  </a:lnTo>
                  <a:lnTo>
                    <a:pt x="41142" y="529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94"/>
                  </a:lnTo>
                  <a:lnTo>
                    <a:pt x="1057767" y="19731"/>
                  </a:lnTo>
                  <a:lnTo>
                    <a:pt x="1072183" y="41142"/>
                  </a:lnTo>
                  <a:lnTo>
                    <a:pt x="1077467" y="67360"/>
                  </a:lnTo>
                  <a:lnTo>
                    <a:pt x="1077467" y="606247"/>
                  </a:lnTo>
                  <a:lnTo>
                    <a:pt x="1072183" y="632465"/>
                  </a:lnTo>
                  <a:lnTo>
                    <a:pt x="1057767" y="653876"/>
                  </a:lnTo>
                  <a:lnTo>
                    <a:pt x="1036373" y="668313"/>
                  </a:lnTo>
                  <a:lnTo>
                    <a:pt x="1010158" y="673608"/>
                  </a:lnTo>
                  <a:lnTo>
                    <a:pt x="67360" y="673608"/>
                  </a:lnTo>
                  <a:lnTo>
                    <a:pt x="41142" y="668313"/>
                  </a:lnTo>
                  <a:lnTo>
                    <a:pt x="19731" y="653876"/>
                  </a:lnTo>
                  <a:lnTo>
                    <a:pt x="5294" y="632465"/>
                  </a:lnTo>
                  <a:lnTo>
                    <a:pt x="0" y="606247"/>
                  </a:lnTo>
                  <a:lnTo>
                    <a:pt x="0" y="6736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76096" y="5851042"/>
            <a:ext cx="706755" cy="478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85"/>
              </a:lnSpc>
              <a:spcBef>
                <a:spcPts val="95"/>
              </a:spcBef>
            </a:pPr>
            <a:r>
              <a:rPr sz="1600" spc="-110" dirty="0">
                <a:solidFill>
                  <a:srgbClr val="00315F"/>
                </a:solidFill>
                <a:latin typeface="Times New Roman"/>
                <a:cs typeface="Times New Roman"/>
              </a:rPr>
              <a:t>Technical</a:t>
            </a:r>
            <a:endParaRPr sz="1600">
              <a:latin typeface="Times New Roman"/>
              <a:cs typeface="Times New Roman"/>
            </a:endParaRPr>
          </a:p>
          <a:p>
            <a:pPr marL="71755">
              <a:lnSpc>
                <a:spcPts val="1785"/>
              </a:lnSpc>
            </a:pPr>
            <a:r>
              <a:rPr sz="1600" spc="-25" dirty="0">
                <a:solidFill>
                  <a:srgbClr val="00315F"/>
                </a:solidFill>
                <a:latin typeface="Times New Roman"/>
                <a:cs typeface="Times New Roman"/>
              </a:rPr>
              <a:t>Aspects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105405" y="1584197"/>
            <a:ext cx="1347470" cy="673735"/>
          </a:xfrm>
          <a:custGeom>
            <a:avLst/>
            <a:gdLst/>
            <a:ahLst/>
            <a:cxnLst/>
            <a:rect l="l" t="t" r="r" b="b"/>
            <a:pathLst>
              <a:path w="1347470" h="673735">
                <a:moveTo>
                  <a:pt x="1279906" y="0"/>
                </a:moveTo>
                <a:lnTo>
                  <a:pt x="67310" y="0"/>
                </a:lnTo>
                <a:lnTo>
                  <a:pt x="41094" y="5284"/>
                </a:lnTo>
                <a:lnTo>
                  <a:pt x="19700" y="19700"/>
                </a:lnTo>
                <a:lnTo>
                  <a:pt x="5284" y="41094"/>
                </a:lnTo>
                <a:lnTo>
                  <a:pt x="0" y="67310"/>
                </a:lnTo>
                <a:lnTo>
                  <a:pt x="0" y="606298"/>
                </a:lnTo>
                <a:lnTo>
                  <a:pt x="5284" y="632513"/>
                </a:lnTo>
                <a:lnTo>
                  <a:pt x="19700" y="653907"/>
                </a:lnTo>
                <a:lnTo>
                  <a:pt x="41094" y="668323"/>
                </a:lnTo>
                <a:lnTo>
                  <a:pt x="67310" y="673607"/>
                </a:lnTo>
                <a:lnTo>
                  <a:pt x="1279906" y="673607"/>
                </a:lnTo>
                <a:lnTo>
                  <a:pt x="1306121" y="668323"/>
                </a:lnTo>
                <a:lnTo>
                  <a:pt x="1327515" y="653907"/>
                </a:lnTo>
                <a:lnTo>
                  <a:pt x="1341931" y="632513"/>
                </a:lnTo>
                <a:lnTo>
                  <a:pt x="1347216" y="606298"/>
                </a:lnTo>
                <a:lnTo>
                  <a:pt x="1347216" y="67310"/>
                </a:lnTo>
                <a:lnTo>
                  <a:pt x="1341931" y="41094"/>
                </a:lnTo>
                <a:lnTo>
                  <a:pt x="1327515" y="19700"/>
                </a:lnTo>
                <a:lnTo>
                  <a:pt x="1306121" y="5284"/>
                </a:lnTo>
                <a:lnTo>
                  <a:pt x="1279906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395473" y="1573530"/>
            <a:ext cx="7645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5" dirty="0">
                <a:solidFill>
                  <a:srgbClr val="CD0039"/>
                </a:solidFill>
                <a:latin typeface="Times New Roman"/>
                <a:cs typeface="Times New Roman"/>
              </a:rPr>
              <a:t>Website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86329" y="1835657"/>
            <a:ext cx="7829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solidFill>
                  <a:srgbClr val="CD0039"/>
                </a:solidFill>
                <a:latin typeface="Times New Roman"/>
                <a:cs typeface="Times New Roman"/>
              </a:rPr>
              <a:t>Content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226817" y="2245105"/>
            <a:ext cx="1238885" cy="866775"/>
            <a:chOff x="2226817" y="2245105"/>
            <a:chExt cx="1238885" cy="866775"/>
          </a:xfrm>
        </p:grpSpPr>
        <p:sp>
          <p:nvSpPr>
            <p:cNvPr id="36" name="object 36"/>
            <p:cNvSpPr/>
            <p:nvPr/>
          </p:nvSpPr>
          <p:spPr>
            <a:xfrm>
              <a:off x="2239517" y="2257805"/>
              <a:ext cx="134620" cy="505459"/>
            </a:xfrm>
            <a:custGeom>
              <a:avLst/>
              <a:gdLst/>
              <a:ahLst/>
              <a:cxnLst/>
              <a:rect l="l" t="t" r="r" b="b"/>
              <a:pathLst>
                <a:path w="134619" h="505460">
                  <a:moveTo>
                    <a:pt x="0" y="0"/>
                  </a:moveTo>
                  <a:lnTo>
                    <a:pt x="0" y="505079"/>
                  </a:lnTo>
                  <a:lnTo>
                    <a:pt x="134619" y="505079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375153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8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09" y="673607"/>
                  </a:lnTo>
                  <a:lnTo>
                    <a:pt x="1010157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8" y="606298"/>
                  </a:lnTo>
                  <a:lnTo>
                    <a:pt x="1077468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375153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8" y="67309"/>
                  </a:lnTo>
                  <a:lnTo>
                    <a:pt x="1077468" y="606298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7" y="673607"/>
                  </a:lnTo>
                  <a:lnTo>
                    <a:pt x="67309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8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472689" y="2588513"/>
            <a:ext cx="88074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5" dirty="0">
                <a:solidFill>
                  <a:srgbClr val="00315F"/>
                </a:solidFill>
                <a:latin typeface="Times New Roman"/>
                <a:cs typeface="Times New Roman"/>
              </a:rPr>
              <a:t>Real</a:t>
            </a:r>
            <a:r>
              <a:rPr sz="1600" spc="-2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00315F"/>
                </a:solidFill>
                <a:latin typeface="Times New Roman"/>
                <a:cs typeface="Times New Roman"/>
              </a:rPr>
              <a:t>stories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226817" y="2245105"/>
            <a:ext cx="1238885" cy="1708150"/>
            <a:chOff x="2226817" y="2245105"/>
            <a:chExt cx="1238885" cy="1708150"/>
          </a:xfrm>
        </p:grpSpPr>
        <p:sp>
          <p:nvSpPr>
            <p:cNvPr id="41" name="object 41"/>
            <p:cNvSpPr/>
            <p:nvPr/>
          </p:nvSpPr>
          <p:spPr>
            <a:xfrm>
              <a:off x="2239517" y="2257805"/>
              <a:ext cx="134620" cy="1346835"/>
            </a:xfrm>
            <a:custGeom>
              <a:avLst/>
              <a:gdLst/>
              <a:ahLst/>
              <a:cxnLst/>
              <a:rect l="l" t="t" r="r" b="b"/>
              <a:pathLst>
                <a:path w="134619" h="1346835">
                  <a:moveTo>
                    <a:pt x="0" y="0"/>
                  </a:moveTo>
                  <a:lnTo>
                    <a:pt x="0" y="1346835"/>
                  </a:lnTo>
                  <a:lnTo>
                    <a:pt x="134619" y="1346835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375153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09" y="673607"/>
                  </a:lnTo>
                  <a:lnTo>
                    <a:pt x="1010157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8" y="606297"/>
                  </a:lnTo>
                  <a:lnTo>
                    <a:pt x="1077468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75153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8" y="67309"/>
                  </a:lnTo>
                  <a:lnTo>
                    <a:pt x="1077468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7" y="673607"/>
                  </a:lnTo>
                  <a:lnTo>
                    <a:pt x="67309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684779" y="3430651"/>
            <a:ext cx="4565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0" dirty="0">
                <a:solidFill>
                  <a:srgbClr val="00315F"/>
                </a:solidFill>
                <a:latin typeface="Times New Roman"/>
                <a:cs typeface="Times New Roman"/>
              </a:rPr>
              <a:t>Video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2226817" y="2245105"/>
            <a:ext cx="1238885" cy="2550795"/>
            <a:chOff x="2226817" y="2245105"/>
            <a:chExt cx="1238885" cy="2550795"/>
          </a:xfrm>
        </p:grpSpPr>
        <p:sp>
          <p:nvSpPr>
            <p:cNvPr id="46" name="object 46"/>
            <p:cNvSpPr/>
            <p:nvPr/>
          </p:nvSpPr>
          <p:spPr>
            <a:xfrm>
              <a:off x="2239517" y="2257805"/>
              <a:ext cx="134620" cy="2188845"/>
            </a:xfrm>
            <a:custGeom>
              <a:avLst/>
              <a:gdLst/>
              <a:ahLst/>
              <a:cxnLst/>
              <a:rect l="l" t="t" r="r" b="b"/>
              <a:pathLst>
                <a:path w="134619" h="2188845">
                  <a:moveTo>
                    <a:pt x="0" y="0"/>
                  </a:moveTo>
                  <a:lnTo>
                    <a:pt x="0" y="2188591"/>
                  </a:lnTo>
                  <a:lnTo>
                    <a:pt x="134619" y="2188591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375153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09" y="673607"/>
                  </a:lnTo>
                  <a:lnTo>
                    <a:pt x="1010157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8" y="606297"/>
                  </a:lnTo>
                  <a:lnTo>
                    <a:pt x="1077468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375153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8" y="67309"/>
                  </a:lnTo>
                  <a:lnTo>
                    <a:pt x="1077468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7" y="673607"/>
                  </a:lnTo>
                  <a:lnTo>
                    <a:pt x="67309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399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2564129" y="4167632"/>
            <a:ext cx="697865" cy="47752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21590" marR="5080" indent="-9525">
              <a:lnSpc>
                <a:spcPts val="1639"/>
              </a:lnSpc>
              <a:spcBef>
                <a:spcPts val="384"/>
              </a:spcBef>
            </a:pPr>
            <a:r>
              <a:rPr sz="1600" spc="-110" dirty="0">
                <a:solidFill>
                  <a:srgbClr val="00315F"/>
                </a:solidFill>
                <a:latin typeface="Times New Roman"/>
                <a:cs typeface="Times New Roman"/>
              </a:rPr>
              <a:t>Ideas</a:t>
            </a:r>
            <a:r>
              <a:rPr sz="1600" spc="-2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600" spc="-100" dirty="0">
                <a:solidFill>
                  <a:srgbClr val="00315F"/>
                </a:solidFill>
                <a:latin typeface="Times New Roman"/>
                <a:cs typeface="Times New Roman"/>
              </a:rPr>
              <a:t>and </a:t>
            </a:r>
            <a:r>
              <a:rPr sz="1600" spc="-75" dirty="0">
                <a:solidFill>
                  <a:srgbClr val="00315F"/>
                </a:solidFill>
                <a:latin typeface="Times New Roman"/>
                <a:cs typeface="Times New Roman"/>
              </a:rPr>
              <a:t>Practices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2226817" y="2245105"/>
            <a:ext cx="1238885" cy="3392170"/>
            <a:chOff x="2226817" y="2245105"/>
            <a:chExt cx="1238885" cy="3392170"/>
          </a:xfrm>
        </p:grpSpPr>
        <p:sp>
          <p:nvSpPr>
            <p:cNvPr id="51" name="object 51"/>
            <p:cNvSpPr/>
            <p:nvPr/>
          </p:nvSpPr>
          <p:spPr>
            <a:xfrm>
              <a:off x="2239517" y="2257805"/>
              <a:ext cx="134620" cy="3030855"/>
            </a:xfrm>
            <a:custGeom>
              <a:avLst/>
              <a:gdLst/>
              <a:ahLst/>
              <a:cxnLst/>
              <a:rect l="l" t="t" r="r" b="b"/>
              <a:pathLst>
                <a:path w="134619" h="3030854">
                  <a:moveTo>
                    <a:pt x="0" y="0"/>
                  </a:moveTo>
                  <a:lnTo>
                    <a:pt x="0" y="3030347"/>
                  </a:lnTo>
                  <a:lnTo>
                    <a:pt x="134619" y="3030347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375153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10"/>
                  </a:lnTo>
                  <a:lnTo>
                    <a:pt x="0" y="606298"/>
                  </a:lnTo>
                  <a:lnTo>
                    <a:pt x="5284" y="632486"/>
                  </a:lnTo>
                  <a:lnTo>
                    <a:pt x="19700" y="653883"/>
                  </a:lnTo>
                  <a:lnTo>
                    <a:pt x="41094" y="668314"/>
                  </a:lnTo>
                  <a:lnTo>
                    <a:pt x="67309" y="673608"/>
                  </a:lnTo>
                  <a:lnTo>
                    <a:pt x="1010157" y="673608"/>
                  </a:lnTo>
                  <a:lnTo>
                    <a:pt x="1036373" y="668314"/>
                  </a:lnTo>
                  <a:lnTo>
                    <a:pt x="1057767" y="653883"/>
                  </a:lnTo>
                  <a:lnTo>
                    <a:pt x="1072183" y="632486"/>
                  </a:lnTo>
                  <a:lnTo>
                    <a:pt x="1077468" y="606298"/>
                  </a:lnTo>
                  <a:lnTo>
                    <a:pt x="1077468" y="67310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375153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10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8" y="67310"/>
                  </a:lnTo>
                  <a:lnTo>
                    <a:pt x="1077468" y="606298"/>
                  </a:lnTo>
                  <a:lnTo>
                    <a:pt x="1072183" y="632486"/>
                  </a:lnTo>
                  <a:lnTo>
                    <a:pt x="1057767" y="653883"/>
                  </a:lnTo>
                  <a:lnTo>
                    <a:pt x="1036373" y="668314"/>
                  </a:lnTo>
                  <a:lnTo>
                    <a:pt x="1010157" y="673608"/>
                  </a:lnTo>
                  <a:lnTo>
                    <a:pt x="67309" y="673608"/>
                  </a:lnTo>
                  <a:lnTo>
                    <a:pt x="41094" y="668314"/>
                  </a:lnTo>
                  <a:lnTo>
                    <a:pt x="19700" y="653883"/>
                  </a:lnTo>
                  <a:lnTo>
                    <a:pt x="5284" y="632486"/>
                  </a:lnTo>
                  <a:lnTo>
                    <a:pt x="0" y="606298"/>
                  </a:lnTo>
                  <a:lnTo>
                    <a:pt x="0" y="6731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2638805" y="5114290"/>
            <a:ext cx="5486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0" dirty="0">
                <a:solidFill>
                  <a:srgbClr val="00315F"/>
                </a:solidFill>
                <a:latin typeface="Times New Roman"/>
                <a:cs typeface="Times New Roman"/>
              </a:rPr>
              <a:t>Variety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226817" y="2245105"/>
            <a:ext cx="1238885" cy="4233545"/>
            <a:chOff x="2226817" y="2245105"/>
            <a:chExt cx="1238885" cy="4233545"/>
          </a:xfrm>
        </p:grpSpPr>
        <p:sp>
          <p:nvSpPr>
            <p:cNvPr id="56" name="object 56"/>
            <p:cNvSpPr/>
            <p:nvPr/>
          </p:nvSpPr>
          <p:spPr>
            <a:xfrm>
              <a:off x="2239517" y="2257805"/>
              <a:ext cx="134620" cy="3872229"/>
            </a:xfrm>
            <a:custGeom>
              <a:avLst/>
              <a:gdLst/>
              <a:ahLst/>
              <a:cxnLst/>
              <a:rect l="l" t="t" r="r" b="b"/>
              <a:pathLst>
                <a:path w="134619" h="3872229">
                  <a:moveTo>
                    <a:pt x="0" y="0"/>
                  </a:moveTo>
                  <a:lnTo>
                    <a:pt x="0" y="3872039"/>
                  </a:lnTo>
                  <a:lnTo>
                    <a:pt x="134619" y="3872039"/>
                  </a:lnTo>
                </a:path>
              </a:pathLst>
            </a:custGeom>
            <a:ln w="25399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375153" y="5791961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94"/>
                  </a:lnTo>
                  <a:lnTo>
                    <a:pt x="19700" y="19731"/>
                  </a:lnTo>
                  <a:lnTo>
                    <a:pt x="5284" y="41142"/>
                  </a:lnTo>
                  <a:lnTo>
                    <a:pt x="0" y="67360"/>
                  </a:lnTo>
                  <a:lnTo>
                    <a:pt x="0" y="606247"/>
                  </a:lnTo>
                  <a:lnTo>
                    <a:pt x="5284" y="632465"/>
                  </a:lnTo>
                  <a:lnTo>
                    <a:pt x="19700" y="653876"/>
                  </a:lnTo>
                  <a:lnTo>
                    <a:pt x="41094" y="668313"/>
                  </a:lnTo>
                  <a:lnTo>
                    <a:pt x="67309" y="673608"/>
                  </a:lnTo>
                  <a:lnTo>
                    <a:pt x="1010157" y="673608"/>
                  </a:lnTo>
                  <a:lnTo>
                    <a:pt x="1036373" y="668313"/>
                  </a:lnTo>
                  <a:lnTo>
                    <a:pt x="1057767" y="653876"/>
                  </a:lnTo>
                  <a:lnTo>
                    <a:pt x="1072183" y="632465"/>
                  </a:lnTo>
                  <a:lnTo>
                    <a:pt x="1077468" y="606247"/>
                  </a:lnTo>
                  <a:lnTo>
                    <a:pt x="1077468" y="67360"/>
                  </a:lnTo>
                  <a:lnTo>
                    <a:pt x="1072183" y="41142"/>
                  </a:lnTo>
                  <a:lnTo>
                    <a:pt x="1057767" y="19731"/>
                  </a:lnTo>
                  <a:lnTo>
                    <a:pt x="1036373" y="529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375153" y="5791961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60"/>
                  </a:moveTo>
                  <a:lnTo>
                    <a:pt x="5284" y="41142"/>
                  </a:lnTo>
                  <a:lnTo>
                    <a:pt x="19700" y="19731"/>
                  </a:lnTo>
                  <a:lnTo>
                    <a:pt x="41094" y="529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94"/>
                  </a:lnTo>
                  <a:lnTo>
                    <a:pt x="1057767" y="19731"/>
                  </a:lnTo>
                  <a:lnTo>
                    <a:pt x="1072183" y="41142"/>
                  </a:lnTo>
                  <a:lnTo>
                    <a:pt x="1077468" y="67360"/>
                  </a:lnTo>
                  <a:lnTo>
                    <a:pt x="1077468" y="606247"/>
                  </a:lnTo>
                  <a:lnTo>
                    <a:pt x="1072183" y="632465"/>
                  </a:lnTo>
                  <a:lnTo>
                    <a:pt x="1057767" y="653876"/>
                  </a:lnTo>
                  <a:lnTo>
                    <a:pt x="1036373" y="668313"/>
                  </a:lnTo>
                  <a:lnTo>
                    <a:pt x="1010157" y="673608"/>
                  </a:lnTo>
                  <a:lnTo>
                    <a:pt x="67309" y="673608"/>
                  </a:lnTo>
                  <a:lnTo>
                    <a:pt x="41094" y="668313"/>
                  </a:lnTo>
                  <a:lnTo>
                    <a:pt x="19700" y="653876"/>
                  </a:lnTo>
                  <a:lnTo>
                    <a:pt x="5284" y="632465"/>
                  </a:lnTo>
                  <a:lnTo>
                    <a:pt x="0" y="606247"/>
                  </a:lnTo>
                  <a:lnTo>
                    <a:pt x="0" y="6736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2477261" y="5956198"/>
            <a:ext cx="8724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0" dirty="0">
                <a:solidFill>
                  <a:srgbClr val="00315F"/>
                </a:solidFill>
                <a:latin typeface="Times New Roman"/>
                <a:cs typeface="Times New Roman"/>
              </a:rPr>
              <a:t>Suggestions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789426" y="1584197"/>
            <a:ext cx="1346200" cy="673735"/>
          </a:xfrm>
          <a:custGeom>
            <a:avLst/>
            <a:gdLst/>
            <a:ahLst/>
            <a:cxnLst/>
            <a:rect l="l" t="t" r="r" b="b"/>
            <a:pathLst>
              <a:path w="1346200" h="673735">
                <a:moveTo>
                  <a:pt x="1278382" y="0"/>
                </a:moveTo>
                <a:lnTo>
                  <a:pt x="67310" y="0"/>
                </a:lnTo>
                <a:lnTo>
                  <a:pt x="41094" y="5284"/>
                </a:lnTo>
                <a:lnTo>
                  <a:pt x="19700" y="19700"/>
                </a:lnTo>
                <a:lnTo>
                  <a:pt x="5284" y="41094"/>
                </a:lnTo>
                <a:lnTo>
                  <a:pt x="0" y="67310"/>
                </a:lnTo>
                <a:lnTo>
                  <a:pt x="0" y="606298"/>
                </a:lnTo>
                <a:lnTo>
                  <a:pt x="5284" y="632513"/>
                </a:lnTo>
                <a:lnTo>
                  <a:pt x="19700" y="653907"/>
                </a:lnTo>
                <a:lnTo>
                  <a:pt x="41094" y="668323"/>
                </a:lnTo>
                <a:lnTo>
                  <a:pt x="67310" y="673607"/>
                </a:lnTo>
                <a:lnTo>
                  <a:pt x="1278382" y="673607"/>
                </a:lnTo>
                <a:lnTo>
                  <a:pt x="1304597" y="668323"/>
                </a:lnTo>
                <a:lnTo>
                  <a:pt x="1325991" y="653907"/>
                </a:lnTo>
                <a:lnTo>
                  <a:pt x="1340407" y="632513"/>
                </a:lnTo>
                <a:lnTo>
                  <a:pt x="1345691" y="606298"/>
                </a:lnTo>
                <a:lnTo>
                  <a:pt x="1345691" y="67310"/>
                </a:lnTo>
                <a:lnTo>
                  <a:pt x="1340407" y="41094"/>
                </a:lnTo>
                <a:lnTo>
                  <a:pt x="1325991" y="19700"/>
                </a:lnTo>
                <a:lnTo>
                  <a:pt x="1304597" y="5284"/>
                </a:lnTo>
                <a:lnTo>
                  <a:pt x="127838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882644" y="1704594"/>
            <a:ext cx="11576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10" dirty="0">
                <a:solidFill>
                  <a:srgbClr val="CD0039"/>
                </a:solidFill>
                <a:latin typeface="Times New Roman"/>
                <a:cs typeface="Times New Roman"/>
              </a:rPr>
              <a:t>Engagement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3910838" y="2245105"/>
            <a:ext cx="1236980" cy="866775"/>
            <a:chOff x="3910838" y="2245105"/>
            <a:chExt cx="1236980" cy="866775"/>
          </a:xfrm>
        </p:grpSpPr>
        <p:sp>
          <p:nvSpPr>
            <p:cNvPr id="63" name="object 63"/>
            <p:cNvSpPr/>
            <p:nvPr/>
          </p:nvSpPr>
          <p:spPr>
            <a:xfrm>
              <a:off x="3923538" y="2257805"/>
              <a:ext cx="134620" cy="505459"/>
            </a:xfrm>
            <a:custGeom>
              <a:avLst/>
              <a:gdLst/>
              <a:ahLst/>
              <a:cxnLst/>
              <a:rect l="l" t="t" r="r" b="b"/>
              <a:pathLst>
                <a:path w="134620" h="505460">
                  <a:moveTo>
                    <a:pt x="0" y="0"/>
                  </a:moveTo>
                  <a:lnTo>
                    <a:pt x="0" y="505079"/>
                  </a:lnTo>
                  <a:lnTo>
                    <a:pt x="134620" y="505079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057650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8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1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8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057650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8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10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8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4104513" y="2483307"/>
            <a:ext cx="984250" cy="478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034">
              <a:lnSpc>
                <a:spcPts val="1785"/>
              </a:lnSpc>
              <a:spcBef>
                <a:spcPts val="95"/>
              </a:spcBef>
            </a:pPr>
            <a:r>
              <a:rPr sz="1600" spc="-100" dirty="0">
                <a:solidFill>
                  <a:srgbClr val="00315F"/>
                </a:solidFill>
                <a:latin typeface="Times New Roman"/>
                <a:cs typeface="Times New Roman"/>
              </a:rPr>
              <a:t>Volunteer</a:t>
            </a:r>
            <a:r>
              <a:rPr sz="1600" spc="5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00315F"/>
                </a:solidFill>
                <a:latin typeface="Times New Roman"/>
                <a:cs typeface="Times New Roman"/>
              </a:rPr>
              <a:t>or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785"/>
              </a:lnSpc>
            </a:pPr>
            <a:r>
              <a:rPr sz="1600" spc="-130" dirty="0">
                <a:solidFill>
                  <a:srgbClr val="00315F"/>
                </a:solidFill>
                <a:latin typeface="Times New Roman"/>
                <a:cs typeface="Times New Roman"/>
              </a:rPr>
              <a:t>Self</a:t>
            </a:r>
            <a:r>
              <a:rPr sz="1600" spc="-1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600" spc="-55" dirty="0">
                <a:solidFill>
                  <a:srgbClr val="00315F"/>
                </a:solidFill>
                <a:latin typeface="Times New Roman"/>
                <a:cs typeface="Times New Roman"/>
              </a:rPr>
              <a:t>Directed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3910838" y="2245105"/>
            <a:ext cx="1236980" cy="1708150"/>
            <a:chOff x="3910838" y="2245105"/>
            <a:chExt cx="1236980" cy="1708150"/>
          </a:xfrm>
        </p:grpSpPr>
        <p:sp>
          <p:nvSpPr>
            <p:cNvPr id="68" name="object 68"/>
            <p:cNvSpPr/>
            <p:nvPr/>
          </p:nvSpPr>
          <p:spPr>
            <a:xfrm>
              <a:off x="3923538" y="2257805"/>
              <a:ext cx="134620" cy="1346835"/>
            </a:xfrm>
            <a:custGeom>
              <a:avLst/>
              <a:gdLst/>
              <a:ahLst/>
              <a:cxnLst/>
              <a:rect l="l" t="t" r="r" b="b"/>
              <a:pathLst>
                <a:path w="134620" h="1346835">
                  <a:moveTo>
                    <a:pt x="0" y="0"/>
                  </a:moveTo>
                  <a:lnTo>
                    <a:pt x="0" y="1346835"/>
                  </a:lnTo>
                  <a:lnTo>
                    <a:pt x="134620" y="1346835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057650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1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7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057650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10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4324350" y="3325748"/>
            <a:ext cx="544830" cy="4775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31750">
              <a:lnSpc>
                <a:spcPts val="1639"/>
              </a:lnSpc>
              <a:spcBef>
                <a:spcPts val="380"/>
              </a:spcBef>
            </a:pPr>
            <a:r>
              <a:rPr sz="1600" spc="-30" dirty="0">
                <a:solidFill>
                  <a:srgbClr val="00315F"/>
                </a:solidFill>
                <a:latin typeface="Times New Roman"/>
                <a:cs typeface="Times New Roman"/>
              </a:rPr>
              <a:t>Client </a:t>
            </a:r>
            <a:r>
              <a:rPr sz="1600" spc="-105" dirty="0">
                <a:solidFill>
                  <a:srgbClr val="00315F"/>
                </a:solidFill>
                <a:latin typeface="Times New Roman"/>
                <a:cs typeface="Times New Roman"/>
              </a:rPr>
              <a:t>Benefit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3910838" y="2245105"/>
            <a:ext cx="1236980" cy="2550795"/>
            <a:chOff x="3910838" y="2245105"/>
            <a:chExt cx="1236980" cy="2550795"/>
          </a:xfrm>
        </p:grpSpPr>
        <p:sp>
          <p:nvSpPr>
            <p:cNvPr id="73" name="object 73"/>
            <p:cNvSpPr/>
            <p:nvPr/>
          </p:nvSpPr>
          <p:spPr>
            <a:xfrm>
              <a:off x="3923538" y="2257805"/>
              <a:ext cx="134620" cy="2188845"/>
            </a:xfrm>
            <a:custGeom>
              <a:avLst/>
              <a:gdLst/>
              <a:ahLst/>
              <a:cxnLst/>
              <a:rect l="l" t="t" r="r" b="b"/>
              <a:pathLst>
                <a:path w="134620" h="2188845">
                  <a:moveTo>
                    <a:pt x="0" y="0"/>
                  </a:moveTo>
                  <a:lnTo>
                    <a:pt x="0" y="2188591"/>
                  </a:lnTo>
                  <a:lnTo>
                    <a:pt x="134620" y="2188591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057650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1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7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057650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10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4319396" y="4272534"/>
            <a:ext cx="5549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90" dirty="0">
                <a:solidFill>
                  <a:srgbClr val="00315F"/>
                </a:solidFill>
                <a:latin typeface="Times New Roman"/>
                <a:cs typeface="Times New Roman"/>
              </a:rPr>
              <a:t>Timing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3910838" y="2245105"/>
            <a:ext cx="1236980" cy="3392170"/>
            <a:chOff x="3910838" y="2245105"/>
            <a:chExt cx="1236980" cy="3392170"/>
          </a:xfrm>
        </p:grpSpPr>
        <p:sp>
          <p:nvSpPr>
            <p:cNvPr id="78" name="object 78"/>
            <p:cNvSpPr/>
            <p:nvPr/>
          </p:nvSpPr>
          <p:spPr>
            <a:xfrm>
              <a:off x="3923538" y="2257805"/>
              <a:ext cx="134620" cy="3030855"/>
            </a:xfrm>
            <a:custGeom>
              <a:avLst/>
              <a:gdLst/>
              <a:ahLst/>
              <a:cxnLst/>
              <a:rect l="l" t="t" r="r" b="b"/>
              <a:pathLst>
                <a:path w="134620" h="3030854">
                  <a:moveTo>
                    <a:pt x="0" y="0"/>
                  </a:moveTo>
                  <a:lnTo>
                    <a:pt x="0" y="3030347"/>
                  </a:lnTo>
                  <a:lnTo>
                    <a:pt x="134620" y="3030347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057650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10"/>
                  </a:lnTo>
                  <a:lnTo>
                    <a:pt x="0" y="606298"/>
                  </a:lnTo>
                  <a:lnTo>
                    <a:pt x="5284" y="632486"/>
                  </a:lnTo>
                  <a:lnTo>
                    <a:pt x="19700" y="653883"/>
                  </a:lnTo>
                  <a:lnTo>
                    <a:pt x="41094" y="668314"/>
                  </a:lnTo>
                  <a:lnTo>
                    <a:pt x="67310" y="673608"/>
                  </a:lnTo>
                  <a:lnTo>
                    <a:pt x="1010158" y="673608"/>
                  </a:lnTo>
                  <a:lnTo>
                    <a:pt x="1036373" y="668314"/>
                  </a:lnTo>
                  <a:lnTo>
                    <a:pt x="1057767" y="653883"/>
                  </a:lnTo>
                  <a:lnTo>
                    <a:pt x="1072183" y="632486"/>
                  </a:lnTo>
                  <a:lnTo>
                    <a:pt x="1077467" y="606298"/>
                  </a:lnTo>
                  <a:lnTo>
                    <a:pt x="1077467" y="67310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057650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10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10"/>
                  </a:lnTo>
                  <a:lnTo>
                    <a:pt x="1077467" y="606298"/>
                  </a:lnTo>
                  <a:lnTo>
                    <a:pt x="1072183" y="632486"/>
                  </a:lnTo>
                  <a:lnTo>
                    <a:pt x="1057767" y="653883"/>
                  </a:lnTo>
                  <a:lnTo>
                    <a:pt x="1036373" y="668314"/>
                  </a:lnTo>
                  <a:lnTo>
                    <a:pt x="1010158" y="673608"/>
                  </a:lnTo>
                  <a:lnTo>
                    <a:pt x="67310" y="673608"/>
                  </a:lnTo>
                  <a:lnTo>
                    <a:pt x="41094" y="668314"/>
                  </a:lnTo>
                  <a:lnTo>
                    <a:pt x="19700" y="653883"/>
                  </a:lnTo>
                  <a:lnTo>
                    <a:pt x="5284" y="632486"/>
                  </a:lnTo>
                  <a:lnTo>
                    <a:pt x="0" y="606298"/>
                  </a:lnTo>
                  <a:lnTo>
                    <a:pt x="0" y="6731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4119753" y="5114290"/>
            <a:ext cx="9531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90" dirty="0">
                <a:solidFill>
                  <a:srgbClr val="00315F"/>
                </a:solidFill>
                <a:latin typeface="Times New Roman"/>
                <a:cs typeface="Times New Roman"/>
              </a:rPr>
              <a:t>Ongoing</a:t>
            </a:r>
            <a:r>
              <a:rPr sz="1600" spc="2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600" spc="-65" dirty="0">
                <a:solidFill>
                  <a:srgbClr val="00315F"/>
                </a:solidFill>
                <a:latin typeface="Times New Roman"/>
                <a:cs typeface="Times New Roman"/>
              </a:rPr>
              <a:t>use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95"/>
              </a:spcBef>
              <a:tabLst>
                <a:tab pos="3496945" algn="l"/>
                <a:tab pos="6092825" algn="l"/>
              </a:tabLst>
            </a:pPr>
            <a:r>
              <a:rPr spc="365" dirty="0"/>
              <a:t>QUALITATIVE</a:t>
            </a:r>
            <a:r>
              <a:rPr dirty="0"/>
              <a:t>	</a:t>
            </a:r>
            <a:r>
              <a:rPr spc="375" dirty="0"/>
              <a:t>FINDINGS</a:t>
            </a:r>
            <a:r>
              <a:rPr dirty="0"/>
              <a:t>	-</a:t>
            </a:r>
            <a:r>
              <a:rPr spc="455" dirty="0"/>
              <a:t> </a:t>
            </a:r>
            <a:r>
              <a:rPr spc="310" dirty="0"/>
              <a:t>PARTICIPANTS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5706871" y="1734439"/>
            <a:ext cx="5918200" cy="1121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5"/>
              </a:spcBef>
            </a:pPr>
            <a:r>
              <a:rPr sz="1800" dirty="0">
                <a:latin typeface="Times New Roman"/>
                <a:cs typeface="Times New Roman"/>
              </a:rPr>
              <a:t>“She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lovely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way,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lovely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voice,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sounded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very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warm,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not </a:t>
            </a:r>
            <a:r>
              <a:rPr sz="1800" dirty="0">
                <a:latin typeface="Times New Roman"/>
                <a:cs typeface="Times New Roman"/>
              </a:rPr>
              <a:t>condescending.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She was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naturally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 warm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person. I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could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tell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by </a:t>
            </a:r>
            <a:r>
              <a:rPr sz="1800" dirty="0">
                <a:latin typeface="Times New Roman"/>
                <a:cs typeface="Times New Roman"/>
              </a:rPr>
              <a:t>speaking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her.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Times New Roman"/>
                <a:cs typeface="Times New Roman"/>
              </a:rPr>
              <a:t>Yeah.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she was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very</a:t>
            </a:r>
            <a:r>
              <a:rPr sz="1800" spc="-10" dirty="0">
                <a:latin typeface="Times New Roman"/>
                <a:cs typeface="Times New Roman"/>
              </a:rPr>
              <a:t> caring.</a:t>
            </a:r>
            <a:r>
              <a:rPr sz="1800" spc="-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she </a:t>
            </a:r>
            <a:r>
              <a:rPr sz="1800" spc="-10" dirty="0">
                <a:latin typeface="Times New Roman"/>
                <a:cs typeface="Times New Roman"/>
              </a:rPr>
              <a:t>could </a:t>
            </a:r>
            <a:r>
              <a:rPr sz="1800" dirty="0">
                <a:latin typeface="Times New Roman"/>
                <a:cs typeface="Times New Roman"/>
              </a:rPr>
              <a:t>hear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what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was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saying.”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706871" y="3165424"/>
            <a:ext cx="5768975" cy="847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5"/>
              </a:spcBef>
            </a:pPr>
            <a:r>
              <a:rPr sz="1800" dirty="0">
                <a:latin typeface="Times New Roman"/>
                <a:cs typeface="Times New Roman"/>
              </a:rPr>
              <a:t>“I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didn’t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really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want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talk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much or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get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involved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other </a:t>
            </a:r>
            <a:r>
              <a:rPr sz="1800" dirty="0">
                <a:latin typeface="Times New Roman"/>
                <a:cs typeface="Times New Roman"/>
              </a:rPr>
              <a:t>people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particularly,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kind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thought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website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would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be </a:t>
            </a:r>
            <a:r>
              <a:rPr sz="1800" spc="-10" dirty="0">
                <a:latin typeface="Times New Roman"/>
                <a:cs typeface="Times New Roman"/>
              </a:rPr>
              <a:t>good.”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745229" y="2265426"/>
            <a:ext cx="1667510" cy="923925"/>
          </a:xfrm>
          <a:custGeom>
            <a:avLst/>
            <a:gdLst/>
            <a:ahLst/>
            <a:cxnLst/>
            <a:rect l="l" t="t" r="r" b="b"/>
            <a:pathLst>
              <a:path w="1667510" h="923925">
                <a:moveTo>
                  <a:pt x="0" y="461772"/>
                </a:moveTo>
                <a:lnTo>
                  <a:pt x="9039" y="393537"/>
                </a:lnTo>
                <a:lnTo>
                  <a:pt x="35297" y="328411"/>
                </a:lnTo>
                <a:lnTo>
                  <a:pt x="77483" y="267106"/>
                </a:lnTo>
                <a:lnTo>
                  <a:pt x="104147" y="238110"/>
                </a:lnTo>
                <a:lnTo>
                  <a:pt x="134308" y="210338"/>
                </a:lnTo>
                <a:lnTo>
                  <a:pt x="167808" y="183878"/>
                </a:lnTo>
                <a:lnTo>
                  <a:pt x="204483" y="158821"/>
                </a:lnTo>
                <a:lnTo>
                  <a:pt x="244173" y="135255"/>
                </a:lnTo>
                <a:lnTo>
                  <a:pt x="286716" y="113269"/>
                </a:lnTo>
                <a:lnTo>
                  <a:pt x="331952" y="92953"/>
                </a:lnTo>
                <a:lnTo>
                  <a:pt x="379719" y="74397"/>
                </a:lnTo>
                <a:lnTo>
                  <a:pt x="429856" y="57690"/>
                </a:lnTo>
                <a:lnTo>
                  <a:pt x="482202" y="42920"/>
                </a:lnTo>
                <a:lnTo>
                  <a:pt x="536595" y="30178"/>
                </a:lnTo>
                <a:lnTo>
                  <a:pt x="592874" y="19552"/>
                </a:lnTo>
                <a:lnTo>
                  <a:pt x="650878" y="11132"/>
                </a:lnTo>
                <a:lnTo>
                  <a:pt x="710446" y="5007"/>
                </a:lnTo>
                <a:lnTo>
                  <a:pt x="771416" y="1266"/>
                </a:lnTo>
                <a:lnTo>
                  <a:pt x="833628" y="0"/>
                </a:lnTo>
                <a:lnTo>
                  <a:pt x="895839" y="1266"/>
                </a:lnTo>
                <a:lnTo>
                  <a:pt x="956809" y="5007"/>
                </a:lnTo>
                <a:lnTo>
                  <a:pt x="1016377" y="11132"/>
                </a:lnTo>
                <a:lnTo>
                  <a:pt x="1074381" y="19552"/>
                </a:lnTo>
                <a:lnTo>
                  <a:pt x="1130660" y="30178"/>
                </a:lnTo>
                <a:lnTo>
                  <a:pt x="1185053" y="42920"/>
                </a:lnTo>
                <a:lnTo>
                  <a:pt x="1237399" y="57690"/>
                </a:lnTo>
                <a:lnTo>
                  <a:pt x="1287536" y="74397"/>
                </a:lnTo>
                <a:lnTo>
                  <a:pt x="1335303" y="92953"/>
                </a:lnTo>
                <a:lnTo>
                  <a:pt x="1380539" y="113269"/>
                </a:lnTo>
                <a:lnTo>
                  <a:pt x="1423082" y="135255"/>
                </a:lnTo>
                <a:lnTo>
                  <a:pt x="1462772" y="158821"/>
                </a:lnTo>
                <a:lnTo>
                  <a:pt x="1499447" y="183878"/>
                </a:lnTo>
                <a:lnTo>
                  <a:pt x="1532947" y="210338"/>
                </a:lnTo>
                <a:lnTo>
                  <a:pt x="1563108" y="238110"/>
                </a:lnTo>
                <a:lnTo>
                  <a:pt x="1589772" y="267106"/>
                </a:lnTo>
                <a:lnTo>
                  <a:pt x="1631958" y="328411"/>
                </a:lnTo>
                <a:lnTo>
                  <a:pt x="1658216" y="393537"/>
                </a:lnTo>
                <a:lnTo>
                  <a:pt x="1667256" y="461772"/>
                </a:lnTo>
                <a:lnTo>
                  <a:pt x="1664969" y="496232"/>
                </a:lnTo>
                <a:lnTo>
                  <a:pt x="1647159" y="563002"/>
                </a:lnTo>
                <a:lnTo>
                  <a:pt x="1612776" y="626307"/>
                </a:lnTo>
                <a:lnTo>
                  <a:pt x="1563108" y="685433"/>
                </a:lnTo>
                <a:lnTo>
                  <a:pt x="1532947" y="713205"/>
                </a:lnTo>
                <a:lnTo>
                  <a:pt x="1499447" y="739665"/>
                </a:lnTo>
                <a:lnTo>
                  <a:pt x="1462772" y="764722"/>
                </a:lnTo>
                <a:lnTo>
                  <a:pt x="1423082" y="788288"/>
                </a:lnTo>
                <a:lnTo>
                  <a:pt x="1380539" y="810274"/>
                </a:lnTo>
                <a:lnTo>
                  <a:pt x="1335303" y="830590"/>
                </a:lnTo>
                <a:lnTo>
                  <a:pt x="1287536" y="849146"/>
                </a:lnTo>
                <a:lnTo>
                  <a:pt x="1237399" y="865853"/>
                </a:lnTo>
                <a:lnTo>
                  <a:pt x="1185053" y="880623"/>
                </a:lnTo>
                <a:lnTo>
                  <a:pt x="1130660" y="893365"/>
                </a:lnTo>
                <a:lnTo>
                  <a:pt x="1074381" y="903991"/>
                </a:lnTo>
                <a:lnTo>
                  <a:pt x="1016377" y="912411"/>
                </a:lnTo>
                <a:lnTo>
                  <a:pt x="956809" y="918536"/>
                </a:lnTo>
                <a:lnTo>
                  <a:pt x="895839" y="922277"/>
                </a:lnTo>
                <a:lnTo>
                  <a:pt x="833628" y="923544"/>
                </a:lnTo>
                <a:lnTo>
                  <a:pt x="771416" y="922277"/>
                </a:lnTo>
                <a:lnTo>
                  <a:pt x="710446" y="918536"/>
                </a:lnTo>
                <a:lnTo>
                  <a:pt x="650878" y="912411"/>
                </a:lnTo>
                <a:lnTo>
                  <a:pt x="592874" y="903991"/>
                </a:lnTo>
                <a:lnTo>
                  <a:pt x="536595" y="893365"/>
                </a:lnTo>
                <a:lnTo>
                  <a:pt x="482202" y="880623"/>
                </a:lnTo>
                <a:lnTo>
                  <a:pt x="429856" y="865853"/>
                </a:lnTo>
                <a:lnTo>
                  <a:pt x="379719" y="849146"/>
                </a:lnTo>
                <a:lnTo>
                  <a:pt x="331952" y="830590"/>
                </a:lnTo>
                <a:lnTo>
                  <a:pt x="286716" y="810274"/>
                </a:lnTo>
                <a:lnTo>
                  <a:pt x="244173" y="788288"/>
                </a:lnTo>
                <a:lnTo>
                  <a:pt x="204483" y="764722"/>
                </a:lnTo>
                <a:lnTo>
                  <a:pt x="167808" y="739665"/>
                </a:lnTo>
                <a:lnTo>
                  <a:pt x="134308" y="713205"/>
                </a:lnTo>
                <a:lnTo>
                  <a:pt x="104147" y="685433"/>
                </a:lnTo>
                <a:lnTo>
                  <a:pt x="77483" y="656437"/>
                </a:lnTo>
                <a:lnTo>
                  <a:pt x="35297" y="595132"/>
                </a:lnTo>
                <a:lnTo>
                  <a:pt x="9039" y="530006"/>
                </a:lnTo>
                <a:lnTo>
                  <a:pt x="0" y="461772"/>
                </a:lnTo>
                <a:close/>
              </a:path>
              <a:path w="1667510" h="923925">
                <a:moveTo>
                  <a:pt x="0" y="461772"/>
                </a:moveTo>
                <a:lnTo>
                  <a:pt x="9039" y="393537"/>
                </a:lnTo>
                <a:lnTo>
                  <a:pt x="35297" y="328411"/>
                </a:lnTo>
                <a:lnTo>
                  <a:pt x="77483" y="267106"/>
                </a:lnTo>
                <a:lnTo>
                  <a:pt x="104147" y="238110"/>
                </a:lnTo>
                <a:lnTo>
                  <a:pt x="134308" y="210338"/>
                </a:lnTo>
                <a:lnTo>
                  <a:pt x="167808" y="183878"/>
                </a:lnTo>
                <a:lnTo>
                  <a:pt x="204483" y="158821"/>
                </a:lnTo>
                <a:lnTo>
                  <a:pt x="244173" y="135255"/>
                </a:lnTo>
                <a:lnTo>
                  <a:pt x="286716" y="113269"/>
                </a:lnTo>
                <a:lnTo>
                  <a:pt x="331952" y="92953"/>
                </a:lnTo>
                <a:lnTo>
                  <a:pt x="379719" y="74397"/>
                </a:lnTo>
                <a:lnTo>
                  <a:pt x="429856" y="57690"/>
                </a:lnTo>
                <a:lnTo>
                  <a:pt x="482202" y="42920"/>
                </a:lnTo>
                <a:lnTo>
                  <a:pt x="536595" y="30178"/>
                </a:lnTo>
                <a:lnTo>
                  <a:pt x="592874" y="19552"/>
                </a:lnTo>
                <a:lnTo>
                  <a:pt x="650878" y="11132"/>
                </a:lnTo>
                <a:lnTo>
                  <a:pt x="710446" y="5007"/>
                </a:lnTo>
                <a:lnTo>
                  <a:pt x="771416" y="1266"/>
                </a:lnTo>
                <a:lnTo>
                  <a:pt x="833628" y="0"/>
                </a:lnTo>
                <a:lnTo>
                  <a:pt x="895839" y="1266"/>
                </a:lnTo>
                <a:lnTo>
                  <a:pt x="956809" y="5007"/>
                </a:lnTo>
                <a:lnTo>
                  <a:pt x="1016377" y="11132"/>
                </a:lnTo>
                <a:lnTo>
                  <a:pt x="1074381" y="19552"/>
                </a:lnTo>
                <a:lnTo>
                  <a:pt x="1130660" y="30178"/>
                </a:lnTo>
                <a:lnTo>
                  <a:pt x="1185053" y="42920"/>
                </a:lnTo>
                <a:lnTo>
                  <a:pt x="1237399" y="57690"/>
                </a:lnTo>
                <a:lnTo>
                  <a:pt x="1287536" y="74397"/>
                </a:lnTo>
                <a:lnTo>
                  <a:pt x="1335303" y="92953"/>
                </a:lnTo>
                <a:lnTo>
                  <a:pt x="1380539" y="113269"/>
                </a:lnTo>
                <a:lnTo>
                  <a:pt x="1423082" y="135255"/>
                </a:lnTo>
                <a:lnTo>
                  <a:pt x="1462772" y="158821"/>
                </a:lnTo>
                <a:lnTo>
                  <a:pt x="1499447" y="183878"/>
                </a:lnTo>
                <a:lnTo>
                  <a:pt x="1532947" y="210338"/>
                </a:lnTo>
                <a:lnTo>
                  <a:pt x="1563108" y="238110"/>
                </a:lnTo>
                <a:lnTo>
                  <a:pt x="1589772" y="267106"/>
                </a:lnTo>
                <a:lnTo>
                  <a:pt x="1631958" y="328411"/>
                </a:lnTo>
                <a:lnTo>
                  <a:pt x="1658216" y="393537"/>
                </a:lnTo>
                <a:lnTo>
                  <a:pt x="1667256" y="461772"/>
                </a:lnTo>
                <a:lnTo>
                  <a:pt x="1664969" y="496232"/>
                </a:lnTo>
                <a:lnTo>
                  <a:pt x="1647159" y="563002"/>
                </a:lnTo>
                <a:lnTo>
                  <a:pt x="1612776" y="626307"/>
                </a:lnTo>
                <a:lnTo>
                  <a:pt x="1563108" y="685433"/>
                </a:lnTo>
                <a:lnTo>
                  <a:pt x="1532947" y="713205"/>
                </a:lnTo>
                <a:lnTo>
                  <a:pt x="1499447" y="739665"/>
                </a:lnTo>
                <a:lnTo>
                  <a:pt x="1462772" y="764722"/>
                </a:lnTo>
                <a:lnTo>
                  <a:pt x="1423082" y="788288"/>
                </a:lnTo>
                <a:lnTo>
                  <a:pt x="1380539" y="810274"/>
                </a:lnTo>
                <a:lnTo>
                  <a:pt x="1335303" y="830590"/>
                </a:lnTo>
                <a:lnTo>
                  <a:pt x="1287536" y="849146"/>
                </a:lnTo>
                <a:lnTo>
                  <a:pt x="1237399" y="865853"/>
                </a:lnTo>
                <a:lnTo>
                  <a:pt x="1185053" y="880623"/>
                </a:lnTo>
                <a:lnTo>
                  <a:pt x="1130660" y="893365"/>
                </a:lnTo>
                <a:lnTo>
                  <a:pt x="1074381" y="903991"/>
                </a:lnTo>
                <a:lnTo>
                  <a:pt x="1016377" y="912411"/>
                </a:lnTo>
                <a:lnTo>
                  <a:pt x="956809" y="918536"/>
                </a:lnTo>
                <a:lnTo>
                  <a:pt x="895839" y="922277"/>
                </a:lnTo>
                <a:lnTo>
                  <a:pt x="833628" y="923544"/>
                </a:lnTo>
                <a:lnTo>
                  <a:pt x="771416" y="922277"/>
                </a:lnTo>
                <a:lnTo>
                  <a:pt x="710446" y="918536"/>
                </a:lnTo>
                <a:lnTo>
                  <a:pt x="650878" y="912411"/>
                </a:lnTo>
                <a:lnTo>
                  <a:pt x="592874" y="903991"/>
                </a:lnTo>
                <a:lnTo>
                  <a:pt x="536595" y="893365"/>
                </a:lnTo>
                <a:lnTo>
                  <a:pt x="482202" y="880623"/>
                </a:lnTo>
                <a:lnTo>
                  <a:pt x="429856" y="865853"/>
                </a:lnTo>
                <a:lnTo>
                  <a:pt x="379719" y="849146"/>
                </a:lnTo>
                <a:lnTo>
                  <a:pt x="331952" y="830590"/>
                </a:lnTo>
                <a:lnTo>
                  <a:pt x="286716" y="810274"/>
                </a:lnTo>
                <a:lnTo>
                  <a:pt x="244173" y="788288"/>
                </a:lnTo>
                <a:lnTo>
                  <a:pt x="204483" y="764722"/>
                </a:lnTo>
                <a:lnTo>
                  <a:pt x="167808" y="739665"/>
                </a:lnTo>
                <a:lnTo>
                  <a:pt x="134308" y="713205"/>
                </a:lnTo>
                <a:lnTo>
                  <a:pt x="104147" y="685433"/>
                </a:lnTo>
                <a:lnTo>
                  <a:pt x="77483" y="656437"/>
                </a:lnTo>
                <a:lnTo>
                  <a:pt x="35297" y="595132"/>
                </a:lnTo>
                <a:lnTo>
                  <a:pt x="9039" y="530006"/>
                </a:lnTo>
                <a:lnTo>
                  <a:pt x="0" y="461772"/>
                </a:lnTo>
                <a:close/>
              </a:path>
            </a:pathLst>
          </a:custGeom>
          <a:ln w="38100">
            <a:solidFill>
              <a:srgbClr val="CD0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168" y="281940"/>
            <a:ext cx="3560064" cy="5684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9600" y="144779"/>
            <a:ext cx="2385515" cy="10043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40568" y="169163"/>
            <a:ext cx="845716" cy="137160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21386" y="1584197"/>
            <a:ext cx="1347470" cy="673735"/>
          </a:xfrm>
          <a:custGeom>
            <a:avLst/>
            <a:gdLst/>
            <a:ahLst/>
            <a:cxnLst/>
            <a:rect l="l" t="t" r="r" b="b"/>
            <a:pathLst>
              <a:path w="1347470" h="673735">
                <a:moveTo>
                  <a:pt x="1279906" y="0"/>
                </a:moveTo>
                <a:lnTo>
                  <a:pt x="67360" y="0"/>
                </a:lnTo>
                <a:lnTo>
                  <a:pt x="41142" y="5284"/>
                </a:lnTo>
                <a:lnTo>
                  <a:pt x="19731" y="19700"/>
                </a:lnTo>
                <a:lnTo>
                  <a:pt x="5294" y="41094"/>
                </a:lnTo>
                <a:lnTo>
                  <a:pt x="0" y="67310"/>
                </a:lnTo>
                <a:lnTo>
                  <a:pt x="0" y="606298"/>
                </a:lnTo>
                <a:lnTo>
                  <a:pt x="5294" y="632513"/>
                </a:lnTo>
                <a:lnTo>
                  <a:pt x="19731" y="653907"/>
                </a:lnTo>
                <a:lnTo>
                  <a:pt x="41142" y="668323"/>
                </a:lnTo>
                <a:lnTo>
                  <a:pt x="67360" y="673607"/>
                </a:lnTo>
                <a:lnTo>
                  <a:pt x="1279906" y="673607"/>
                </a:lnTo>
                <a:lnTo>
                  <a:pt x="1306121" y="668323"/>
                </a:lnTo>
                <a:lnTo>
                  <a:pt x="1327515" y="653907"/>
                </a:lnTo>
                <a:lnTo>
                  <a:pt x="1341931" y="632513"/>
                </a:lnTo>
                <a:lnTo>
                  <a:pt x="1347215" y="606298"/>
                </a:lnTo>
                <a:lnTo>
                  <a:pt x="1347215" y="67310"/>
                </a:lnTo>
                <a:lnTo>
                  <a:pt x="1341931" y="41094"/>
                </a:lnTo>
                <a:lnTo>
                  <a:pt x="1327515" y="19700"/>
                </a:lnTo>
                <a:lnTo>
                  <a:pt x="1306121" y="5284"/>
                </a:lnTo>
                <a:lnTo>
                  <a:pt x="1279906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8637" y="1704594"/>
            <a:ext cx="12306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0" dirty="0">
                <a:solidFill>
                  <a:srgbClr val="CD0039"/>
                </a:solidFill>
                <a:latin typeface="Times New Roman"/>
                <a:cs typeface="Times New Roman"/>
              </a:rPr>
              <a:t>Acceptability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44322" y="2245105"/>
            <a:ext cx="1236980" cy="866775"/>
            <a:chOff x="544322" y="2245105"/>
            <a:chExt cx="1236980" cy="866775"/>
          </a:xfrm>
        </p:grpSpPr>
        <p:sp>
          <p:nvSpPr>
            <p:cNvPr id="8" name="object 8"/>
            <p:cNvSpPr/>
            <p:nvPr/>
          </p:nvSpPr>
          <p:spPr>
            <a:xfrm>
              <a:off x="557022" y="2257805"/>
              <a:ext cx="135255" cy="505459"/>
            </a:xfrm>
            <a:custGeom>
              <a:avLst/>
              <a:gdLst/>
              <a:ahLst/>
              <a:cxnLst/>
              <a:rect l="l" t="t" r="r" b="b"/>
              <a:pathLst>
                <a:path w="135254" h="505460">
                  <a:moveTo>
                    <a:pt x="0" y="0"/>
                  </a:moveTo>
                  <a:lnTo>
                    <a:pt x="0" y="505079"/>
                  </a:lnTo>
                  <a:lnTo>
                    <a:pt x="134683" y="505079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1134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84"/>
                  </a:lnTo>
                  <a:lnTo>
                    <a:pt x="19731" y="19700"/>
                  </a:lnTo>
                  <a:lnTo>
                    <a:pt x="5294" y="41094"/>
                  </a:lnTo>
                  <a:lnTo>
                    <a:pt x="0" y="67309"/>
                  </a:lnTo>
                  <a:lnTo>
                    <a:pt x="0" y="606298"/>
                  </a:lnTo>
                  <a:lnTo>
                    <a:pt x="5294" y="632513"/>
                  </a:lnTo>
                  <a:lnTo>
                    <a:pt x="19731" y="653907"/>
                  </a:lnTo>
                  <a:lnTo>
                    <a:pt x="41142" y="668323"/>
                  </a:lnTo>
                  <a:lnTo>
                    <a:pt x="6736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8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1134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94" y="41094"/>
                  </a:lnTo>
                  <a:lnTo>
                    <a:pt x="19731" y="19700"/>
                  </a:lnTo>
                  <a:lnTo>
                    <a:pt x="41142" y="528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8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60" y="673607"/>
                  </a:lnTo>
                  <a:lnTo>
                    <a:pt x="41142" y="668323"/>
                  </a:lnTo>
                  <a:lnTo>
                    <a:pt x="19731" y="653907"/>
                  </a:lnTo>
                  <a:lnTo>
                    <a:pt x="5294" y="632513"/>
                  </a:lnTo>
                  <a:lnTo>
                    <a:pt x="0" y="606298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63016" y="2588513"/>
            <a:ext cx="93471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0" dirty="0">
                <a:solidFill>
                  <a:srgbClr val="00315F"/>
                </a:solidFill>
                <a:latin typeface="Times New Roman"/>
                <a:cs typeface="Times New Roman"/>
              </a:rPr>
              <a:t>Accessibility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44322" y="2245105"/>
            <a:ext cx="1236980" cy="1708150"/>
            <a:chOff x="544322" y="2245105"/>
            <a:chExt cx="1236980" cy="1708150"/>
          </a:xfrm>
        </p:grpSpPr>
        <p:sp>
          <p:nvSpPr>
            <p:cNvPr id="13" name="object 13"/>
            <p:cNvSpPr/>
            <p:nvPr/>
          </p:nvSpPr>
          <p:spPr>
            <a:xfrm>
              <a:off x="557022" y="2257805"/>
              <a:ext cx="135255" cy="1346835"/>
            </a:xfrm>
            <a:custGeom>
              <a:avLst/>
              <a:gdLst/>
              <a:ahLst/>
              <a:cxnLst/>
              <a:rect l="l" t="t" r="r" b="b"/>
              <a:pathLst>
                <a:path w="135254" h="1346835">
                  <a:moveTo>
                    <a:pt x="0" y="0"/>
                  </a:moveTo>
                  <a:lnTo>
                    <a:pt x="0" y="1346835"/>
                  </a:lnTo>
                  <a:lnTo>
                    <a:pt x="134683" y="1346835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1134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84"/>
                  </a:lnTo>
                  <a:lnTo>
                    <a:pt x="19731" y="19700"/>
                  </a:lnTo>
                  <a:lnTo>
                    <a:pt x="529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94" y="632513"/>
                  </a:lnTo>
                  <a:lnTo>
                    <a:pt x="19731" y="653907"/>
                  </a:lnTo>
                  <a:lnTo>
                    <a:pt x="41142" y="668323"/>
                  </a:lnTo>
                  <a:lnTo>
                    <a:pt x="6736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7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1134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94" y="41094"/>
                  </a:lnTo>
                  <a:lnTo>
                    <a:pt x="19731" y="19700"/>
                  </a:lnTo>
                  <a:lnTo>
                    <a:pt x="41142" y="528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60" y="673607"/>
                  </a:lnTo>
                  <a:lnTo>
                    <a:pt x="41142" y="668323"/>
                  </a:lnTo>
                  <a:lnTo>
                    <a:pt x="19731" y="653907"/>
                  </a:lnTo>
                  <a:lnTo>
                    <a:pt x="529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98068" y="3325748"/>
            <a:ext cx="860425" cy="4775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90170" marR="5080" indent="-78105">
              <a:lnSpc>
                <a:spcPts val="1639"/>
              </a:lnSpc>
              <a:spcBef>
                <a:spcPts val="380"/>
              </a:spcBef>
            </a:pPr>
            <a:r>
              <a:rPr sz="1600" spc="-130" dirty="0">
                <a:solidFill>
                  <a:srgbClr val="00315F"/>
                </a:solidFill>
                <a:latin typeface="Times New Roman"/>
                <a:cs typeface="Times New Roman"/>
              </a:rPr>
              <a:t>Language</a:t>
            </a:r>
            <a:r>
              <a:rPr sz="1600" spc="2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600" spc="295" dirty="0">
                <a:solidFill>
                  <a:srgbClr val="00315F"/>
                </a:solidFill>
                <a:latin typeface="Times New Roman"/>
                <a:cs typeface="Times New Roman"/>
              </a:rPr>
              <a:t>/ </a:t>
            </a:r>
            <a:r>
              <a:rPr sz="1600" spc="-25" dirty="0">
                <a:solidFill>
                  <a:srgbClr val="00315F"/>
                </a:solidFill>
                <a:latin typeface="Times New Roman"/>
                <a:cs typeface="Times New Roman"/>
              </a:rPr>
              <a:t>Aesthetic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44322" y="2245105"/>
            <a:ext cx="1236980" cy="2550795"/>
            <a:chOff x="544322" y="2245105"/>
            <a:chExt cx="1236980" cy="2550795"/>
          </a:xfrm>
        </p:grpSpPr>
        <p:sp>
          <p:nvSpPr>
            <p:cNvPr id="18" name="object 18"/>
            <p:cNvSpPr/>
            <p:nvPr/>
          </p:nvSpPr>
          <p:spPr>
            <a:xfrm>
              <a:off x="557022" y="2257805"/>
              <a:ext cx="135255" cy="2188845"/>
            </a:xfrm>
            <a:custGeom>
              <a:avLst/>
              <a:gdLst/>
              <a:ahLst/>
              <a:cxnLst/>
              <a:rect l="l" t="t" r="r" b="b"/>
              <a:pathLst>
                <a:path w="135254" h="2188845">
                  <a:moveTo>
                    <a:pt x="0" y="0"/>
                  </a:moveTo>
                  <a:lnTo>
                    <a:pt x="0" y="2188591"/>
                  </a:lnTo>
                  <a:lnTo>
                    <a:pt x="134683" y="2188591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1134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84"/>
                  </a:lnTo>
                  <a:lnTo>
                    <a:pt x="19731" y="19700"/>
                  </a:lnTo>
                  <a:lnTo>
                    <a:pt x="529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94" y="632513"/>
                  </a:lnTo>
                  <a:lnTo>
                    <a:pt x="19731" y="653907"/>
                  </a:lnTo>
                  <a:lnTo>
                    <a:pt x="41142" y="668323"/>
                  </a:lnTo>
                  <a:lnTo>
                    <a:pt x="6736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7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1134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94" y="41094"/>
                  </a:lnTo>
                  <a:lnTo>
                    <a:pt x="19731" y="19700"/>
                  </a:lnTo>
                  <a:lnTo>
                    <a:pt x="41142" y="528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60" y="673607"/>
                  </a:lnTo>
                  <a:lnTo>
                    <a:pt x="41142" y="668323"/>
                  </a:lnTo>
                  <a:lnTo>
                    <a:pt x="19731" y="653907"/>
                  </a:lnTo>
                  <a:lnTo>
                    <a:pt x="529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16355" y="4272534"/>
            <a:ext cx="8255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75" dirty="0">
                <a:solidFill>
                  <a:srgbClr val="00315F"/>
                </a:solidFill>
                <a:latin typeface="Times New Roman"/>
                <a:cs typeface="Times New Roman"/>
              </a:rPr>
              <a:t>Supportive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44322" y="2245105"/>
            <a:ext cx="1236980" cy="3392170"/>
            <a:chOff x="544322" y="2245105"/>
            <a:chExt cx="1236980" cy="3392170"/>
          </a:xfrm>
        </p:grpSpPr>
        <p:sp>
          <p:nvSpPr>
            <p:cNvPr id="23" name="object 23"/>
            <p:cNvSpPr/>
            <p:nvPr/>
          </p:nvSpPr>
          <p:spPr>
            <a:xfrm>
              <a:off x="557022" y="2257805"/>
              <a:ext cx="135255" cy="3030855"/>
            </a:xfrm>
            <a:custGeom>
              <a:avLst/>
              <a:gdLst/>
              <a:ahLst/>
              <a:cxnLst/>
              <a:rect l="l" t="t" r="r" b="b"/>
              <a:pathLst>
                <a:path w="135254" h="3030854">
                  <a:moveTo>
                    <a:pt x="0" y="0"/>
                  </a:moveTo>
                  <a:lnTo>
                    <a:pt x="0" y="3030347"/>
                  </a:lnTo>
                  <a:lnTo>
                    <a:pt x="134683" y="3030347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1134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84"/>
                  </a:lnTo>
                  <a:lnTo>
                    <a:pt x="19731" y="19700"/>
                  </a:lnTo>
                  <a:lnTo>
                    <a:pt x="5294" y="41094"/>
                  </a:lnTo>
                  <a:lnTo>
                    <a:pt x="0" y="67310"/>
                  </a:lnTo>
                  <a:lnTo>
                    <a:pt x="0" y="606298"/>
                  </a:lnTo>
                  <a:lnTo>
                    <a:pt x="5294" y="632486"/>
                  </a:lnTo>
                  <a:lnTo>
                    <a:pt x="19731" y="653883"/>
                  </a:lnTo>
                  <a:lnTo>
                    <a:pt x="41142" y="668314"/>
                  </a:lnTo>
                  <a:lnTo>
                    <a:pt x="67360" y="673608"/>
                  </a:lnTo>
                  <a:lnTo>
                    <a:pt x="1010158" y="673608"/>
                  </a:lnTo>
                  <a:lnTo>
                    <a:pt x="1036373" y="668314"/>
                  </a:lnTo>
                  <a:lnTo>
                    <a:pt x="1057767" y="653883"/>
                  </a:lnTo>
                  <a:lnTo>
                    <a:pt x="1072183" y="632486"/>
                  </a:lnTo>
                  <a:lnTo>
                    <a:pt x="1077467" y="606298"/>
                  </a:lnTo>
                  <a:lnTo>
                    <a:pt x="1077467" y="67310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1134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10"/>
                  </a:moveTo>
                  <a:lnTo>
                    <a:pt x="5294" y="41094"/>
                  </a:lnTo>
                  <a:lnTo>
                    <a:pt x="19731" y="19700"/>
                  </a:lnTo>
                  <a:lnTo>
                    <a:pt x="41142" y="528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10"/>
                  </a:lnTo>
                  <a:lnTo>
                    <a:pt x="1077467" y="606298"/>
                  </a:lnTo>
                  <a:lnTo>
                    <a:pt x="1072183" y="632486"/>
                  </a:lnTo>
                  <a:lnTo>
                    <a:pt x="1057767" y="653883"/>
                  </a:lnTo>
                  <a:lnTo>
                    <a:pt x="1036373" y="668314"/>
                  </a:lnTo>
                  <a:lnTo>
                    <a:pt x="1010158" y="673608"/>
                  </a:lnTo>
                  <a:lnTo>
                    <a:pt x="67360" y="673608"/>
                  </a:lnTo>
                  <a:lnTo>
                    <a:pt x="41142" y="668314"/>
                  </a:lnTo>
                  <a:lnTo>
                    <a:pt x="19731" y="653883"/>
                  </a:lnTo>
                  <a:lnTo>
                    <a:pt x="5294" y="632486"/>
                  </a:lnTo>
                  <a:lnTo>
                    <a:pt x="0" y="606298"/>
                  </a:lnTo>
                  <a:lnTo>
                    <a:pt x="0" y="6731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924560" y="5114290"/>
            <a:ext cx="6083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85" dirty="0">
                <a:solidFill>
                  <a:srgbClr val="00315F"/>
                </a:solidFill>
                <a:latin typeface="Times New Roman"/>
                <a:cs typeface="Times New Roman"/>
              </a:rPr>
              <a:t>Flexible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44322" y="2245105"/>
            <a:ext cx="1236980" cy="4233545"/>
            <a:chOff x="544322" y="2245105"/>
            <a:chExt cx="1236980" cy="4233545"/>
          </a:xfrm>
        </p:grpSpPr>
        <p:sp>
          <p:nvSpPr>
            <p:cNvPr id="28" name="object 28"/>
            <p:cNvSpPr/>
            <p:nvPr/>
          </p:nvSpPr>
          <p:spPr>
            <a:xfrm>
              <a:off x="557022" y="2257805"/>
              <a:ext cx="135255" cy="3872229"/>
            </a:xfrm>
            <a:custGeom>
              <a:avLst/>
              <a:gdLst/>
              <a:ahLst/>
              <a:cxnLst/>
              <a:rect l="l" t="t" r="r" b="b"/>
              <a:pathLst>
                <a:path w="135254" h="3872229">
                  <a:moveTo>
                    <a:pt x="0" y="0"/>
                  </a:moveTo>
                  <a:lnTo>
                    <a:pt x="0" y="3872039"/>
                  </a:lnTo>
                  <a:lnTo>
                    <a:pt x="134683" y="3872039"/>
                  </a:lnTo>
                </a:path>
              </a:pathLst>
            </a:custGeom>
            <a:ln w="25399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91134" y="5791961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94"/>
                  </a:lnTo>
                  <a:lnTo>
                    <a:pt x="19731" y="19731"/>
                  </a:lnTo>
                  <a:lnTo>
                    <a:pt x="5294" y="41142"/>
                  </a:lnTo>
                  <a:lnTo>
                    <a:pt x="0" y="67360"/>
                  </a:lnTo>
                  <a:lnTo>
                    <a:pt x="0" y="606247"/>
                  </a:lnTo>
                  <a:lnTo>
                    <a:pt x="5294" y="632465"/>
                  </a:lnTo>
                  <a:lnTo>
                    <a:pt x="19731" y="653876"/>
                  </a:lnTo>
                  <a:lnTo>
                    <a:pt x="41142" y="668313"/>
                  </a:lnTo>
                  <a:lnTo>
                    <a:pt x="67360" y="673608"/>
                  </a:lnTo>
                  <a:lnTo>
                    <a:pt x="1010158" y="673608"/>
                  </a:lnTo>
                  <a:lnTo>
                    <a:pt x="1036373" y="668313"/>
                  </a:lnTo>
                  <a:lnTo>
                    <a:pt x="1057767" y="653876"/>
                  </a:lnTo>
                  <a:lnTo>
                    <a:pt x="1072183" y="632465"/>
                  </a:lnTo>
                  <a:lnTo>
                    <a:pt x="1077467" y="606247"/>
                  </a:lnTo>
                  <a:lnTo>
                    <a:pt x="1077467" y="67360"/>
                  </a:lnTo>
                  <a:lnTo>
                    <a:pt x="1072183" y="41142"/>
                  </a:lnTo>
                  <a:lnTo>
                    <a:pt x="1057767" y="19731"/>
                  </a:lnTo>
                  <a:lnTo>
                    <a:pt x="1036373" y="529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91134" y="5791961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60"/>
                  </a:moveTo>
                  <a:lnTo>
                    <a:pt x="5294" y="41142"/>
                  </a:lnTo>
                  <a:lnTo>
                    <a:pt x="19731" y="19731"/>
                  </a:lnTo>
                  <a:lnTo>
                    <a:pt x="41142" y="529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94"/>
                  </a:lnTo>
                  <a:lnTo>
                    <a:pt x="1057767" y="19731"/>
                  </a:lnTo>
                  <a:lnTo>
                    <a:pt x="1072183" y="41142"/>
                  </a:lnTo>
                  <a:lnTo>
                    <a:pt x="1077467" y="67360"/>
                  </a:lnTo>
                  <a:lnTo>
                    <a:pt x="1077467" y="606247"/>
                  </a:lnTo>
                  <a:lnTo>
                    <a:pt x="1072183" y="632465"/>
                  </a:lnTo>
                  <a:lnTo>
                    <a:pt x="1057767" y="653876"/>
                  </a:lnTo>
                  <a:lnTo>
                    <a:pt x="1036373" y="668313"/>
                  </a:lnTo>
                  <a:lnTo>
                    <a:pt x="1010158" y="673608"/>
                  </a:lnTo>
                  <a:lnTo>
                    <a:pt x="67360" y="673608"/>
                  </a:lnTo>
                  <a:lnTo>
                    <a:pt x="41142" y="668313"/>
                  </a:lnTo>
                  <a:lnTo>
                    <a:pt x="19731" y="653876"/>
                  </a:lnTo>
                  <a:lnTo>
                    <a:pt x="5294" y="632465"/>
                  </a:lnTo>
                  <a:lnTo>
                    <a:pt x="0" y="606247"/>
                  </a:lnTo>
                  <a:lnTo>
                    <a:pt x="0" y="6736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76096" y="5851042"/>
            <a:ext cx="706755" cy="478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85"/>
              </a:lnSpc>
              <a:spcBef>
                <a:spcPts val="95"/>
              </a:spcBef>
            </a:pPr>
            <a:r>
              <a:rPr sz="1600" spc="-110" dirty="0">
                <a:solidFill>
                  <a:srgbClr val="00315F"/>
                </a:solidFill>
                <a:latin typeface="Times New Roman"/>
                <a:cs typeface="Times New Roman"/>
              </a:rPr>
              <a:t>Technical</a:t>
            </a:r>
            <a:endParaRPr sz="1600">
              <a:latin typeface="Times New Roman"/>
              <a:cs typeface="Times New Roman"/>
            </a:endParaRPr>
          </a:p>
          <a:p>
            <a:pPr marL="71755">
              <a:lnSpc>
                <a:spcPts val="1785"/>
              </a:lnSpc>
            </a:pPr>
            <a:r>
              <a:rPr sz="1600" spc="-25" dirty="0">
                <a:solidFill>
                  <a:srgbClr val="00315F"/>
                </a:solidFill>
                <a:latin typeface="Times New Roman"/>
                <a:cs typeface="Times New Roman"/>
              </a:rPr>
              <a:t>Aspects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105405" y="1584197"/>
            <a:ext cx="1347470" cy="673735"/>
          </a:xfrm>
          <a:custGeom>
            <a:avLst/>
            <a:gdLst/>
            <a:ahLst/>
            <a:cxnLst/>
            <a:rect l="l" t="t" r="r" b="b"/>
            <a:pathLst>
              <a:path w="1347470" h="673735">
                <a:moveTo>
                  <a:pt x="1279906" y="0"/>
                </a:moveTo>
                <a:lnTo>
                  <a:pt x="67310" y="0"/>
                </a:lnTo>
                <a:lnTo>
                  <a:pt x="41094" y="5284"/>
                </a:lnTo>
                <a:lnTo>
                  <a:pt x="19700" y="19700"/>
                </a:lnTo>
                <a:lnTo>
                  <a:pt x="5284" y="41094"/>
                </a:lnTo>
                <a:lnTo>
                  <a:pt x="0" y="67310"/>
                </a:lnTo>
                <a:lnTo>
                  <a:pt x="0" y="606298"/>
                </a:lnTo>
                <a:lnTo>
                  <a:pt x="5284" y="632513"/>
                </a:lnTo>
                <a:lnTo>
                  <a:pt x="19700" y="653907"/>
                </a:lnTo>
                <a:lnTo>
                  <a:pt x="41094" y="668323"/>
                </a:lnTo>
                <a:lnTo>
                  <a:pt x="67310" y="673607"/>
                </a:lnTo>
                <a:lnTo>
                  <a:pt x="1279906" y="673607"/>
                </a:lnTo>
                <a:lnTo>
                  <a:pt x="1306121" y="668323"/>
                </a:lnTo>
                <a:lnTo>
                  <a:pt x="1327515" y="653907"/>
                </a:lnTo>
                <a:lnTo>
                  <a:pt x="1341931" y="632513"/>
                </a:lnTo>
                <a:lnTo>
                  <a:pt x="1347216" y="606298"/>
                </a:lnTo>
                <a:lnTo>
                  <a:pt x="1347216" y="67310"/>
                </a:lnTo>
                <a:lnTo>
                  <a:pt x="1341931" y="41094"/>
                </a:lnTo>
                <a:lnTo>
                  <a:pt x="1327515" y="19700"/>
                </a:lnTo>
                <a:lnTo>
                  <a:pt x="1306121" y="5284"/>
                </a:lnTo>
                <a:lnTo>
                  <a:pt x="1279906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395473" y="1573530"/>
            <a:ext cx="7645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5" dirty="0">
                <a:solidFill>
                  <a:srgbClr val="CD0039"/>
                </a:solidFill>
                <a:latin typeface="Times New Roman"/>
                <a:cs typeface="Times New Roman"/>
              </a:rPr>
              <a:t>Website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86329" y="1835657"/>
            <a:ext cx="7829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solidFill>
                  <a:srgbClr val="CD0039"/>
                </a:solidFill>
                <a:latin typeface="Times New Roman"/>
                <a:cs typeface="Times New Roman"/>
              </a:rPr>
              <a:t>Content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226817" y="2245105"/>
            <a:ext cx="1238885" cy="866775"/>
            <a:chOff x="2226817" y="2245105"/>
            <a:chExt cx="1238885" cy="866775"/>
          </a:xfrm>
        </p:grpSpPr>
        <p:sp>
          <p:nvSpPr>
            <p:cNvPr id="36" name="object 36"/>
            <p:cNvSpPr/>
            <p:nvPr/>
          </p:nvSpPr>
          <p:spPr>
            <a:xfrm>
              <a:off x="2239517" y="2257805"/>
              <a:ext cx="134620" cy="505459"/>
            </a:xfrm>
            <a:custGeom>
              <a:avLst/>
              <a:gdLst/>
              <a:ahLst/>
              <a:cxnLst/>
              <a:rect l="l" t="t" r="r" b="b"/>
              <a:pathLst>
                <a:path w="134619" h="505460">
                  <a:moveTo>
                    <a:pt x="0" y="0"/>
                  </a:moveTo>
                  <a:lnTo>
                    <a:pt x="0" y="505079"/>
                  </a:lnTo>
                  <a:lnTo>
                    <a:pt x="134619" y="505079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375153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8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09" y="673607"/>
                  </a:lnTo>
                  <a:lnTo>
                    <a:pt x="1010157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8" y="606298"/>
                  </a:lnTo>
                  <a:lnTo>
                    <a:pt x="1077468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375153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8" y="67309"/>
                  </a:lnTo>
                  <a:lnTo>
                    <a:pt x="1077468" y="606298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7" y="673607"/>
                  </a:lnTo>
                  <a:lnTo>
                    <a:pt x="67309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8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472689" y="2588513"/>
            <a:ext cx="88074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5" dirty="0">
                <a:solidFill>
                  <a:srgbClr val="00315F"/>
                </a:solidFill>
                <a:latin typeface="Times New Roman"/>
                <a:cs typeface="Times New Roman"/>
              </a:rPr>
              <a:t>Real</a:t>
            </a:r>
            <a:r>
              <a:rPr sz="1600" spc="-2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00315F"/>
                </a:solidFill>
                <a:latin typeface="Times New Roman"/>
                <a:cs typeface="Times New Roman"/>
              </a:rPr>
              <a:t>stories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226817" y="2245105"/>
            <a:ext cx="1238885" cy="1708150"/>
            <a:chOff x="2226817" y="2245105"/>
            <a:chExt cx="1238885" cy="1708150"/>
          </a:xfrm>
        </p:grpSpPr>
        <p:sp>
          <p:nvSpPr>
            <p:cNvPr id="41" name="object 41"/>
            <p:cNvSpPr/>
            <p:nvPr/>
          </p:nvSpPr>
          <p:spPr>
            <a:xfrm>
              <a:off x="2239517" y="2257805"/>
              <a:ext cx="134620" cy="1346835"/>
            </a:xfrm>
            <a:custGeom>
              <a:avLst/>
              <a:gdLst/>
              <a:ahLst/>
              <a:cxnLst/>
              <a:rect l="l" t="t" r="r" b="b"/>
              <a:pathLst>
                <a:path w="134619" h="1346835">
                  <a:moveTo>
                    <a:pt x="0" y="0"/>
                  </a:moveTo>
                  <a:lnTo>
                    <a:pt x="0" y="1346835"/>
                  </a:lnTo>
                  <a:lnTo>
                    <a:pt x="134619" y="1346835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375153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09" y="673607"/>
                  </a:lnTo>
                  <a:lnTo>
                    <a:pt x="1010157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8" y="606297"/>
                  </a:lnTo>
                  <a:lnTo>
                    <a:pt x="1077468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75153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8" y="67309"/>
                  </a:lnTo>
                  <a:lnTo>
                    <a:pt x="1077468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7" y="673607"/>
                  </a:lnTo>
                  <a:lnTo>
                    <a:pt x="67309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684779" y="3430651"/>
            <a:ext cx="4565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0" dirty="0">
                <a:solidFill>
                  <a:srgbClr val="00315F"/>
                </a:solidFill>
                <a:latin typeface="Times New Roman"/>
                <a:cs typeface="Times New Roman"/>
              </a:rPr>
              <a:t>Video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2226817" y="2245105"/>
            <a:ext cx="1238885" cy="2550795"/>
            <a:chOff x="2226817" y="2245105"/>
            <a:chExt cx="1238885" cy="2550795"/>
          </a:xfrm>
        </p:grpSpPr>
        <p:sp>
          <p:nvSpPr>
            <p:cNvPr id="46" name="object 46"/>
            <p:cNvSpPr/>
            <p:nvPr/>
          </p:nvSpPr>
          <p:spPr>
            <a:xfrm>
              <a:off x="2239517" y="2257805"/>
              <a:ext cx="134620" cy="2188845"/>
            </a:xfrm>
            <a:custGeom>
              <a:avLst/>
              <a:gdLst/>
              <a:ahLst/>
              <a:cxnLst/>
              <a:rect l="l" t="t" r="r" b="b"/>
              <a:pathLst>
                <a:path w="134619" h="2188845">
                  <a:moveTo>
                    <a:pt x="0" y="0"/>
                  </a:moveTo>
                  <a:lnTo>
                    <a:pt x="0" y="2188591"/>
                  </a:lnTo>
                  <a:lnTo>
                    <a:pt x="134619" y="2188591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375153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09" y="673607"/>
                  </a:lnTo>
                  <a:lnTo>
                    <a:pt x="1010157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8" y="606297"/>
                  </a:lnTo>
                  <a:lnTo>
                    <a:pt x="1077468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375153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8" y="67309"/>
                  </a:lnTo>
                  <a:lnTo>
                    <a:pt x="1077468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7" y="673607"/>
                  </a:lnTo>
                  <a:lnTo>
                    <a:pt x="67309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399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2564129" y="4167632"/>
            <a:ext cx="697865" cy="47752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21590" marR="5080" indent="-9525">
              <a:lnSpc>
                <a:spcPts val="1639"/>
              </a:lnSpc>
              <a:spcBef>
                <a:spcPts val="384"/>
              </a:spcBef>
            </a:pPr>
            <a:r>
              <a:rPr sz="1600" spc="-110" dirty="0">
                <a:solidFill>
                  <a:srgbClr val="00315F"/>
                </a:solidFill>
                <a:latin typeface="Times New Roman"/>
                <a:cs typeface="Times New Roman"/>
              </a:rPr>
              <a:t>Ideas</a:t>
            </a:r>
            <a:r>
              <a:rPr sz="1600" spc="-2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600" spc="-100" dirty="0">
                <a:solidFill>
                  <a:srgbClr val="00315F"/>
                </a:solidFill>
                <a:latin typeface="Times New Roman"/>
                <a:cs typeface="Times New Roman"/>
              </a:rPr>
              <a:t>and </a:t>
            </a:r>
            <a:r>
              <a:rPr sz="1600" spc="-75" dirty="0">
                <a:solidFill>
                  <a:srgbClr val="00315F"/>
                </a:solidFill>
                <a:latin typeface="Times New Roman"/>
                <a:cs typeface="Times New Roman"/>
              </a:rPr>
              <a:t>Practices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2226817" y="2245105"/>
            <a:ext cx="1238885" cy="3392170"/>
            <a:chOff x="2226817" y="2245105"/>
            <a:chExt cx="1238885" cy="3392170"/>
          </a:xfrm>
        </p:grpSpPr>
        <p:sp>
          <p:nvSpPr>
            <p:cNvPr id="51" name="object 51"/>
            <p:cNvSpPr/>
            <p:nvPr/>
          </p:nvSpPr>
          <p:spPr>
            <a:xfrm>
              <a:off x="2239517" y="2257805"/>
              <a:ext cx="134620" cy="3030855"/>
            </a:xfrm>
            <a:custGeom>
              <a:avLst/>
              <a:gdLst/>
              <a:ahLst/>
              <a:cxnLst/>
              <a:rect l="l" t="t" r="r" b="b"/>
              <a:pathLst>
                <a:path w="134619" h="3030854">
                  <a:moveTo>
                    <a:pt x="0" y="0"/>
                  </a:moveTo>
                  <a:lnTo>
                    <a:pt x="0" y="3030347"/>
                  </a:lnTo>
                  <a:lnTo>
                    <a:pt x="134619" y="3030347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375153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10"/>
                  </a:lnTo>
                  <a:lnTo>
                    <a:pt x="0" y="606298"/>
                  </a:lnTo>
                  <a:lnTo>
                    <a:pt x="5284" y="632486"/>
                  </a:lnTo>
                  <a:lnTo>
                    <a:pt x="19700" y="653883"/>
                  </a:lnTo>
                  <a:lnTo>
                    <a:pt x="41094" y="668314"/>
                  </a:lnTo>
                  <a:lnTo>
                    <a:pt x="67309" y="673608"/>
                  </a:lnTo>
                  <a:lnTo>
                    <a:pt x="1010157" y="673608"/>
                  </a:lnTo>
                  <a:lnTo>
                    <a:pt x="1036373" y="668314"/>
                  </a:lnTo>
                  <a:lnTo>
                    <a:pt x="1057767" y="653883"/>
                  </a:lnTo>
                  <a:lnTo>
                    <a:pt x="1072183" y="632486"/>
                  </a:lnTo>
                  <a:lnTo>
                    <a:pt x="1077468" y="606298"/>
                  </a:lnTo>
                  <a:lnTo>
                    <a:pt x="1077468" y="67310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375153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10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8" y="67310"/>
                  </a:lnTo>
                  <a:lnTo>
                    <a:pt x="1077468" y="606298"/>
                  </a:lnTo>
                  <a:lnTo>
                    <a:pt x="1072183" y="632486"/>
                  </a:lnTo>
                  <a:lnTo>
                    <a:pt x="1057767" y="653883"/>
                  </a:lnTo>
                  <a:lnTo>
                    <a:pt x="1036373" y="668314"/>
                  </a:lnTo>
                  <a:lnTo>
                    <a:pt x="1010157" y="673608"/>
                  </a:lnTo>
                  <a:lnTo>
                    <a:pt x="67309" y="673608"/>
                  </a:lnTo>
                  <a:lnTo>
                    <a:pt x="41094" y="668314"/>
                  </a:lnTo>
                  <a:lnTo>
                    <a:pt x="19700" y="653883"/>
                  </a:lnTo>
                  <a:lnTo>
                    <a:pt x="5284" y="632486"/>
                  </a:lnTo>
                  <a:lnTo>
                    <a:pt x="0" y="606298"/>
                  </a:lnTo>
                  <a:lnTo>
                    <a:pt x="0" y="6731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2638805" y="5114290"/>
            <a:ext cx="5486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0" dirty="0">
                <a:solidFill>
                  <a:srgbClr val="00315F"/>
                </a:solidFill>
                <a:latin typeface="Times New Roman"/>
                <a:cs typeface="Times New Roman"/>
              </a:rPr>
              <a:t>Variety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226817" y="2245105"/>
            <a:ext cx="1238885" cy="4233545"/>
            <a:chOff x="2226817" y="2245105"/>
            <a:chExt cx="1238885" cy="4233545"/>
          </a:xfrm>
        </p:grpSpPr>
        <p:sp>
          <p:nvSpPr>
            <p:cNvPr id="56" name="object 56"/>
            <p:cNvSpPr/>
            <p:nvPr/>
          </p:nvSpPr>
          <p:spPr>
            <a:xfrm>
              <a:off x="2239517" y="2257805"/>
              <a:ext cx="134620" cy="3872229"/>
            </a:xfrm>
            <a:custGeom>
              <a:avLst/>
              <a:gdLst/>
              <a:ahLst/>
              <a:cxnLst/>
              <a:rect l="l" t="t" r="r" b="b"/>
              <a:pathLst>
                <a:path w="134619" h="3872229">
                  <a:moveTo>
                    <a:pt x="0" y="0"/>
                  </a:moveTo>
                  <a:lnTo>
                    <a:pt x="0" y="3872039"/>
                  </a:lnTo>
                  <a:lnTo>
                    <a:pt x="134619" y="3872039"/>
                  </a:lnTo>
                </a:path>
              </a:pathLst>
            </a:custGeom>
            <a:ln w="25399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375153" y="5791961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94"/>
                  </a:lnTo>
                  <a:lnTo>
                    <a:pt x="19700" y="19731"/>
                  </a:lnTo>
                  <a:lnTo>
                    <a:pt x="5284" y="41142"/>
                  </a:lnTo>
                  <a:lnTo>
                    <a:pt x="0" y="67360"/>
                  </a:lnTo>
                  <a:lnTo>
                    <a:pt x="0" y="606247"/>
                  </a:lnTo>
                  <a:lnTo>
                    <a:pt x="5284" y="632465"/>
                  </a:lnTo>
                  <a:lnTo>
                    <a:pt x="19700" y="653876"/>
                  </a:lnTo>
                  <a:lnTo>
                    <a:pt x="41094" y="668313"/>
                  </a:lnTo>
                  <a:lnTo>
                    <a:pt x="67309" y="673608"/>
                  </a:lnTo>
                  <a:lnTo>
                    <a:pt x="1010157" y="673608"/>
                  </a:lnTo>
                  <a:lnTo>
                    <a:pt x="1036373" y="668313"/>
                  </a:lnTo>
                  <a:lnTo>
                    <a:pt x="1057767" y="653876"/>
                  </a:lnTo>
                  <a:lnTo>
                    <a:pt x="1072183" y="632465"/>
                  </a:lnTo>
                  <a:lnTo>
                    <a:pt x="1077468" y="606247"/>
                  </a:lnTo>
                  <a:lnTo>
                    <a:pt x="1077468" y="67360"/>
                  </a:lnTo>
                  <a:lnTo>
                    <a:pt x="1072183" y="41142"/>
                  </a:lnTo>
                  <a:lnTo>
                    <a:pt x="1057767" y="19731"/>
                  </a:lnTo>
                  <a:lnTo>
                    <a:pt x="1036373" y="529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375153" y="5791961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60"/>
                  </a:moveTo>
                  <a:lnTo>
                    <a:pt x="5284" y="41142"/>
                  </a:lnTo>
                  <a:lnTo>
                    <a:pt x="19700" y="19731"/>
                  </a:lnTo>
                  <a:lnTo>
                    <a:pt x="41094" y="529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94"/>
                  </a:lnTo>
                  <a:lnTo>
                    <a:pt x="1057767" y="19731"/>
                  </a:lnTo>
                  <a:lnTo>
                    <a:pt x="1072183" y="41142"/>
                  </a:lnTo>
                  <a:lnTo>
                    <a:pt x="1077468" y="67360"/>
                  </a:lnTo>
                  <a:lnTo>
                    <a:pt x="1077468" y="606247"/>
                  </a:lnTo>
                  <a:lnTo>
                    <a:pt x="1072183" y="632465"/>
                  </a:lnTo>
                  <a:lnTo>
                    <a:pt x="1057767" y="653876"/>
                  </a:lnTo>
                  <a:lnTo>
                    <a:pt x="1036373" y="668313"/>
                  </a:lnTo>
                  <a:lnTo>
                    <a:pt x="1010157" y="673608"/>
                  </a:lnTo>
                  <a:lnTo>
                    <a:pt x="67309" y="673608"/>
                  </a:lnTo>
                  <a:lnTo>
                    <a:pt x="41094" y="668313"/>
                  </a:lnTo>
                  <a:lnTo>
                    <a:pt x="19700" y="653876"/>
                  </a:lnTo>
                  <a:lnTo>
                    <a:pt x="5284" y="632465"/>
                  </a:lnTo>
                  <a:lnTo>
                    <a:pt x="0" y="606247"/>
                  </a:lnTo>
                  <a:lnTo>
                    <a:pt x="0" y="6736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2477261" y="5956198"/>
            <a:ext cx="8724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0" dirty="0">
                <a:solidFill>
                  <a:srgbClr val="00315F"/>
                </a:solidFill>
                <a:latin typeface="Times New Roman"/>
                <a:cs typeface="Times New Roman"/>
              </a:rPr>
              <a:t>Suggestions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789426" y="1584197"/>
            <a:ext cx="1346200" cy="673735"/>
          </a:xfrm>
          <a:custGeom>
            <a:avLst/>
            <a:gdLst/>
            <a:ahLst/>
            <a:cxnLst/>
            <a:rect l="l" t="t" r="r" b="b"/>
            <a:pathLst>
              <a:path w="1346200" h="673735">
                <a:moveTo>
                  <a:pt x="1278382" y="0"/>
                </a:moveTo>
                <a:lnTo>
                  <a:pt x="67310" y="0"/>
                </a:lnTo>
                <a:lnTo>
                  <a:pt x="41094" y="5284"/>
                </a:lnTo>
                <a:lnTo>
                  <a:pt x="19700" y="19700"/>
                </a:lnTo>
                <a:lnTo>
                  <a:pt x="5284" y="41094"/>
                </a:lnTo>
                <a:lnTo>
                  <a:pt x="0" y="67310"/>
                </a:lnTo>
                <a:lnTo>
                  <a:pt x="0" y="606298"/>
                </a:lnTo>
                <a:lnTo>
                  <a:pt x="5284" y="632513"/>
                </a:lnTo>
                <a:lnTo>
                  <a:pt x="19700" y="653907"/>
                </a:lnTo>
                <a:lnTo>
                  <a:pt x="41094" y="668323"/>
                </a:lnTo>
                <a:lnTo>
                  <a:pt x="67310" y="673607"/>
                </a:lnTo>
                <a:lnTo>
                  <a:pt x="1278382" y="673607"/>
                </a:lnTo>
                <a:lnTo>
                  <a:pt x="1304597" y="668323"/>
                </a:lnTo>
                <a:lnTo>
                  <a:pt x="1325991" y="653907"/>
                </a:lnTo>
                <a:lnTo>
                  <a:pt x="1340407" y="632513"/>
                </a:lnTo>
                <a:lnTo>
                  <a:pt x="1345691" y="606298"/>
                </a:lnTo>
                <a:lnTo>
                  <a:pt x="1345691" y="67310"/>
                </a:lnTo>
                <a:lnTo>
                  <a:pt x="1340407" y="41094"/>
                </a:lnTo>
                <a:lnTo>
                  <a:pt x="1325991" y="19700"/>
                </a:lnTo>
                <a:lnTo>
                  <a:pt x="1304597" y="5284"/>
                </a:lnTo>
                <a:lnTo>
                  <a:pt x="127838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882644" y="1704594"/>
            <a:ext cx="11576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10" dirty="0">
                <a:solidFill>
                  <a:srgbClr val="CD0039"/>
                </a:solidFill>
                <a:latin typeface="Times New Roman"/>
                <a:cs typeface="Times New Roman"/>
              </a:rPr>
              <a:t>Engagement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3910838" y="2245105"/>
            <a:ext cx="1236980" cy="866775"/>
            <a:chOff x="3910838" y="2245105"/>
            <a:chExt cx="1236980" cy="866775"/>
          </a:xfrm>
        </p:grpSpPr>
        <p:sp>
          <p:nvSpPr>
            <p:cNvPr id="63" name="object 63"/>
            <p:cNvSpPr/>
            <p:nvPr/>
          </p:nvSpPr>
          <p:spPr>
            <a:xfrm>
              <a:off x="3923538" y="2257805"/>
              <a:ext cx="134620" cy="505459"/>
            </a:xfrm>
            <a:custGeom>
              <a:avLst/>
              <a:gdLst/>
              <a:ahLst/>
              <a:cxnLst/>
              <a:rect l="l" t="t" r="r" b="b"/>
              <a:pathLst>
                <a:path w="134620" h="505460">
                  <a:moveTo>
                    <a:pt x="0" y="0"/>
                  </a:moveTo>
                  <a:lnTo>
                    <a:pt x="0" y="505079"/>
                  </a:lnTo>
                  <a:lnTo>
                    <a:pt x="134620" y="505079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057650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8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1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8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057650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8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10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8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4104513" y="2483307"/>
            <a:ext cx="984250" cy="478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034">
              <a:lnSpc>
                <a:spcPts val="1785"/>
              </a:lnSpc>
              <a:spcBef>
                <a:spcPts val="95"/>
              </a:spcBef>
            </a:pPr>
            <a:r>
              <a:rPr sz="1600" spc="-100" dirty="0">
                <a:solidFill>
                  <a:srgbClr val="00315F"/>
                </a:solidFill>
                <a:latin typeface="Times New Roman"/>
                <a:cs typeface="Times New Roman"/>
              </a:rPr>
              <a:t>Volunteer</a:t>
            </a:r>
            <a:r>
              <a:rPr sz="1600" spc="5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00315F"/>
                </a:solidFill>
                <a:latin typeface="Times New Roman"/>
                <a:cs typeface="Times New Roman"/>
              </a:rPr>
              <a:t>or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785"/>
              </a:lnSpc>
            </a:pPr>
            <a:r>
              <a:rPr sz="1600" spc="-130" dirty="0">
                <a:solidFill>
                  <a:srgbClr val="00315F"/>
                </a:solidFill>
                <a:latin typeface="Times New Roman"/>
                <a:cs typeface="Times New Roman"/>
              </a:rPr>
              <a:t>Self</a:t>
            </a:r>
            <a:r>
              <a:rPr sz="1600" spc="-1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600" spc="-55" dirty="0">
                <a:solidFill>
                  <a:srgbClr val="00315F"/>
                </a:solidFill>
                <a:latin typeface="Times New Roman"/>
                <a:cs typeface="Times New Roman"/>
              </a:rPr>
              <a:t>Directed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3910838" y="2245105"/>
            <a:ext cx="1236980" cy="1708150"/>
            <a:chOff x="3910838" y="2245105"/>
            <a:chExt cx="1236980" cy="1708150"/>
          </a:xfrm>
        </p:grpSpPr>
        <p:sp>
          <p:nvSpPr>
            <p:cNvPr id="68" name="object 68"/>
            <p:cNvSpPr/>
            <p:nvPr/>
          </p:nvSpPr>
          <p:spPr>
            <a:xfrm>
              <a:off x="3923538" y="2257805"/>
              <a:ext cx="134620" cy="1346835"/>
            </a:xfrm>
            <a:custGeom>
              <a:avLst/>
              <a:gdLst/>
              <a:ahLst/>
              <a:cxnLst/>
              <a:rect l="l" t="t" r="r" b="b"/>
              <a:pathLst>
                <a:path w="134620" h="1346835">
                  <a:moveTo>
                    <a:pt x="0" y="0"/>
                  </a:moveTo>
                  <a:lnTo>
                    <a:pt x="0" y="1346835"/>
                  </a:lnTo>
                  <a:lnTo>
                    <a:pt x="134620" y="1346835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057650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1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7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057650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10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4324350" y="3325748"/>
            <a:ext cx="544830" cy="4775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31750">
              <a:lnSpc>
                <a:spcPts val="1639"/>
              </a:lnSpc>
              <a:spcBef>
                <a:spcPts val="380"/>
              </a:spcBef>
            </a:pPr>
            <a:r>
              <a:rPr sz="1600" spc="-30" dirty="0">
                <a:solidFill>
                  <a:srgbClr val="00315F"/>
                </a:solidFill>
                <a:latin typeface="Times New Roman"/>
                <a:cs typeface="Times New Roman"/>
              </a:rPr>
              <a:t>Client </a:t>
            </a:r>
            <a:r>
              <a:rPr sz="1600" spc="-105" dirty="0">
                <a:solidFill>
                  <a:srgbClr val="00315F"/>
                </a:solidFill>
                <a:latin typeface="Times New Roman"/>
                <a:cs typeface="Times New Roman"/>
              </a:rPr>
              <a:t>Benefit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3910838" y="2245105"/>
            <a:ext cx="1236980" cy="2550795"/>
            <a:chOff x="3910838" y="2245105"/>
            <a:chExt cx="1236980" cy="2550795"/>
          </a:xfrm>
        </p:grpSpPr>
        <p:sp>
          <p:nvSpPr>
            <p:cNvPr id="73" name="object 73"/>
            <p:cNvSpPr/>
            <p:nvPr/>
          </p:nvSpPr>
          <p:spPr>
            <a:xfrm>
              <a:off x="3923538" y="2257805"/>
              <a:ext cx="134620" cy="2188845"/>
            </a:xfrm>
            <a:custGeom>
              <a:avLst/>
              <a:gdLst/>
              <a:ahLst/>
              <a:cxnLst/>
              <a:rect l="l" t="t" r="r" b="b"/>
              <a:pathLst>
                <a:path w="134620" h="2188845">
                  <a:moveTo>
                    <a:pt x="0" y="0"/>
                  </a:moveTo>
                  <a:lnTo>
                    <a:pt x="0" y="2188591"/>
                  </a:lnTo>
                  <a:lnTo>
                    <a:pt x="134620" y="2188591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057650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1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7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057650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10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4319396" y="4272534"/>
            <a:ext cx="5549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90" dirty="0">
                <a:solidFill>
                  <a:srgbClr val="00315F"/>
                </a:solidFill>
                <a:latin typeface="Times New Roman"/>
                <a:cs typeface="Times New Roman"/>
              </a:rPr>
              <a:t>Timing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3910838" y="2245105"/>
            <a:ext cx="1236980" cy="3392170"/>
            <a:chOff x="3910838" y="2245105"/>
            <a:chExt cx="1236980" cy="3392170"/>
          </a:xfrm>
        </p:grpSpPr>
        <p:sp>
          <p:nvSpPr>
            <p:cNvPr id="78" name="object 78"/>
            <p:cNvSpPr/>
            <p:nvPr/>
          </p:nvSpPr>
          <p:spPr>
            <a:xfrm>
              <a:off x="3923538" y="2257805"/>
              <a:ext cx="134620" cy="3030855"/>
            </a:xfrm>
            <a:custGeom>
              <a:avLst/>
              <a:gdLst/>
              <a:ahLst/>
              <a:cxnLst/>
              <a:rect l="l" t="t" r="r" b="b"/>
              <a:pathLst>
                <a:path w="134620" h="3030854">
                  <a:moveTo>
                    <a:pt x="0" y="0"/>
                  </a:moveTo>
                  <a:lnTo>
                    <a:pt x="0" y="3030347"/>
                  </a:lnTo>
                  <a:lnTo>
                    <a:pt x="134620" y="3030347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057650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10"/>
                  </a:lnTo>
                  <a:lnTo>
                    <a:pt x="0" y="606298"/>
                  </a:lnTo>
                  <a:lnTo>
                    <a:pt x="5284" y="632486"/>
                  </a:lnTo>
                  <a:lnTo>
                    <a:pt x="19700" y="653883"/>
                  </a:lnTo>
                  <a:lnTo>
                    <a:pt x="41094" y="668314"/>
                  </a:lnTo>
                  <a:lnTo>
                    <a:pt x="67310" y="673608"/>
                  </a:lnTo>
                  <a:lnTo>
                    <a:pt x="1010158" y="673608"/>
                  </a:lnTo>
                  <a:lnTo>
                    <a:pt x="1036373" y="668314"/>
                  </a:lnTo>
                  <a:lnTo>
                    <a:pt x="1057767" y="653883"/>
                  </a:lnTo>
                  <a:lnTo>
                    <a:pt x="1072183" y="632486"/>
                  </a:lnTo>
                  <a:lnTo>
                    <a:pt x="1077467" y="606298"/>
                  </a:lnTo>
                  <a:lnTo>
                    <a:pt x="1077467" y="67310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057650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10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10"/>
                  </a:lnTo>
                  <a:lnTo>
                    <a:pt x="1077467" y="606298"/>
                  </a:lnTo>
                  <a:lnTo>
                    <a:pt x="1072183" y="632486"/>
                  </a:lnTo>
                  <a:lnTo>
                    <a:pt x="1057767" y="653883"/>
                  </a:lnTo>
                  <a:lnTo>
                    <a:pt x="1036373" y="668314"/>
                  </a:lnTo>
                  <a:lnTo>
                    <a:pt x="1010158" y="673608"/>
                  </a:lnTo>
                  <a:lnTo>
                    <a:pt x="67310" y="673608"/>
                  </a:lnTo>
                  <a:lnTo>
                    <a:pt x="41094" y="668314"/>
                  </a:lnTo>
                  <a:lnTo>
                    <a:pt x="19700" y="653883"/>
                  </a:lnTo>
                  <a:lnTo>
                    <a:pt x="5284" y="632486"/>
                  </a:lnTo>
                  <a:lnTo>
                    <a:pt x="0" y="606298"/>
                  </a:lnTo>
                  <a:lnTo>
                    <a:pt x="0" y="6731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4119753" y="5114290"/>
            <a:ext cx="9531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90" dirty="0">
                <a:solidFill>
                  <a:srgbClr val="00315F"/>
                </a:solidFill>
                <a:latin typeface="Times New Roman"/>
                <a:cs typeface="Times New Roman"/>
              </a:rPr>
              <a:t>Ongoing</a:t>
            </a:r>
            <a:r>
              <a:rPr sz="1600" spc="2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600" spc="-65" dirty="0">
                <a:solidFill>
                  <a:srgbClr val="00315F"/>
                </a:solidFill>
                <a:latin typeface="Times New Roman"/>
                <a:cs typeface="Times New Roman"/>
              </a:rPr>
              <a:t>use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95"/>
              </a:spcBef>
              <a:tabLst>
                <a:tab pos="3496945" algn="l"/>
                <a:tab pos="6092825" algn="l"/>
              </a:tabLst>
            </a:pPr>
            <a:r>
              <a:rPr spc="365" dirty="0"/>
              <a:t>QUALITATIVE</a:t>
            </a:r>
            <a:r>
              <a:rPr dirty="0"/>
              <a:t>	</a:t>
            </a:r>
            <a:r>
              <a:rPr spc="375" dirty="0"/>
              <a:t>FINDINGS</a:t>
            </a:r>
            <a:r>
              <a:rPr dirty="0"/>
              <a:t>	-</a:t>
            </a:r>
            <a:r>
              <a:rPr spc="455" dirty="0"/>
              <a:t> </a:t>
            </a:r>
            <a:r>
              <a:rPr spc="310" dirty="0"/>
              <a:t>PARTICIPANTS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5706871" y="1734439"/>
            <a:ext cx="5918200" cy="1121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5"/>
              </a:spcBef>
            </a:pPr>
            <a:r>
              <a:rPr sz="1800" dirty="0">
                <a:latin typeface="Times New Roman"/>
                <a:cs typeface="Times New Roman"/>
              </a:rPr>
              <a:t>“She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lovely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way,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lovely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voice,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sounded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very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warm,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not </a:t>
            </a:r>
            <a:r>
              <a:rPr sz="1800" dirty="0">
                <a:latin typeface="Times New Roman"/>
                <a:cs typeface="Times New Roman"/>
              </a:rPr>
              <a:t>condescending.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She was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naturally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 warm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person. I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could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tell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by </a:t>
            </a:r>
            <a:r>
              <a:rPr sz="1800" dirty="0">
                <a:latin typeface="Times New Roman"/>
                <a:cs typeface="Times New Roman"/>
              </a:rPr>
              <a:t>speaking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her.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45" dirty="0">
                <a:latin typeface="Times New Roman"/>
                <a:cs typeface="Times New Roman"/>
              </a:rPr>
              <a:t>Yeah.</a:t>
            </a:r>
            <a:r>
              <a:rPr sz="1800" spc="-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she was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very</a:t>
            </a:r>
            <a:r>
              <a:rPr sz="1800" spc="-10" dirty="0">
                <a:latin typeface="Times New Roman"/>
                <a:cs typeface="Times New Roman"/>
              </a:rPr>
              <a:t> caring.</a:t>
            </a:r>
            <a:r>
              <a:rPr sz="1800" spc="-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she </a:t>
            </a:r>
            <a:r>
              <a:rPr sz="1800" spc="-10" dirty="0">
                <a:latin typeface="Times New Roman"/>
                <a:cs typeface="Times New Roman"/>
              </a:rPr>
              <a:t>could </a:t>
            </a:r>
            <a:r>
              <a:rPr sz="1800" dirty="0">
                <a:latin typeface="Times New Roman"/>
                <a:cs typeface="Times New Roman"/>
              </a:rPr>
              <a:t>hear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what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was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saying.”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706871" y="3165424"/>
            <a:ext cx="5768975" cy="847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5"/>
              </a:spcBef>
            </a:pPr>
            <a:r>
              <a:rPr sz="1800" dirty="0">
                <a:latin typeface="Times New Roman"/>
                <a:cs typeface="Times New Roman"/>
              </a:rPr>
              <a:t>“I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didn’t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really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want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talk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much or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get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involved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other </a:t>
            </a:r>
            <a:r>
              <a:rPr sz="1800" dirty="0">
                <a:latin typeface="Times New Roman"/>
                <a:cs typeface="Times New Roman"/>
              </a:rPr>
              <a:t>people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particularly,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kind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thought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website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would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be </a:t>
            </a:r>
            <a:r>
              <a:rPr sz="1800" spc="-10" dirty="0">
                <a:latin typeface="Times New Roman"/>
                <a:cs typeface="Times New Roman"/>
              </a:rPr>
              <a:t>good.”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774182" y="4291406"/>
            <a:ext cx="5749925" cy="847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99800"/>
              </a:lnSpc>
              <a:spcBef>
                <a:spcPts val="105"/>
              </a:spcBef>
            </a:pPr>
            <a:r>
              <a:rPr sz="1800" dirty="0">
                <a:latin typeface="Times New Roman"/>
                <a:cs typeface="Times New Roman"/>
              </a:rPr>
              <a:t>“From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6-</a:t>
            </a:r>
            <a:r>
              <a:rPr sz="1800" dirty="0">
                <a:latin typeface="Times New Roman"/>
                <a:cs typeface="Times New Roman"/>
              </a:rPr>
              <a:t>7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weeks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ago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until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now…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what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improvement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I </a:t>
            </a:r>
            <a:r>
              <a:rPr sz="1800" dirty="0">
                <a:latin typeface="Times New Roman"/>
                <a:cs typeface="Times New Roman"/>
              </a:rPr>
              <a:t>think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My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Grief,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My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40" dirty="0">
                <a:latin typeface="Times New Roman"/>
                <a:cs typeface="Times New Roman"/>
              </a:rPr>
              <a:t>Way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has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played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big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part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that,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you </a:t>
            </a:r>
            <a:r>
              <a:rPr sz="1800" spc="-10" dirty="0">
                <a:latin typeface="Times New Roman"/>
                <a:cs typeface="Times New Roman"/>
              </a:rPr>
              <a:t>know.”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5774182" y="5413044"/>
            <a:ext cx="5822950" cy="1122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5"/>
              </a:spcBef>
            </a:pPr>
            <a:r>
              <a:rPr sz="1800" spc="-25" dirty="0">
                <a:latin typeface="Times New Roman"/>
                <a:cs typeface="Times New Roman"/>
              </a:rPr>
              <a:t>“Yeah,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realise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how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strong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am.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how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honest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am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with </a:t>
            </a:r>
            <a:r>
              <a:rPr sz="1800" dirty="0">
                <a:latin typeface="Times New Roman"/>
                <a:cs typeface="Times New Roman"/>
              </a:rPr>
              <a:t>myself.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Being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open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myself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about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my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feelings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you </a:t>
            </a:r>
            <a:r>
              <a:rPr sz="1800" spc="-10" dirty="0">
                <a:latin typeface="Times New Roman"/>
                <a:cs typeface="Times New Roman"/>
              </a:rPr>
              <a:t>know,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being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aware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impact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what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I'm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feeling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how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it </a:t>
            </a:r>
            <a:r>
              <a:rPr sz="1800" dirty="0">
                <a:latin typeface="Times New Roman"/>
                <a:cs typeface="Times New Roman"/>
              </a:rPr>
              <a:t>has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impact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on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me.”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3745229" y="2265426"/>
            <a:ext cx="1667510" cy="923925"/>
          </a:xfrm>
          <a:custGeom>
            <a:avLst/>
            <a:gdLst/>
            <a:ahLst/>
            <a:cxnLst/>
            <a:rect l="l" t="t" r="r" b="b"/>
            <a:pathLst>
              <a:path w="1667510" h="923925">
                <a:moveTo>
                  <a:pt x="0" y="461772"/>
                </a:moveTo>
                <a:lnTo>
                  <a:pt x="9039" y="393537"/>
                </a:lnTo>
                <a:lnTo>
                  <a:pt x="35297" y="328411"/>
                </a:lnTo>
                <a:lnTo>
                  <a:pt x="77483" y="267106"/>
                </a:lnTo>
                <a:lnTo>
                  <a:pt x="104147" y="238110"/>
                </a:lnTo>
                <a:lnTo>
                  <a:pt x="134308" y="210338"/>
                </a:lnTo>
                <a:lnTo>
                  <a:pt x="167808" y="183878"/>
                </a:lnTo>
                <a:lnTo>
                  <a:pt x="204483" y="158821"/>
                </a:lnTo>
                <a:lnTo>
                  <a:pt x="244173" y="135255"/>
                </a:lnTo>
                <a:lnTo>
                  <a:pt x="286716" y="113269"/>
                </a:lnTo>
                <a:lnTo>
                  <a:pt x="331952" y="92953"/>
                </a:lnTo>
                <a:lnTo>
                  <a:pt x="379719" y="74397"/>
                </a:lnTo>
                <a:lnTo>
                  <a:pt x="429856" y="57690"/>
                </a:lnTo>
                <a:lnTo>
                  <a:pt x="482202" y="42920"/>
                </a:lnTo>
                <a:lnTo>
                  <a:pt x="536595" y="30178"/>
                </a:lnTo>
                <a:lnTo>
                  <a:pt x="592874" y="19552"/>
                </a:lnTo>
                <a:lnTo>
                  <a:pt x="650878" y="11132"/>
                </a:lnTo>
                <a:lnTo>
                  <a:pt x="710446" y="5007"/>
                </a:lnTo>
                <a:lnTo>
                  <a:pt x="771416" y="1266"/>
                </a:lnTo>
                <a:lnTo>
                  <a:pt x="833628" y="0"/>
                </a:lnTo>
                <a:lnTo>
                  <a:pt x="895839" y="1266"/>
                </a:lnTo>
                <a:lnTo>
                  <a:pt x="956809" y="5007"/>
                </a:lnTo>
                <a:lnTo>
                  <a:pt x="1016377" y="11132"/>
                </a:lnTo>
                <a:lnTo>
                  <a:pt x="1074381" y="19552"/>
                </a:lnTo>
                <a:lnTo>
                  <a:pt x="1130660" y="30178"/>
                </a:lnTo>
                <a:lnTo>
                  <a:pt x="1185053" y="42920"/>
                </a:lnTo>
                <a:lnTo>
                  <a:pt x="1237399" y="57690"/>
                </a:lnTo>
                <a:lnTo>
                  <a:pt x="1287536" y="74397"/>
                </a:lnTo>
                <a:lnTo>
                  <a:pt x="1335303" y="92953"/>
                </a:lnTo>
                <a:lnTo>
                  <a:pt x="1380539" y="113269"/>
                </a:lnTo>
                <a:lnTo>
                  <a:pt x="1423082" y="135255"/>
                </a:lnTo>
                <a:lnTo>
                  <a:pt x="1462772" y="158821"/>
                </a:lnTo>
                <a:lnTo>
                  <a:pt x="1499447" y="183878"/>
                </a:lnTo>
                <a:lnTo>
                  <a:pt x="1532947" y="210338"/>
                </a:lnTo>
                <a:lnTo>
                  <a:pt x="1563108" y="238110"/>
                </a:lnTo>
                <a:lnTo>
                  <a:pt x="1589772" y="267106"/>
                </a:lnTo>
                <a:lnTo>
                  <a:pt x="1631958" y="328411"/>
                </a:lnTo>
                <a:lnTo>
                  <a:pt x="1658216" y="393537"/>
                </a:lnTo>
                <a:lnTo>
                  <a:pt x="1667256" y="461772"/>
                </a:lnTo>
                <a:lnTo>
                  <a:pt x="1664969" y="496232"/>
                </a:lnTo>
                <a:lnTo>
                  <a:pt x="1647159" y="563002"/>
                </a:lnTo>
                <a:lnTo>
                  <a:pt x="1612776" y="626307"/>
                </a:lnTo>
                <a:lnTo>
                  <a:pt x="1563108" y="685433"/>
                </a:lnTo>
                <a:lnTo>
                  <a:pt x="1532947" y="713205"/>
                </a:lnTo>
                <a:lnTo>
                  <a:pt x="1499447" y="739665"/>
                </a:lnTo>
                <a:lnTo>
                  <a:pt x="1462772" y="764722"/>
                </a:lnTo>
                <a:lnTo>
                  <a:pt x="1423082" y="788288"/>
                </a:lnTo>
                <a:lnTo>
                  <a:pt x="1380539" y="810274"/>
                </a:lnTo>
                <a:lnTo>
                  <a:pt x="1335303" y="830590"/>
                </a:lnTo>
                <a:lnTo>
                  <a:pt x="1287536" y="849146"/>
                </a:lnTo>
                <a:lnTo>
                  <a:pt x="1237399" y="865853"/>
                </a:lnTo>
                <a:lnTo>
                  <a:pt x="1185053" y="880623"/>
                </a:lnTo>
                <a:lnTo>
                  <a:pt x="1130660" y="893365"/>
                </a:lnTo>
                <a:lnTo>
                  <a:pt x="1074381" y="903991"/>
                </a:lnTo>
                <a:lnTo>
                  <a:pt x="1016377" y="912411"/>
                </a:lnTo>
                <a:lnTo>
                  <a:pt x="956809" y="918536"/>
                </a:lnTo>
                <a:lnTo>
                  <a:pt x="895839" y="922277"/>
                </a:lnTo>
                <a:lnTo>
                  <a:pt x="833628" y="923544"/>
                </a:lnTo>
                <a:lnTo>
                  <a:pt x="771416" y="922277"/>
                </a:lnTo>
                <a:lnTo>
                  <a:pt x="710446" y="918536"/>
                </a:lnTo>
                <a:lnTo>
                  <a:pt x="650878" y="912411"/>
                </a:lnTo>
                <a:lnTo>
                  <a:pt x="592874" y="903991"/>
                </a:lnTo>
                <a:lnTo>
                  <a:pt x="536595" y="893365"/>
                </a:lnTo>
                <a:lnTo>
                  <a:pt x="482202" y="880623"/>
                </a:lnTo>
                <a:lnTo>
                  <a:pt x="429856" y="865853"/>
                </a:lnTo>
                <a:lnTo>
                  <a:pt x="379719" y="849146"/>
                </a:lnTo>
                <a:lnTo>
                  <a:pt x="331952" y="830590"/>
                </a:lnTo>
                <a:lnTo>
                  <a:pt x="286716" y="810274"/>
                </a:lnTo>
                <a:lnTo>
                  <a:pt x="244173" y="788288"/>
                </a:lnTo>
                <a:lnTo>
                  <a:pt x="204483" y="764722"/>
                </a:lnTo>
                <a:lnTo>
                  <a:pt x="167808" y="739665"/>
                </a:lnTo>
                <a:lnTo>
                  <a:pt x="134308" y="713205"/>
                </a:lnTo>
                <a:lnTo>
                  <a:pt x="104147" y="685433"/>
                </a:lnTo>
                <a:lnTo>
                  <a:pt x="77483" y="656437"/>
                </a:lnTo>
                <a:lnTo>
                  <a:pt x="35297" y="595132"/>
                </a:lnTo>
                <a:lnTo>
                  <a:pt x="9039" y="530006"/>
                </a:lnTo>
                <a:lnTo>
                  <a:pt x="0" y="461772"/>
                </a:lnTo>
                <a:close/>
              </a:path>
              <a:path w="1667510" h="923925">
                <a:moveTo>
                  <a:pt x="0" y="461772"/>
                </a:moveTo>
                <a:lnTo>
                  <a:pt x="9039" y="393537"/>
                </a:lnTo>
                <a:lnTo>
                  <a:pt x="35297" y="328411"/>
                </a:lnTo>
                <a:lnTo>
                  <a:pt x="77483" y="267106"/>
                </a:lnTo>
                <a:lnTo>
                  <a:pt x="104147" y="238110"/>
                </a:lnTo>
                <a:lnTo>
                  <a:pt x="134308" y="210338"/>
                </a:lnTo>
                <a:lnTo>
                  <a:pt x="167808" y="183878"/>
                </a:lnTo>
                <a:lnTo>
                  <a:pt x="204483" y="158821"/>
                </a:lnTo>
                <a:lnTo>
                  <a:pt x="244173" y="135255"/>
                </a:lnTo>
                <a:lnTo>
                  <a:pt x="286716" y="113269"/>
                </a:lnTo>
                <a:lnTo>
                  <a:pt x="331952" y="92953"/>
                </a:lnTo>
                <a:lnTo>
                  <a:pt x="379719" y="74397"/>
                </a:lnTo>
                <a:lnTo>
                  <a:pt x="429856" y="57690"/>
                </a:lnTo>
                <a:lnTo>
                  <a:pt x="482202" y="42920"/>
                </a:lnTo>
                <a:lnTo>
                  <a:pt x="536595" y="30178"/>
                </a:lnTo>
                <a:lnTo>
                  <a:pt x="592874" y="19552"/>
                </a:lnTo>
                <a:lnTo>
                  <a:pt x="650878" y="11132"/>
                </a:lnTo>
                <a:lnTo>
                  <a:pt x="710446" y="5007"/>
                </a:lnTo>
                <a:lnTo>
                  <a:pt x="771416" y="1266"/>
                </a:lnTo>
                <a:lnTo>
                  <a:pt x="833628" y="0"/>
                </a:lnTo>
                <a:lnTo>
                  <a:pt x="895839" y="1266"/>
                </a:lnTo>
                <a:lnTo>
                  <a:pt x="956809" y="5007"/>
                </a:lnTo>
                <a:lnTo>
                  <a:pt x="1016377" y="11132"/>
                </a:lnTo>
                <a:lnTo>
                  <a:pt x="1074381" y="19552"/>
                </a:lnTo>
                <a:lnTo>
                  <a:pt x="1130660" y="30178"/>
                </a:lnTo>
                <a:lnTo>
                  <a:pt x="1185053" y="42920"/>
                </a:lnTo>
                <a:lnTo>
                  <a:pt x="1237399" y="57690"/>
                </a:lnTo>
                <a:lnTo>
                  <a:pt x="1287536" y="74397"/>
                </a:lnTo>
                <a:lnTo>
                  <a:pt x="1335303" y="92953"/>
                </a:lnTo>
                <a:lnTo>
                  <a:pt x="1380539" y="113269"/>
                </a:lnTo>
                <a:lnTo>
                  <a:pt x="1423082" y="135255"/>
                </a:lnTo>
                <a:lnTo>
                  <a:pt x="1462772" y="158821"/>
                </a:lnTo>
                <a:lnTo>
                  <a:pt x="1499447" y="183878"/>
                </a:lnTo>
                <a:lnTo>
                  <a:pt x="1532947" y="210338"/>
                </a:lnTo>
                <a:lnTo>
                  <a:pt x="1563108" y="238110"/>
                </a:lnTo>
                <a:lnTo>
                  <a:pt x="1589772" y="267106"/>
                </a:lnTo>
                <a:lnTo>
                  <a:pt x="1631958" y="328411"/>
                </a:lnTo>
                <a:lnTo>
                  <a:pt x="1658216" y="393537"/>
                </a:lnTo>
                <a:lnTo>
                  <a:pt x="1667256" y="461772"/>
                </a:lnTo>
                <a:lnTo>
                  <a:pt x="1664969" y="496232"/>
                </a:lnTo>
                <a:lnTo>
                  <a:pt x="1647159" y="563002"/>
                </a:lnTo>
                <a:lnTo>
                  <a:pt x="1612776" y="626307"/>
                </a:lnTo>
                <a:lnTo>
                  <a:pt x="1563108" y="685433"/>
                </a:lnTo>
                <a:lnTo>
                  <a:pt x="1532947" y="713205"/>
                </a:lnTo>
                <a:lnTo>
                  <a:pt x="1499447" y="739665"/>
                </a:lnTo>
                <a:lnTo>
                  <a:pt x="1462772" y="764722"/>
                </a:lnTo>
                <a:lnTo>
                  <a:pt x="1423082" y="788288"/>
                </a:lnTo>
                <a:lnTo>
                  <a:pt x="1380539" y="810274"/>
                </a:lnTo>
                <a:lnTo>
                  <a:pt x="1335303" y="830590"/>
                </a:lnTo>
                <a:lnTo>
                  <a:pt x="1287536" y="849146"/>
                </a:lnTo>
                <a:lnTo>
                  <a:pt x="1237399" y="865853"/>
                </a:lnTo>
                <a:lnTo>
                  <a:pt x="1185053" y="880623"/>
                </a:lnTo>
                <a:lnTo>
                  <a:pt x="1130660" y="893365"/>
                </a:lnTo>
                <a:lnTo>
                  <a:pt x="1074381" y="903991"/>
                </a:lnTo>
                <a:lnTo>
                  <a:pt x="1016377" y="912411"/>
                </a:lnTo>
                <a:lnTo>
                  <a:pt x="956809" y="918536"/>
                </a:lnTo>
                <a:lnTo>
                  <a:pt x="895839" y="922277"/>
                </a:lnTo>
                <a:lnTo>
                  <a:pt x="833628" y="923544"/>
                </a:lnTo>
                <a:lnTo>
                  <a:pt x="771416" y="922277"/>
                </a:lnTo>
                <a:lnTo>
                  <a:pt x="710446" y="918536"/>
                </a:lnTo>
                <a:lnTo>
                  <a:pt x="650878" y="912411"/>
                </a:lnTo>
                <a:lnTo>
                  <a:pt x="592874" y="903991"/>
                </a:lnTo>
                <a:lnTo>
                  <a:pt x="536595" y="893365"/>
                </a:lnTo>
                <a:lnTo>
                  <a:pt x="482202" y="880623"/>
                </a:lnTo>
                <a:lnTo>
                  <a:pt x="429856" y="865853"/>
                </a:lnTo>
                <a:lnTo>
                  <a:pt x="379719" y="849146"/>
                </a:lnTo>
                <a:lnTo>
                  <a:pt x="331952" y="830590"/>
                </a:lnTo>
                <a:lnTo>
                  <a:pt x="286716" y="810274"/>
                </a:lnTo>
                <a:lnTo>
                  <a:pt x="244173" y="788288"/>
                </a:lnTo>
                <a:lnTo>
                  <a:pt x="204483" y="764722"/>
                </a:lnTo>
                <a:lnTo>
                  <a:pt x="167808" y="739665"/>
                </a:lnTo>
                <a:lnTo>
                  <a:pt x="134308" y="713205"/>
                </a:lnTo>
                <a:lnTo>
                  <a:pt x="104147" y="685433"/>
                </a:lnTo>
                <a:lnTo>
                  <a:pt x="77483" y="656437"/>
                </a:lnTo>
                <a:lnTo>
                  <a:pt x="35297" y="595132"/>
                </a:lnTo>
                <a:lnTo>
                  <a:pt x="9039" y="530006"/>
                </a:lnTo>
                <a:lnTo>
                  <a:pt x="0" y="461772"/>
                </a:lnTo>
                <a:close/>
              </a:path>
            </a:pathLst>
          </a:custGeom>
          <a:ln w="38100">
            <a:solidFill>
              <a:srgbClr val="CD0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168" y="281940"/>
            <a:ext cx="3560064" cy="5684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9600" y="144779"/>
            <a:ext cx="2385515" cy="10043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40568" y="169163"/>
            <a:ext cx="845716" cy="137160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21386" y="1584197"/>
            <a:ext cx="1347470" cy="673735"/>
          </a:xfrm>
          <a:custGeom>
            <a:avLst/>
            <a:gdLst/>
            <a:ahLst/>
            <a:cxnLst/>
            <a:rect l="l" t="t" r="r" b="b"/>
            <a:pathLst>
              <a:path w="1347470" h="673735">
                <a:moveTo>
                  <a:pt x="1279906" y="0"/>
                </a:moveTo>
                <a:lnTo>
                  <a:pt x="67360" y="0"/>
                </a:lnTo>
                <a:lnTo>
                  <a:pt x="41142" y="5284"/>
                </a:lnTo>
                <a:lnTo>
                  <a:pt x="19731" y="19700"/>
                </a:lnTo>
                <a:lnTo>
                  <a:pt x="5294" y="41094"/>
                </a:lnTo>
                <a:lnTo>
                  <a:pt x="0" y="67310"/>
                </a:lnTo>
                <a:lnTo>
                  <a:pt x="0" y="606298"/>
                </a:lnTo>
                <a:lnTo>
                  <a:pt x="5294" y="632513"/>
                </a:lnTo>
                <a:lnTo>
                  <a:pt x="19731" y="653907"/>
                </a:lnTo>
                <a:lnTo>
                  <a:pt x="41142" y="668323"/>
                </a:lnTo>
                <a:lnTo>
                  <a:pt x="67360" y="673607"/>
                </a:lnTo>
                <a:lnTo>
                  <a:pt x="1279906" y="673607"/>
                </a:lnTo>
                <a:lnTo>
                  <a:pt x="1306121" y="668323"/>
                </a:lnTo>
                <a:lnTo>
                  <a:pt x="1327515" y="653907"/>
                </a:lnTo>
                <a:lnTo>
                  <a:pt x="1341931" y="632513"/>
                </a:lnTo>
                <a:lnTo>
                  <a:pt x="1347215" y="606298"/>
                </a:lnTo>
                <a:lnTo>
                  <a:pt x="1347215" y="67310"/>
                </a:lnTo>
                <a:lnTo>
                  <a:pt x="1341931" y="41094"/>
                </a:lnTo>
                <a:lnTo>
                  <a:pt x="1327515" y="19700"/>
                </a:lnTo>
                <a:lnTo>
                  <a:pt x="1306121" y="5284"/>
                </a:lnTo>
                <a:lnTo>
                  <a:pt x="1279906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8637" y="1704594"/>
            <a:ext cx="12306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0" dirty="0">
                <a:solidFill>
                  <a:srgbClr val="CD0039"/>
                </a:solidFill>
                <a:latin typeface="Times New Roman"/>
                <a:cs typeface="Times New Roman"/>
              </a:rPr>
              <a:t>Acceptability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44322" y="2245105"/>
            <a:ext cx="1236980" cy="866775"/>
            <a:chOff x="544322" y="2245105"/>
            <a:chExt cx="1236980" cy="866775"/>
          </a:xfrm>
        </p:grpSpPr>
        <p:sp>
          <p:nvSpPr>
            <p:cNvPr id="8" name="object 8"/>
            <p:cNvSpPr/>
            <p:nvPr/>
          </p:nvSpPr>
          <p:spPr>
            <a:xfrm>
              <a:off x="557022" y="2257805"/>
              <a:ext cx="135255" cy="505459"/>
            </a:xfrm>
            <a:custGeom>
              <a:avLst/>
              <a:gdLst/>
              <a:ahLst/>
              <a:cxnLst/>
              <a:rect l="l" t="t" r="r" b="b"/>
              <a:pathLst>
                <a:path w="135254" h="505460">
                  <a:moveTo>
                    <a:pt x="0" y="0"/>
                  </a:moveTo>
                  <a:lnTo>
                    <a:pt x="0" y="505079"/>
                  </a:lnTo>
                  <a:lnTo>
                    <a:pt x="134683" y="505079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1134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84"/>
                  </a:lnTo>
                  <a:lnTo>
                    <a:pt x="19731" y="19700"/>
                  </a:lnTo>
                  <a:lnTo>
                    <a:pt x="5294" y="41094"/>
                  </a:lnTo>
                  <a:lnTo>
                    <a:pt x="0" y="67309"/>
                  </a:lnTo>
                  <a:lnTo>
                    <a:pt x="0" y="606298"/>
                  </a:lnTo>
                  <a:lnTo>
                    <a:pt x="5294" y="632513"/>
                  </a:lnTo>
                  <a:lnTo>
                    <a:pt x="19731" y="653907"/>
                  </a:lnTo>
                  <a:lnTo>
                    <a:pt x="41142" y="668323"/>
                  </a:lnTo>
                  <a:lnTo>
                    <a:pt x="6736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8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1134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94" y="41094"/>
                  </a:lnTo>
                  <a:lnTo>
                    <a:pt x="19731" y="19700"/>
                  </a:lnTo>
                  <a:lnTo>
                    <a:pt x="41142" y="528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8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60" y="673607"/>
                  </a:lnTo>
                  <a:lnTo>
                    <a:pt x="41142" y="668323"/>
                  </a:lnTo>
                  <a:lnTo>
                    <a:pt x="19731" y="653907"/>
                  </a:lnTo>
                  <a:lnTo>
                    <a:pt x="5294" y="632513"/>
                  </a:lnTo>
                  <a:lnTo>
                    <a:pt x="0" y="606298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63016" y="2588513"/>
            <a:ext cx="93471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0" dirty="0">
                <a:solidFill>
                  <a:srgbClr val="00315F"/>
                </a:solidFill>
                <a:latin typeface="Times New Roman"/>
                <a:cs typeface="Times New Roman"/>
              </a:rPr>
              <a:t>Accessibility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44322" y="2245105"/>
            <a:ext cx="1236980" cy="1708150"/>
            <a:chOff x="544322" y="2245105"/>
            <a:chExt cx="1236980" cy="1708150"/>
          </a:xfrm>
        </p:grpSpPr>
        <p:sp>
          <p:nvSpPr>
            <p:cNvPr id="13" name="object 13"/>
            <p:cNvSpPr/>
            <p:nvPr/>
          </p:nvSpPr>
          <p:spPr>
            <a:xfrm>
              <a:off x="557022" y="2257805"/>
              <a:ext cx="135255" cy="1346835"/>
            </a:xfrm>
            <a:custGeom>
              <a:avLst/>
              <a:gdLst/>
              <a:ahLst/>
              <a:cxnLst/>
              <a:rect l="l" t="t" r="r" b="b"/>
              <a:pathLst>
                <a:path w="135254" h="1346835">
                  <a:moveTo>
                    <a:pt x="0" y="0"/>
                  </a:moveTo>
                  <a:lnTo>
                    <a:pt x="0" y="1346835"/>
                  </a:lnTo>
                  <a:lnTo>
                    <a:pt x="134683" y="1346835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1134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84"/>
                  </a:lnTo>
                  <a:lnTo>
                    <a:pt x="19731" y="19700"/>
                  </a:lnTo>
                  <a:lnTo>
                    <a:pt x="529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94" y="632513"/>
                  </a:lnTo>
                  <a:lnTo>
                    <a:pt x="19731" y="653907"/>
                  </a:lnTo>
                  <a:lnTo>
                    <a:pt x="41142" y="668323"/>
                  </a:lnTo>
                  <a:lnTo>
                    <a:pt x="6736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7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1134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94" y="41094"/>
                  </a:lnTo>
                  <a:lnTo>
                    <a:pt x="19731" y="19700"/>
                  </a:lnTo>
                  <a:lnTo>
                    <a:pt x="41142" y="528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60" y="673607"/>
                  </a:lnTo>
                  <a:lnTo>
                    <a:pt x="41142" y="668323"/>
                  </a:lnTo>
                  <a:lnTo>
                    <a:pt x="19731" y="653907"/>
                  </a:lnTo>
                  <a:lnTo>
                    <a:pt x="529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98068" y="3325748"/>
            <a:ext cx="860425" cy="4775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90170" marR="5080" indent="-78105">
              <a:lnSpc>
                <a:spcPts val="1639"/>
              </a:lnSpc>
              <a:spcBef>
                <a:spcPts val="380"/>
              </a:spcBef>
            </a:pPr>
            <a:r>
              <a:rPr sz="1600" spc="-130" dirty="0">
                <a:solidFill>
                  <a:srgbClr val="00315F"/>
                </a:solidFill>
                <a:latin typeface="Times New Roman"/>
                <a:cs typeface="Times New Roman"/>
              </a:rPr>
              <a:t>Language</a:t>
            </a:r>
            <a:r>
              <a:rPr sz="1600" spc="2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600" spc="295" dirty="0">
                <a:solidFill>
                  <a:srgbClr val="00315F"/>
                </a:solidFill>
                <a:latin typeface="Times New Roman"/>
                <a:cs typeface="Times New Roman"/>
              </a:rPr>
              <a:t>/ </a:t>
            </a:r>
            <a:r>
              <a:rPr sz="1600" spc="-25" dirty="0">
                <a:solidFill>
                  <a:srgbClr val="00315F"/>
                </a:solidFill>
                <a:latin typeface="Times New Roman"/>
                <a:cs typeface="Times New Roman"/>
              </a:rPr>
              <a:t>Aesthetic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44322" y="2245105"/>
            <a:ext cx="1236980" cy="2550795"/>
            <a:chOff x="544322" y="2245105"/>
            <a:chExt cx="1236980" cy="2550795"/>
          </a:xfrm>
        </p:grpSpPr>
        <p:sp>
          <p:nvSpPr>
            <p:cNvPr id="18" name="object 18"/>
            <p:cNvSpPr/>
            <p:nvPr/>
          </p:nvSpPr>
          <p:spPr>
            <a:xfrm>
              <a:off x="557022" y="2257805"/>
              <a:ext cx="135255" cy="2188845"/>
            </a:xfrm>
            <a:custGeom>
              <a:avLst/>
              <a:gdLst/>
              <a:ahLst/>
              <a:cxnLst/>
              <a:rect l="l" t="t" r="r" b="b"/>
              <a:pathLst>
                <a:path w="135254" h="2188845">
                  <a:moveTo>
                    <a:pt x="0" y="0"/>
                  </a:moveTo>
                  <a:lnTo>
                    <a:pt x="0" y="2188591"/>
                  </a:lnTo>
                  <a:lnTo>
                    <a:pt x="134683" y="2188591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1134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84"/>
                  </a:lnTo>
                  <a:lnTo>
                    <a:pt x="19731" y="19700"/>
                  </a:lnTo>
                  <a:lnTo>
                    <a:pt x="529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94" y="632513"/>
                  </a:lnTo>
                  <a:lnTo>
                    <a:pt x="19731" y="653907"/>
                  </a:lnTo>
                  <a:lnTo>
                    <a:pt x="41142" y="668323"/>
                  </a:lnTo>
                  <a:lnTo>
                    <a:pt x="6736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7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1134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94" y="41094"/>
                  </a:lnTo>
                  <a:lnTo>
                    <a:pt x="19731" y="19700"/>
                  </a:lnTo>
                  <a:lnTo>
                    <a:pt x="41142" y="528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60" y="673607"/>
                  </a:lnTo>
                  <a:lnTo>
                    <a:pt x="41142" y="668323"/>
                  </a:lnTo>
                  <a:lnTo>
                    <a:pt x="19731" y="653907"/>
                  </a:lnTo>
                  <a:lnTo>
                    <a:pt x="529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16355" y="4272534"/>
            <a:ext cx="8255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75" dirty="0">
                <a:solidFill>
                  <a:srgbClr val="00315F"/>
                </a:solidFill>
                <a:latin typeface="Times New Roman"/>
                <a:cs typeface="Times New Roman"/>
              </a:rPr>
              <a:t>Supportive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44322" y="2245105"/>
            <a:ext cx="1236980" cy="3392170"/>
            <a:chOff x="544322" y="2245105"/>
            <a:chExt cx="1236980" cy="3392170"/>
          </a:xfrm>
        </p:grpSpPr>
        <p:sp>
          <p:nvSpPr>
            <p:cNvPr id="23" name="object 23"/>
            <p:cNvSpPr/>
            <p:nvPr/>
          </p:nvSpPr>
          <p:spPr>
            <a:xfrm>
              <a:off x="557022" y="2257805"/>
              <a:ext cx="135255" cy="3030855"/>
            </a:xfrm>
            <a:custGeom>
              <a:avLst/>
              <a:gdLst/>
              <a:ahLst/>
              <a:cxnLst/>
              <a:rect l="l" t="t" r="r" b="b"/>
              <a:pathLst>
                <a:path w="135254" h="3030854">
                  <a:moveTo>
                    <a:pt x="0" y="0"/>
                  </a:moveTo>
                  <a:lnTo>
                    <a:pt x="0" y="3030347"/>
                  </a:lnTo>
                  <a:lnTo>
                    <a:pt x="134683" y="3030347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1134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84"/>
                  </a:lnTo>
                  <a:lnTo>
                    <a:pt x="19731" y="19700"/>
                  </a:lnTo>
                  <a:lnTo>
                    <a:pt x="5294" y="41094"/>
                  </a:lnTo>
                  <a:lnTo>
                    <a:pt x="0" y="67310"/>
                  </a:lnTo>
                  <a:lnTo>
                    <a:pt x="0" y="606298"/>
                  </a:lnTo>
                  <a:lnTo>
                    <a:pt x="5294" y="632486"/>
                  </a:lnTo>
                  <a:lnTo>
                    <a:pt x="19731" y="653883"/>
                  </a:lnTo>
                  <a:lnTo>
                    <a:pt x="41142" y="668314"/>
                  </a:lnTo>
                  <a:lnTo>
                    <a:pt x="67360" y="673608"/>
                  </a:lnTo>
                  <a:lnTo>
                    <a:pt x="1010158" y="673608"/>
                  </a:lnTo>
                  <a:lnTo>
                    <a:pt x="1036373" y="668314"/>
                  </a:lnTo>
                  <a:lnTo>
                    <a:pt x="1057767" y="653883"/>
                  </a:lnTo>
                  <a:lnTo>
                    <a:pt x="1072183" y="632486"/>
                  </a:lnTo>
                  <a:lnTo>
                    <a:pt x="1077467" y="606298"/>
                  </a:lnTo>
                  <a:lnTo>
                    <a:pt x="1077467" y="67310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1134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10"/>
                  </a:moveTo>
                  <a:lnTo>
                    <a:pt x="5294" y="41094"/>
                  </a:lnTo>
                  <a:lnTo>
                    <a:pt x="19731" y="19700"/>
                  </a:lnTo>
                  <a:lnTo>
                    <a:pt x="41142" y="528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10"/>
                  </a:lnTo>
                  <a:lnTo>
                    <a:pt x="1077467" y="606298"/>
                  </a:lnTo>
                  <a:lnTo>
                    <a:pt x="1072183" y="632486"/>
                  </a:lnTo>
                  <a:lnTo>
                    <a:pt x="1057767" y="653883"/>
                  </a:lnTo>
                  <a:lnTo>
                    <a:pt x="1036373" y="668314"/>
                  </a:lnTo>
                  <a:lnTo>
                    <a:pt x="1010158" y="673608"/>
                  </a:lnTo>
                  <a:lnTo>
                    <a:pt x="67360" y="673608"/>
                  </a:lnTo>
                  <a:lnTo>
                    <a:pt x="41142" y="668314"/>
                  </a:lnTo>
                  <a:lnTo>
                    <a:pt x="19731" y="653883"/>
                  </a:lnTo>
                  <a:lnTo>
                    <a:pt x="5294" y="632486"/>
                  </a:lnTo>
                  <a:lnTo>
                    <a:pt x="0" y="606298"/>
                  </a:lnTo>
                  <a:lnTo>
                    <a:pt x="0" y="6731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924560" y="5114290"/>
            <a:ext cx="6083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85" dirty="0">
                <a:solidFill>
                  <a:srgbClr val="00315F"/>
                </a:solidFill>
                <a:latin typeface="Times New Roman"/>
                <a:cs typeface="Times New Roman"/>
              </a:rPr>
              <a:t>Flexible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44322" y="2245105"/>
            <a:ext cx="1236980" cy="4233545"/>
            <a:chOff x="544322" y="2245105"/>
            <a:chExt cx="1236980" cy="4233545"/>
          </a:xfrm>
        </p:grpSpPr>
        <p:sp>
          <p:nvSpPr>
            <p:cNvPr id="28" name="object 28"/>
            <p:cNvSpPr/>
            <p:nvPr/>
          </p:nvSpPr>
          <p:spPr>
            <a:xfrm>
              <a:off x="557022" y="2257805"/>
              <a:ext cx="135255" cy="3872229"/>
            </a:xfrm>
            <a:custGeom>
              <a:avLst/>
              <a:gdLst/>
              <a:ahLst/>
              <a:cxnLst/>
              <a:rect l="l" t="t" r="r" b="b"/>
              <a:pathLst>
                <a:path w="135254" h="3872229">
                  <a:moveTo>
                    <a:pt x="0" y="0"/>
                  </a:moveTo>
                  <a:lnTo>
                    <a:pt x="0" y="3872039"/>
                  </a:lnTo>
                  <a:lnTo>
                    <a:pt x="134683" y="3872039"/>
                  </a:lnTo>
                </a:path>
              </a:pathLst>
            </a:custGeom>
            <a:ln w="25399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91134" y="5791961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94"/>
                  </a:lnTo>
                  <a:lnTo>
                    <a:pt x="19731" y="19731"/>
                  </a:lnTo>
                  <a:lnTo>
                    <a:pt x="5294" y="41142"/>
                  </a:lnTo>
                  <a:lnTo>
                    <a:pt x="0" y="67360"/>
                  </a:lnTo>
                  <a:lnTo>
                    <a:pt x="0" y="606247"/>
                  </a:lnTo>
                  <a:lnTo>
                    <a:pt x="5294" y="632465"/>
                  </a:lnTo>
                  <a:lnTo>
                    <a:pt x="19731" y="653876"/>
                  </a:lnTo>
                  <a:lnTo>
                    <a:pt x="41142" y="668313"/>
                  </a:lnTo>
                  <a:lnTo>
                    <a:pt x="67360" y="673608"/>
                  </a:lnTo>
                  <a:lnTo>
                    <a:pt x="1010158" y="673608"/>
                  </a:lnTo>
                  <a:lnTo>
                    <a:pt x="1036373" y="668313"/>
                  </a:lnTo>
                  <a:lnTo>
                    <a:pt x="1057767" y="653876"/>
                  </a:lnTo>
                  <a:lnTo>
                    <a:pt x="1072183" y="632465"/>
                  </a:lnTo>
                  <a:lnTo>
                    <a:pt x="1077467" y="606247"/>
                  </a:lnTo>
                  <a:lnTo>
                    <a:pt x="1077467" y="67360"/>
                  </a:lnTo>
                  <a:lnTo>
                    <a:pt x="1072183" y="41142"/>
                  </a:lnTo>
                  <a:lnTo>
                    <a:pt x="1057767" y="19731"/>
                  </a:lnTo>
                  <a:lnTo>
                    <a:pt x="1036373" y="529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91134" y="5791961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60"/>
                  </a:moveTo>
                  <a:lnTo>
                    <a:pt x="5294" y="41142"/>
                  </a:lnTo>
                  <a:lnTo>
                    <a:pt x="19731" y="19731"/>
                  </a:lnTo>
                  <a:lnTo>
                    <a:pt x="41142" y="529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94"/>
                  </a:lnTo>
                  <a:lnTo>
                    <a:pt x="1057767" y="19731"/>
                  </a:lnTo>
                  <a:lnTo>
                    <a:pt x="1072183" y="41142"/>
                  </a:lnTo>
                  <a:lnTo>
                    <a:pt x="1077467" y="67360"/>
                  </a:lnTo>
                  <a:lnTo>
                    <a:pt x="1077467" y="606247"/>
                  </a:lnTo>
                  <a:lnTo>
                    <a:pt x="1072183" y="632465"/>
                  </a:lnTo>
                  <a:lnTo>
                    <a:pt x="1057767" y="653876"/>
                  </a:lnTo>
                  <a:lnTo>
                    <a:pt x="1036373" y="668313"/>
                  </a:lnTo>
                  <a:lnTo>
                    <a:pt x="1010158" y="673608"/>
                  </a:lnTo>
                  <a:lnTo>
                    <a:pt x="67360" y="673608"/>
                  </a:lnTo>
                  <a:lnTo>
                    <a:pt x="41142" y="668313"/>
                  </a:lnTo>
                  <a:lnTo>
                    <a:pt x="19731" y="653876"/>
                  </a:lnTo>
                  <a:lnTo>
                    <a:pt x="5294" y="632465"/>
                  </a:lnTo>
                  <a:lnTo>
                    <a:pt x="0" y="606247"/>
                  </a:lnTo>
                  <a:lnTo>
                    <a:pt x="0" y="6736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76096" y="5851042"/>
            <a:ext cx="706755" cy="478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85"/>
              </a:lnSpc>
              <a:spcBef>
                <a:spcPts val="95"/>
              </a:spcBef>
            </a:pPr>
            <a:r>
              <a:rPr sz="1600" spc="-110" dirty="0">
                <a:solidFill>
                  <a:srgbClr val="00315F"/>
                </a:solidFill>
                <a:latin typeface="Times New Roman"/>
                <a:cs typeface="Times New Roman"/>
              </a:rPr>
              <a:t>Technical</a:t>
            </a:r>
            <a:endParaRPr sz="1600">
              <a:latin typeface="Times New Roman"/>
              <a:cs typeface="Times New Roman"/>
            </a:endParaRPr>
          </a:p>
          <a:p>
            <a:pPr marL="71755">
              <a:lnSpc>
                <a:spcPts val="1785"/>
              </a:lnSpc>
            </a:pPr>
            <a:r>
              <a:rPr sz="1600" spc="-25" dirty="0">
                <a:solidFill>
                  <a:srgbClr val="00315F"/>
                </a:solidFill>
                <a:latin typeface="Times New Roman"/>
                <a:cs typeface="Times New Roman"/>
              </a:rPr>
              <a:t>Aspects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105405" y="1584197"/>
            <a:ext cx="1347470" cy="673735"/>
          </a:xfrm>
          <a:custGeom>
            <a:avLst/>
            <a:gdLst/>
            <a:ahLst/>
            <a:cxnLst/>
            <a:rect l="l" t="t" r="r" b="b"/>
            <a:pathLst>
              <a:path w="1347470" h="673735">
                <a:moveTo>
                  <a:pt x="1279906" y="0"/>
                </a:moveTo>
                <a:lnTo>
                  <a:pt x="67310" y="0"/>
                </a:lnTo>
                <a:lnTo>
                  <a:pt x="41094" y="5284"/>
                </a:lnTo>
                <a:lnTo>
                  <a:pt x="19700" y="19700"/>
                </a:lnTo>
                <a:lnTo>
                  <a:pt x="5284" y="41094"/>
                </a:lnTo>
                <a:lnTo>
                  <a:pt x="0" y="67310"/>
                </a:lnTo>
                <a:lnTo>
                  <a:pt x="0" y="606298"/>
                </a:lnTo>
                <a:lnTo>
                  <a:pt x="5284" y="632513"/>
                </a:lnTo>
                <a:lnTo>
                  <a:pt x="19700" y="653907"/>
                </a:lnTo>
                <a:lnTo>
                  <a:pt x="41094" y="668323"/>
                </a:lnTo>
                <a:lnTo>
                  <a:pt x="67310" y="673607"/>
                </a:lnTo>
                <a:lnTo>
                  <a:pt x="1279906" y="673607"/>
                </a:lnTo>
                <a:lnTo>
                  <a:pt x="1306121" y="668323"/>
                </a:lnTo>
                <a:lnTo>
                  <a:pt x="1327515" y="653907"/>
                </a:lnTo>
                <a:lnTo>
                  <a:pt x="1341931" y="632513"/>
                </a:lnTo>
                <a:lnTo>
                  <a:pt x="1347216" y="606298"/>
                </a:lnTo>
                <a:lnTo>
                  <a:pt x="1347216" y="67310"/>
                </a:lnTo>
                <a:lnTo>
                  <a:pt x="1341931" y="41094"/>
                </a:lnTo>
                <a:lnTo>
                  <a:pt x="1327515" y="19700"/>
                </a:lnTo>
                <a:lnTo>
                  <a:pt x="1306121" y="5284"/>
                </a:lnTo>
                <a:lnTo>
                  <a:pt x="1279906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386329" y="1573530"/>
            <a:ext cx="782955" cy="59309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 indent="8890">
              <a:lnSpc>
                <a:spcPts val="2060"/>
              </a:lnSpc>
              <a:spcBef>
                <a:spcPts val="455"/>
              </a:spcBef>
            </a:pPr>
            <a:r>
              <a:rPr sz="2000" spc="-105" dirty="0">
                <a:solidFill>
                  <a:srgbClr val="CD0039"/>
                </a:solidFill>
                <a:latin typeface="Times New Roman"/>
                <a:cs typeface="Times New Roman"/>
              </a:rPr>
              <a:t>Website </a:t>
            </a:r>
            <a:r>
              <a:rPr sz="2000" spc="-65" dirty="0">
                <a:solidFill>
                  <a:srgbClr val="CD0039"/>
                </a:solidFill>
                <a:latin typeface="Times New Roman"/>
                <a:cs typeface="Times New Roman"/>
              </a:rPr>
              <a:t>Content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226817" y="2245105"/>
            <a:ext cx="1238885" cy="866775"/>
            <a:chOff x="2226817" y="2245105"/>
            <a:chExt cx="1238885" cy="866775"/>
          </a:xfrm>
        </p:grpSpPr>
        <p:sp>
          <p:nvSpPr>
            <p:cNvPr id="35" name="object 35"/>
            <p:cNvSpPr/>
            <p:nvPr/>
          </p:nvSpPr>
          <p:spPr>
            <a:xfrm>
              <a:off x="2239517" y="2257805"/>
              <a:ext cx="134620" cy="505459"/>
            </a:xfrm>
            <a:custGeom>
              <a:avLst/>
              <a:gdLst/>
              <a:ahLst/>
              <a:cxnLst/>
              <a:rect l="l" t="t" r="r" b="b"/>
              <a:pathLst>
                <a:path w="134619" h="505460">
                  <a:moveTo>
                    <a:pt x="0" y="0"/>
                  </a:moveTo>
                  <a:lnTo>
                    <a:pt x="0" y="505079"/>
                  </a:lnTo>
                  <a:lnTo>
                    <a:pt x="134619" y="505079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75153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8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09" y="673607"/>
                  </a:lnTo>
                  <a:lnTo>
                    <a:pt x="1010157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8" y="606298"/>
                  </a:lnTo>
                  <a:lnTo>
                    <a:pt x="1077468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375153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8" y="67309"/>
                  </a:lnTo>
                  <a:lnTo>
                    <a:pt x="1077468" y="606298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7" y="673607"/>
                  </a:lnTo>
                  <a:lnTo>
                    <a:pt x="67309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8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2472689" y="2588513"/>
            <a:ext cx="88074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5" dirty="0">
                <a:solidFill>
                  <a:srgbClr val="00315F"/>
                </a:solidFill>
                <a:latin typeface="Times New Roman"/>
                <a:cs typeface="Times New Roman"/>
              </a:rPr>
              <a:t>Real</a:t>
            </a:r>
            <a:r>
              <a:rPr sz="1600" spc="-2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00315F"/>
                </a:solidFill>
                <a:latin typeface="Times New Roman"/>
                <a:cs typeface="Times New Roman"/>
              </a:rPr>
              <a:t>stories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2226817" y="2245105"/>
            <a:ext cx="1238885" cy="1708150"/>
            <a:chOff x="2226817" y="2245105"/>
            <a:chExt cx="1238885" cy="1708150"/>
          </a:xfrm>
        </p:grpSpPr>
        <p:sp>
          <p:nvSpPr>
            <p:cNvPr id="40" name="object 40"/>
            <p:cNvSpPr/>
            <p:nvPr/>
          </p:nvSpPr>
          <p:spPr>
            <a:xfrm>
              <a:off x="2239517" y="2257805"/>
              <a:ext cx="134620" cy="1346835"/>
            </a:xfrm>
            <a:custGeom>
              <a:avLst/>
              <a:gdLst/>
              <a:ahLst/>
              <a:cxnLst/>
              <a:rect l="l" t="t" r="r" b="b"/>
              <a:pathLst>
                <a:path w="134619" h="1346835">
                  <a:moveTo>
                    <a:pt x="0" y="0"/>
                  </a:moveTo>
                  <a:lnTo>
                    <a:pt x="0" y="1346835"/>
                  </a:lnTo>
                  <a:lnTo>
                    <a:pt x="134619" y="1346835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375153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09" y="673607"/>
                  </a:lnTo>
                  <a:lnTo>
                    <a:pt x="1010157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8" y="606297"/>
                  </a:lnTo>
                  <a:lnTo>
                    <a:pt x="1077468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375153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8" y="67309"/>
                  </a:lnTo>
                  <a:lnTo>
                    <a:pt x="1077468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7" y="673607"/>
                  </a:lnTo>
                  <a:lnTo>
                    <a:pt x="67309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2684779" y="3430651"/>
            <a:ext cx="4565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0" dirty="0">
                <a:solidFill>
                  <a:srgbClr val="00315F"/>
                </a:solidFill>
                <a:latin typeface="Times New Roman"/>
                <a:cs typeface="Times New Roman"/>
              </a:rPr>
              <a:t>Video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2226817" y="2245105"/>
            <a:ext cx="1238885" cy="2550795"/>
            <a:chOff x="2226817" y="2245105"/>
            <a:chExt cx="1238885" cy="2550795"/>
          </a:xfrm>
        </p:grpSpPr>
        <p:sp>
          <p:nvSpPr>
            <p:cNvPr id="45" name="object 45"/>
            <p:cNvSpPr/>
            <p:nvPr/>
          </p:nvSpPr>
          <p:spPr>
            <a:xfrm>
              <a:off x="2239517" y="2257805"/>
              <a:ext cx="134620" cy="2188845"/>
            </a:xfrm>
            <a:custGeom>
              <a:avLst/>
              <a:gdLst/>
              <a:ahLst/>
              <a:cxnLst/>
              <a:rect l="l" t="t" r="r" b="b"/>
              <a:pathLst>
                <a:path w="134619" h="2188845">
                  <a:moveTo>
                    <a:pt x="0" y="0"/>
                  </a:moveTo>
                  <a:lnTo>
                    <a:pt x="0" y="2188591"/>
                  </a:lnTo>
                  <a:lnTo>
                    <a:pt x="134619" y="2188591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75153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09" y="673607"/>
                  </a:lnTo>
                  <a:lnTo>
                    <a:pt x="1010157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8" y="606297"/>
                  </a:lnTo>
                  <a:lnTo>
                    <a:pt x="1077468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375153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8" y="67309"/>
                  </a:lnTo>
                  <a:lnTo>
                    <a:pt x="1077468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7" y="673607"/>
                  </a:lnTo>
                  <a:lnTo>
                    <a:pt x="67309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399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2564129" y="4167632"/>
            <a:ext cx="697865" cy="47752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21590" marR="5080" indent="-9525">
              <a:lnSpc>
                <a:spcPts val="1639"/>
              </a:lnSpc>
              <a:spcBef>
                <a:spcPts val="384"/>
              </a:spcBef>
            </a:pPr>
            <a:r>
              <a:rPr sz="1600" spc="-110" dirty="0">
                <a:solidFill>
                  <a:srgbClr val="00315F"/>
                </a:solidFill>
                <a:latin typeface="Times New Roman"/>
                <a:cs typeface="Times New Roman"/>
              </a:rPr>
              <a:t>Ideas</a:t>
            </a:r>
            <a:r>
              <a:rPr sz="1600" spc="-2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600" spc="-100" dirty="0">
                <a:solidFill>
                  <a:srgbClr val="00315F"/>
                </a:solidFill>
                <a:latin typeface="Times New Roman"/>
                <a:cs typeface="Times New Roman"/>
              </a:rPr>
              <a:t>and </a:t>
            </a:r>
            <a:r>
              <a:rPr sz="1600" spc="-75" dirty="0">
                <a:solidFill>
                  <a:srgbClr val="00315F"/>
                </a:solidFill>
                <a:latin typeface="Times New Roman"/>
                <a:cs typeface="Times New Roman"/>
              </a:rPr>
              <a:t>Practices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2226817" y="2245105"/>
            <a:ext cx="1238885" cy="3392170"/>
            <a:chOff x="2226817" y="2245105"/>
            <a:chExt cx="1238885" cy="3392170"/>
          </a:xfrm>
        </p:grpSpPr>
        <p:sp>
          <p:nvSpPr>
            <p:cNvPr id="50" name="object 50"/>
            <p:cNvSpPr/>
            <p:nvPr/>
          </p:nvSpPr>
          <p:spPr>
            <a:xfrm>
              <a:off x="2239517" y="2257805"/>
              <a:ext cx="134620" cy="3030855"/>
            </a:xfrm>
            <a:custGeom>
              <a:avLst/>
              <a:gdLst/>
              <a:ahLst/>
              <a:cxnLst/>
              <a:rect l="l" t="t" r="r" b="b"/>
              <a:pathLst>
                <a:path w="134619" h="3030854">
                  <a:moveTo>
                    <a:pt x="0" y="0"/>
                  </a:moveTo>
                  <a:lnTo>
                    <a:pt x="0" y="3030347"/>
                  </a:lnTo>
                  <a:lnTo>
                    <a:pt x="134619" y="3030347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375153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10"/>
                  </a:lnTo>
                  <a:lnTo>
                    <a:pt x="0" y="606298"/>
                  </a:lnTo>
                  <a:lnTo>
                    <a:pt x="5284" y="632486"/>
                  </a:lnTo>
                  <a:lnTo>
                    <a:pt x="19700" y="653883"/>
                  </a:lnTo>
                  <a:lnTo>
                    <a:pt x="41094" y="668314"/>
                  </a:lnTo>
                  <a:lnTo>
                    <a:pt x="67309" y="673608"/>
                  </a:lnTo>
                  <a:lnTo>
                    <a:pt x="1010157" y="673608"/>
                  </a:lnTo>
                  <a:lnTo>
                    <a:pt x="1036373" y="668314"/>
                  </a:lnTo>
                  <a:lnTo>
                    <a:pt x="1057767" y="653883"/>
                  </a:lnTo>
                  <a:lnTo>
                    <a:pt x="1072183" y="632486"/>
                  </a:lnTo>
                  <a:lnTo>
                    <a:pt x="1077468" y="606298"/>
                  </a:lnTo>
                  <a:lnTo>
                    <a:pt x="1077468" y="67310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375153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10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8" y="67310"/>
                  </a:lnTo>
                  <a:lnTo>
                    <a:pt x="1077468" y="606298"/>
                  </a:lnTo>
                  <a:lnTo>
                    <a:pt x="1072183" y="632486"/>
                  </a:lnTo>
                  <a:lnTo>
                    <a:pt x="1057767" y="653883"/>
                  </a:lnTo>
                  <a:lnTo>
                    <a:pt x="1036373" y="668314"/>
                  </a:lnTo>
                  <a:lnTo>
                    <a:pt x="1010157" y="673608"/>
                  </a:lnTo>
                  <a:lnTo>
                    <a:pt x="67309" y="673608"/>
                  </a:lnTo>
                  <a:lnTo>
                    <a:pt x="41094" y="668314"/>
                  </a:lnTo>
                  <a:lnTo>
                    <a:pt x="19700" y="653883"/>
                  </a:lnTo>
                  <a:lnTo>
                    <a:pt x="5284" y="632486"/>
                  </a:lnTo>
                  <a:lnTo>
                    <a:pt x="0" y="606298"/>
                  </a:lnTo>
                  <a:lnTo>
                    <a:pt x="0" y="6731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2638805" y="5114290"/>
            <a:ext cx="5486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0" dirty="0">
                <a:solidFill>
                  <a:srgbClr val="00315F"/>
                </a:solidFill>
                <a:latin typeface="Times New Roman"/>
                <a:cs typeface="Times New Roman"/>
              </a:rPr>
              <a:t>Variety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2226817" y="2245105"/>
            <a:ext cx="1238885" cy="4233545"/>
            <a:chOff x="2226817" y="2245105"/>
            <a:chExt cx="1238885" cy="4233545"/>
          </a:xfrm>
        </p:grpSpPr>
        <p:sp>
          <p:nvSpPr>
            <p:cNvPr id="55" name="object 55"/>
            <p:cNvSpPr/>
            <p:nvPr/>
          </p:nvSpPr>
          <p:spPr>
            <a:xfrm>
              <a:off x="2239517" y="2257805"/>
              <a:ext cx="134620" cy="3872229"/>
            </a:xfrm>
            <a:custGeom>
              <a:avLst/>
              <a:gdLst/>
              <a:ahLst/>
              <a:cxnLst/>
              <a:rect l="l" t="t" r="r" b="b"/>
              <a:pathLst>
                <a:path w="134619" h="3872229">
                  <a:moveTo>
                    <a:pt x="0" y="0"/>
                  </a:moveTo>
                  <a:lnTo>
                    <a:pt x="0" y="3872039"/>
                  </a:lnTo>
                  <a:lnTo>
                    <a:pt x="134619" y="3872039"/>
                  </a:lnTo>
                </a:path>
              </a:pathLst>
            </a:custGeom>
            <a:ln w="25399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375153" y="5791961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94"/>
                  </a:lnTo>
                  <a:lnTo>
                    <a:pt x="19700" y="19731"/>
                  </a:lnTo>
                  <a:lnTo>
                    <a:pt x="5284" y="41142"/>
                  </a:lnTo>
                  <a:lnTo>
                    <a:pt x="0" y="67360"/>
                  </a:lnTo>
                  <a:lnTo>
                    <a:pt x="0" y="606247"/>
                  </a:lnTo>
                  <a:lnTo>
                    <a:pt x="5284" y="632465"/>
                  </a:lnTo>
                  <a:lnTo>
                    <a:pt x="19700" y="653876"/>
                  </a:lnTo>
                  <a:lnTo>
                    <a:pt x="41094" y="668313"/>
                  </a:lnTo>
                  <a:lnTo>
                    <a:pt x="67309" y="673608"/>
                  </a:lnTo>
                  <a:lnTo>
                    <a:pt x="1010157" y="673608"/>
                  </a:lnTo>
                  <a:lnTo>
                    <a:pt x="1036373" y="668313"/>
                  </a:lnTo>
                  <a:lnTo>
                    <a:pt x="1057767" y="653876"/>
                  </a:lnTo>
                  <a:lnTo>
                    <a:pt x="1072183" y="632465"/>
                  </a:lnTo>
                  <a:lnTo>
                    <a:pt x="1077468" y="606247"/>
                  </a:lnTo>
                  <a:lnTo>
                    <a:pt x="1077468" y="67360"/>
                  </a:lnTo>
                  <a:lnTo>
                    <a:pt x="1072183" y="41142"/>
                  </a:lnTo>
                  <a:lnTo>
                    <a:pt x="1057767" y="19731"/>
                  </a:lnTo>
                  <a:lnTo>
                    <a:pt x="1036373" y="529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375153" y="5791961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60"/>
                  </a:moveTo>
                  <a:lnTo>
                    <a:pt x="5284" y="41142"/>
                  </a:lnTo>
                  <a:lnTo>
                    <a:pt x="19700" y="19731"/>
                  </a:lnTo>
                  <a:lnTo>
                    <a:pt x="41094" y="529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94"/>
                  </a:lnTo>
                  <a:lnTo>
                    <a:pt x="1057767" y="19731"/>
                  </a:lnTo>
                  <a:lnTo>
                    <a:pt x="1072183" y="41142"/>
                  </a:lnTo>
                  <a:lnTo>
                    <a:pt x="1077468" y="67360"/>
                  </a:lnTo>
                  <a:lnTo>
                    <a:pt x="1077468" y="606247"/>
                  </a:lnTo>
                  <a:lnTo>
                    <a:pt x="1072183" y="632465"/>
                  </a:lnTo>
                  <a:lnTo>
                    <a:pt x="1057767" y="653876"/>
                  </a:lnTo>
                  <a:lnTo>
                    <a:pt x="1036373" y="668313"/>
                  </a:lnTo>
                  <a:lnTo>
                    <a:pt x="1010157" y="673608"/>
                  </a:lnTo>
                  <a:lnTo>
                    <a:pt x="67309" y="673608"/>
                  </a:lnTo>
                  <a:lnTo>
                    <a:pt x="41094" y="668313"/>
                  </a:lnTo>
                  <a:lnTo>
                    <a:pt x="19700" y="653876"/>
                  </a:lnTo>
                  <a:lnTo>
                    <a:pt x="5284" y="632465"/>
                  </a:lnTo>
                  <a:lnTo>
                    <a:pt x="0" y="606247"/>
                  </a:lnTo>
                  <a:lnTo>
                    <a:pt x="0" y="6736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2477261" y="5956198"/>
            <a:ext cx="8724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0" dirty="0">
                <a:solidFill>
                  <a:srgbClr val="00315F"/>
                </a:solidFill>
                <a:latin typeface="Times New Roman"/>
                <a:cs typeface="Times New Roman"/>
              </a:rPr>
              <a:t>Suggestions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789426" y="1584197"/>
            <a:ext cx="1346200" cy="673735"/>
          </a:xfrm>
          <a:custGeom>
            <a:avLst/>
            <a:gdLst/>
            <a:ahLst/>
            <a:cxnLst/>
            <a:rect l="l" t="t" r="r" b="b"/>
            <a:pathLst>
              <a:path w="1346200" h="673735">
                <a:moveTo>
                  <a:pt x="1278382" y="0"/>
                </a:moveTo>
                <a:lnTo>
                  <a:pt x="67310" y="0"/>
                </a:lnTo>
                <a:lnTo>
                  <a:pt x="41094" y="5284"/>
                </a:lnTo>
                <a:lnTo>
                  <a:pt x="19700" y="19700"/>
                </a:lnTo>
                <a:lnTo>
                  <a:pt x="5284" y="41094"/>
                </a:lnTo>
                <a:lnTo>
                  <a:pt x="0" y="67310"/>
                </a:lnTo>
                <a:lnTo>
                  <a:pt x="0" y="606298"/>
                </a:lnTo>
                <a:lnTo>
                  <a:pt x="5284" y="632513"/>
                </a:lnTo>
                <a:lnTo>
                  <a:pt x="19700" y="653907"/>
                </a:lnTo>
                <a:lnTo>
                  <a:pt x="41094" y="668323"/>
                </a:lnTo>
                <a:lnTo>
                  <a:pt x="67310" y="673607"/>
                </a:lnTo>
                <a:lnTo>
                  <a:pt x="1278382" y="673607"/>
                </a:lnTo>
                <a:lnTo>
                  <a:pt x="1304597" y="668323"/>
                </a:lnTo>
                <a:lnTo>
                  <a:pt x="1325991" y="653907"/>
                </a:lnTo>
                <a:lnTo>
                  <a:pt x="1340407" y="632513"/>
                </a:lnTo>
                <a:lnTo>
                  <a:pt x="1345691" y="606298"/>
                </a:lnTo>
                <a:lnTo>
                  <a:pt x="1345691" y="67310"/>
                </a:lnTo>
                <a:lnTo>
                  <a:pt x="1340407" y="41094"/>
                </a:lnTo>
                <a:lnTo>
                  <a:pt x="1325991" y="19700"/>
                </a:lnTo>
                <a:lnTo>
                  <a:pt x="1304597" y="5284"/>
                </a:lnTo>
                <a:lnTo>
                  <a:pt x="127838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3882644" y="1704594"/>
            <a:ext cx="11576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10" dirty="0">
                <a:solidFill>
                  <a:srgbClr val="CD0039"/>
                </a:solidFill>
                <a:latin typeface="Times New Roman"/>
                <a:cs typeface="Times New Roman"/>
              </a:rPr>
              <a:t>Engagement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3910838" y="2245105"/>
            <a:ext cx="1236980" cy="866775"/>
            <a:chOff x="3910838" y="2245105"/>
            <a:chExt cx="1236980" cy="866775"/>
          </a:xfrm>
        </p:grpSpPr>
        <p:sp>
          <p:nvSpPr>
            <p:cNvPr id="62" name="object 62"/>
            <p:cNvSpPr/>
            <p:nvPr/>
          </p:nvSpPr>
          <p:spPr>
            <a:xfrm>
              <a:off x="3923538" y="2257805"/>
              <a:ext cx="134620" cy="505459"/>
            </a:xfrm>
            <a:custGeom>
              <a:avLst/>
              <a:gdLst/>
              <a:ahLst/>
              <a:cxnLst/>
              <a:rect l="l" t="t" r="r" b="b"/>
              <a:pathLst>
                <a:path w="134620" h="505460">
                  <a:moveTo>
                    <a:pt x="0" y="0"/>
                  </a:moveTo>
                  <a:lnTo>
                    <a:pt x="0" y="505079"/>
                  </a:lnTo>
                  <a:lnTo>
                    <a:pt x="134620" y="505079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057650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8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1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8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057650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8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10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8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4104513" y="2483307"/>
            <a:ext cx="984250" cy="478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034">
              <a:lnSpc>
                <a:spcPts val="1785"/>
              </a:lnSpc>
              <a:spcBef>
                <a:spcPts val="95"/>
              </a:spcBef>
            </a:pPr>
            <a:r>
              <a:rPr sz="1600" spc="-100" dirty="0">
                <a:solidFill>
                  <a:srgbClr val="00315F"/>
                </a:solidFill>
                <a:latin typeface="Times New Roman"/>
                <a:cs typeface="Times New Roman"/>
              </a:rPr>
              <a:t>Volunteer</a:t>
            </a:r>
            <a:r>
              <a:rPr sz="1600" spc="5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00315F"/>
                </a:solidFill>
                <a:latin typeface="Times New Roman"/>
                <a:cs typeface="Times New Roman"/>
              </a:rPr>
              <a:t>or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785"/>
              </a:lnSpc>
            </a:pPr>
            <a:r>
              <a:rPr sz="1600" spc="-130" dirty="0">
                <a:solidFill>
                  <a:srgbClr val="00315F"/>
                </a:solidFill>
                <a:latin typeface="Times New Roman"/>
                <a:cs typeface="Times New Roman"/>
              </a:rPr>
              <a:t>Self</a:t>
            </a:r>
            <a:r>
              <a:rPr sz="1600" spc="-1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600" spc="-55" dirty="0">
                <a:solidFill>
                  <a:srgbClr val="00315F"/>
                </a:solidFill>
                <a:latin typeface="Times New Roman"/>
                <a:cs typeface="Times New Roman"/>
              </a:rPr>
              <a:t>Directed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3910838" y="2245105"/>
            <a:ext cx="1236980" cy="1708150"/>
            <a:chOff x="3910838" y="2245105"/>
            <a:chExt cx="1236980" cy="1708150"/>
          </a:xfrm>
        </p:grpSpPr>
        <p:sp>
          <p:nvSpPr>
            <p:cNvPr id="67" name="object 67"/>
            <p:cNvSpPr/>
            <p:nvPr/>
          </p:nvSpPr>
          <p:spPr>
            <a:xfrm>
              <a:off x="3923538" y="2257805"/>
              <a:ext cx="134620" cy="1346835"/>
            </a:xfrm>
            <a:custGeom>
              <a:avLst/>
              <a:gdLst/>
              <a:ahLst/>
              <a:cxnLst/>
              <a:rect l="l" t="t" r="r" b="b"/>
              <a:pathLst>
                <a:path w="134620" h="1346835">
                  <a:moveTo>
                    <a:pt x="0" y="0"/>
                  </a:moveTo>
                  <a:lnTo>
                    <a:pt x="0" y="1346835"/>
                  </a:lnTo>
                  <a:lnTo>
                    <a:pt x="134620" y="1346835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057650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1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7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057650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10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4324350" y="3325748"/>
            <a:ext cx="544830" cy="4775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31750">
              <a:lnSpc>
                <a:spcPts val="1639"/>
              </a:lnSpc>
              <a:spcBef>
                <a:spcPts val="380"/>
              </a:spcBef>
            </a:pPr>
            <a:r>
              <a:rPr sz="1600" spc="-30" dirty="0">
                <a:solidFill>
                  <a:srgbClr val="00315F"/>
                </a:solidFill>
                <a:latin typeface="Times New Roman"/>
                <a:cs typeface="Times New Roman"/>
              </a:rPr>
              <a:t>Client </a:t>
            </a:r>
            <a:r>
              <a:rPr sz="1600" spc="-105" dirty="0">
                <a:solidFill>
                  <a:srgbClr val="00315F"/>
                </a:solidFill>
                <a:latin typeface="Times New Roman"/>
                <a:cs typeface="Times New Roman"/>
              </a:rPr>
              <a:t>Benefit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3910838" y="2245105"/>
            <a:ext cx="1236980" cy="2550795"/>
            <a:chOff x="3910838" y="2245105"/>
            <a:chExt cx="1236980" cy="2550795"/>
          </a:xfrm>
        </p:grpSpPr>
        <p:sp>
          <p:nvSpPr>
            <p:cNvPr id="72" name="object 72"/>
            <p:cNvSpPr/>
            <p:nvPr/>
          </p:nvSpPr>
          <p:spPr>
            <a:xfrm>
              <a:off x="3923538" y="2257805"/>
              <a:ext cx="134620" cy="2188845"/>
            </a:xfrm>
            <a:custGeom>
              <a:avLst/>
              <a:gdLst/>
              <a:ahLst/>
              <a:cxnLst/>
              <a:rect l="l" t="t" r="r" b="b"/>
              <a:pathLst>
                <a:path w="134620" h="2188845">
                  <a:moveTo>
                    <a:pt x="0" y="0"/>
                  </a:moveTo>
                  <a:lnTo>
                    <a:pt x="0" y="2188591"/>
                  </a:lnTo>
                  <a:lnTo>
                    <a:pt x="134620" y="2188591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057650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1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7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057650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10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4319396" y="4272534"/>
            <a:ext cx="5549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90" dirty="0">
                <a:solidFill>
                  <a:srgbClr val="00315F"/>
                </a:solidFill>
                <a:latin typeface="Times New Roman"/>
                <a:cs typeface="Times New Roman"/>
              </a:rPr>
              <a:t>Timing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3910838" y="2245105"/>
            <a:ext cx="1236980" cy="3392170"/>
            <a:chOff x="3910838" y="2245105"/>
            <a:chExt cx="1236980" cy="3392170"/>
          </a:xfrm>
        </p:grpSpPr>
        <p:sp>
          <p:nvSpPr>
            <p:cNvPr id="77" name="object 77"/>
            <p:cNvSpPr/>
            <p:nvPr/>
          </p:nvSpPr>
          <p:spPr>
            <a:xfrm>
              <a:off x="3923538" y="2257805"/>
              <a:ext cx="134620" cy="3030855"/>
            </a:xfrm>
            <a:custGeom>
              <a:avLst/>
              <a:gdLst/>
              <a:ahLst/>
              <a:cxnLst/>
              <a:rect l="l" t="t" r="r" b="b"/>
              <a:pathLst>
                <a:path w="134620" h="3030854">
                  <a:moveTo>
                    <a:pt x="0" y="0"/>
                  </a:moveTo>
                  <a:lnTo>
                    <a:pt x="0" y="3030347"/>
                  </a:lnTo>
                  <a:lnTo>
                    <a:pt x="134620" y="3030347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057650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10"/>
                  </a:lnTo>
                  <a:lnTo>
                    <a:pt x="0" y="606298"/>
                  </a:lnTo>
                  <a:lnTo>
                    <a:pt x="5284" y="632486"/>
                  </a:lnTo>
                  <a:lnTo>
                    <a:pt x="19700" y="653883"/>
                  </a:lnTo>
                  <a:lnTo>
                    <a:pt x="41094" y="668314"/>
                  </a:lnTo>
                  <a:lnTo>
                    <a:pt x="67310" y="673608"/>
                  </a:lnTo>
                  <a:lnTo>
                    <a:pt x="1010158" y="673608"/>
                  </a:lnTo>
                  <a:lnTo>
                    <a:pt x="1036373" y="668314"/>
                  </a:lnTo>
                  <a:lnTo>
                    <a:pt x="1057767" y="653883"/>
                  </a:lnTo>
                  <a:lnTo>
                    <a:pt x="1072183" y="632486"/>
                  </a:lnTo>
                  <a:lnTo>
                    <a:pt x="1077467" y="606298"/>
                  </a:lnTo>
                  <a:lnTo>
                    <a:pt x="1077467" y="67310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057650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10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10"/>
                  </a:lnTo>
                  <a:lnTo>
                    <a:pt x="1077467" y="606298"/>
                  </a:lnTo>
                  <a:lnTo>
                    <a:pt x="1072183" y="632486"/>
                  </a:lnTo>
                  <a:lnTo>
                    <a:pt x="1057767" y="653883"/>
                  </a:lnTo>
                  <a:lnTo>
                    <a:pt x="1036373" y="668314"/>
                  </a:lnTo>
                  <a:lnTo>
                    <a:pt x="1010158" y="673608"/>
                  </a:lnTo>
                  <a:lnTo>
                    <a:pt x="67310" y="673608"/>
                  </a:lnTo>
                  <a:lnTo>
                    <a:pt x="41094" y="668314"/>
                  </a:lnTo>
                  <a:lnTo>
                    <a:pt x="19700" y="653883"/>
                  </a:lnTo>
                  <a:lnTo>
                    <a:pt x="5284" y="632486"/>
                  </a:lnTo>
                  <a:lnTo>
                    <a:pt x="0" y="606298"/>
                  </a:lnTo>
                  <a:lnTo>
                    <a:pt x="0" y="6731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 txBox="1"/>
          <p:nvPr/>
        </p:nvSpPr>
        <p:spPr>
          <a:xfrm>
            <a:off x="4119753" y="5114290"/>
            <a:ext cx="9531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90" dirty="0">
                <a:solidFill>
                  <a:srgbClr val="00315F"/>
                </a:solidFill>
                <a:latin typeface="Times New Roman"/>
                <a:cs typeface="Times New Roman"/>
              </a:rPr>
              <a:t>Ongoing</a:t>
            </a:r>
            <a:r>
              <a:rPr sz="1600" spc="2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600" spc="-65" dirty="0">
                <a:solidFill>
                  <a:srgbClr val="00315F"/>
                </a:solidFill>
                <a:latin typeface="Times New Roman"/>
                <a:cs typeface="Times New Roman"/>
              </a:rPr>
              <a:t>use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95"/>
              </a:spcBef>
              <a:tabLst>
                <a:tab pos="3496945" algn="l"/>
                <a:tab pos="6092825" algn="l"/>
              </a:tabLst>
            </a:pPr>
            <a:r>
              <a:rPr spc="365" dirty="0"/>
              <a:t>QUALITATIVE</a:t>
            </a:r>
            <a:r>
              <a:rPr dirty="0"/>
              <a:t>	</a:t>
            </a:r>
            <a:r>
              <a:rPr spc="375" dirty="0"/>
              <a:t>FINDINGS</a:t>
            </a:r>
            <a:r>
              <a:rPr dirty="0"/>
              <a:t>	-</a:t>
            </a:r>
            <a:r>
              <a:rPr spc="455" dirty="0"/>
              <a:t> </a:t>
            </a:r>
            <a:r>
              <a:rPr spc="310" dirty="0"/>
              <a:t>PARTICIPANTS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5706871" y="1580134"/>
            <a:ext cx="5988050" cy="1122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“So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yes,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initially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was,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am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ready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for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this?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Can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my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emotions </a:t>
            </a:r>
            <a:r>
              <a:rPr sz="1800" dirty="0">
                <a:latin typeface="Times New Roman"/>
                <a:cs typeface="Times New Roman"/>
              </a:rPr>
              <a:t>cope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this?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dipped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in,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listened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stories,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realising </a:t>
            </a:r>
            <a:r>
              <a:rPr sz="1800" dirty="0">
                <a:latin typeface="Times New Roman"/>
                <a:cs typeface="Times New Roman"/>
              </a:rPr>
              <a:t>that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ok,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situation.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This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could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help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me.</a:t>
            </a:r>
            <a:r>
              <a:rPr sz="1800" spc="-1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then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went </a:t>
            </a:r>
            <a:r>
              <a:rPr sz="1800" dirty="0">
                <a:latin typeface="Times New Roman"/>
                <a:cs typeface="Times New Roman"/>
              </a:rPr>
              <a:t>back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engaged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exercises.”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706871" y="3048380"/>
            <a:ext cx="5929630" cy="11214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imes New Roman"/>
                <a:cs typeface="Times New Roman"/>
              </a:rPr>
              <a:t>“I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was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very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interested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study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thought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I’d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able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do </a:t>
            </a:r>
            <a:r>
              <a:rPr sz="1800" dirty="0">
                <a:latin typeface="Times New Roman"/>
                <a:cs typeface="Times New Roman"/>
              </a:rPr>
              <a:t>it,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but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things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just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happened.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Life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just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got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way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was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so </a:t>
            </a:r>
            <a:r>
              <a:rPr sz="1800" dirty="0">
                <a:latin typeface="Times New Roman"/>
                <a:cs typeface="Times New Roman"/>
              </a:rPr>
              <a:t>stressed.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wasn’t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good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place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but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I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feel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more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able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-20" dirty="0">
                <a:latin typeface="Times New Roman"/>
                <a:cs typeface="Times New Roman"/>
              </a:rPr>
              <a:t> have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50"/>
              </a:lnSpc>
            </a:pPr>
            <a:r>
              <a:rPr sz="1800" dirty="0">
                <a:latin typeface="Times New Roman"/>
                <a:cs typeface="Times New Roman"/>
              </a:rPr>
              <a:t>another</a:t>
            </a:r>
            <a:r>
              <a:rPr sz="1800" spc="-6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go.”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3745229" y="3126485"/>
            <a:ext cx="1667510" cy="923925"/>
          </a:xfrm>
          <a:custGeom>
            <a:avLst/>
            <a:gdLst/>
            <a:ahLst/>
            <a:cxnLst/>
            <a:rect l="l" t="t" r="r" b="b"/>
            <a:pathLst>
              <a:path w="1667510" h="923925">
                <a:moveTo>
                  <a:pt x="0" y="461772"/>
                </a:moveTo>
                <a:lnTo>
                  <a:pt x="9039" y="393537"/>
                </a:lnTo>
                <a:lnTo>
                  <a:pt x="35297" y="328411"/>
                </a:lnTo>
                <a:lnTo>
                  <a:pt x="77483" y="267106"/>
                </a:lnTo>
                <a:lnTo>
                  <a:pt x="104147" y="238110"/>
                </a:lnTo>
                <a:lnTo>
                  <a:pt x="134308" y="210338"/>
                </a:lnTo>
                <a:lnTo>
                  <a:pt x="167808" y="183878"/>
                </a:lnTo>
                <a:lnTo>
                  <a:pt x="204483" y="158821"/>
                </a:lnTo>
                <a:lnTo>
                  <a:pt x="244173" y="135255"/>
                </a:lnTo>
                <a:lnTo>
                  <a:pt x="286716" y="113269"/>
                </a:lnTo>
                <a:lnTo>
                  <a:pt x="331952" y="92953"/>
                </a:lnTo>
                <a:lnTo>
                  <a:pt x="379719" y="74397"/>
                </a:lnTo>
                <a:lnTo>
                  <a:pt x="429856" y="57690"/>
                </a:lnTo>
                <a:lnTo>
                  <a:pt x="482202" y="42920"/>
                </a:lnTo>
                <a:lnTo>
                  <a:pt x="536595" y="30178"/>
                </a:lnTo>
                <a:lnTo>
                  <a:pt x="592874" y="19552"/>
                </a:lnTo>
                <a:lnTo>
                  <a:pt x="650878" y="11132"/>
                </a:lnTo>
                <a:lnTo>
                  <a:pt x="710446" y="5007"/>
                </a:lnTo>
                <a:lnTo>
                  <a:pt x="771416" y="1266"/>
                </a:lnTo>
                <a:lnTo>
                  <a:pt x="833628" y="0"/>
                </a:lnTo>
                <a:lnTo>
                  <a:pt x="895839" y="1266"/>
                </a:lnTo>
                <a:lnTo>
                  <a:pt x="956809" y="5007"/>
                </a:lnTo>
                <a:lnTo>
                  <a:pt x="1016377" y="11132"/>
                </a:lnTo>
                <a:lnTo>
                  <a:pt x="1074381" y="19552"/>
                </a:lnTo>
                <a:lnTo>
                  <a:pt x="1130660" y="30178"/>
                </a:lnTo>
                <a:lnTo>
                  <a:pt x="1185053" y="42920"/>
                </a:lnTo>
                <a:lnTo>
                  <a:pt x="1237399" y="57690"/>
                </a:lnTo>
                <a:lnTo>
                  <a:pt x="1287536" y="74397"/>
                </a:lnTo>
                <a:lnTo>
                  <a:pt x="1335303" y="92953"/>
                </a:lnTo>
                <a:lnTo>
                  <a:pt x="1380539" y="113269"/>
                </a:lnTo>
                <a:lnTo>
                  <a:pt x="1423082" y="135254"/>
                </a:lnTo>
                <a:lnTo>
                  <a:pt x="1462772" y="158821"/>
                </a:lnTo>
                <a:lnTo>
                  <a:pt x="1499447" y="183878"/>
                </a:lnTo>
                <a:lnTo>
                  <a:pt x="1532947" y="210338"/>
                </a:lnTo>
                <a:lnTo>
                  <a:pt x="1563108" y="238110"/>
                </a:lnTo>
                <a:lnTo>
                  <a:pt x="1589772" y="267106"/>
                </a:lnTo>
                <a:lnTo>
                  <a:pt x="1631958" y="328411"/>
                </a:lnTo>
                <a:lnTo>
                  <a:pt x="1658216" y="393537"/>
                </a:lnTo>
                <a:lnTo>
                  <a:pt x="1667256" y="461772"/>
                </a:lnTo>
                <a:lnTo>
                  <a:pt x="1664969" y="496232"/>
                </a:lnTo>
                <a:lnTo>
                  <a:pt x="1647159" y="563002"/>
                </a:lnTo>
                <a:lnTo>
                  <a:pt x="1612776" y="626307"/>
                </a:lnTo>
                <a:lnTo>
                  <a:pt x="1563108" y="685433"/>
                </a:lnTo>
                <a:lnTo>
                  <a:pt x="1532947" y="713205"/>
                </a:lnTo>
                <a:lnTo>
                  <a:pt x="1499447" y="739665"/>
                </a:lnTo>
                <a:lnTo>
                  <a:pt x="1462772" y="764722"/>
                </a:lnTo>
                <a:lnTo>
                  <a:pt x="1423082" y="788289"/>
                </a:lnTo>
                <a:lnTo>
                  <a:pt x="1380539" y="810274"/>
                </a:lnTo>
                <a:lnTo>
                  <a:pt x="1335303" y="830590"/>
                </a:lnTo>
                <a:lnTo>
                  <a:pt x="1287536" y="849146"/>
                </a:lnTo>
                <a:lnTo>
                  <a:pt x="1237399" y="865853"/>
                </a:lnTo>
                <a:lnTo>
                  <a:pt x="1185053" y="880623"/>
                </a:lnTo>
                <a:lnTo>
                  <a:pt x="1130660" y="893365"/>
                </a:lnTo>
                <a:lnTo>
                  <a:pt x="1074381" y="903991"/>
                </a:lnTo>
                <a:lnTo>
                  <a:pt x="1016377" y="912411"/>
                </a:lnTo>
                <a:lnTo>
                  <a:pt x="956809" y="918536"/>
                </a:lnTo>
                <a:lnTo>
                  <a:pt x="895839" y="922277"/>
                </a:lnTo>
                <a:lnTo>
                  <a:pt x="833628" y="923544"/>
                </a:lnTo>
                <a:lnTo>
                  <a:pt x="771416" y="922277"/>
                </a:lnTo>
                <a:lnTo>
                  <a:pt x="710446" y="918536"/>
                </a:lnTo>
                <a:lnTo>
                  <a:pt x="650878" y="912411"/>
                </a:lnTo>
                <a:lnTo>
                  <a:pt x="592874" y="903991"/>
                </a:lnTo>
                <a:lnTo>
                  <a:pt x="536595" y="893365"/>
                </a:lnTo>
                <a:lnTo>
                  <a:pt x="482202" y="880623"/>
                </a:lnTo>
                <a:lnTo>
                  <a:pt x="429856" y="865853"/>
                </a:lnTo>
                <a:lnTo>
                  <a:pt x="379719" y="849146"/>
                </a:lnTo>
                <a:lnTo>
                  <a:pt x="331952" y="830590"/>
                </a:lnTo>
                <a:lnTo>
                  <a:pt x="286716" y="810274"/>
                </a:lnTo>
                <a:lnTo>
                  <a:pt x="244173" y="788288"/>
                </a:lnTo>
                <a:lnTo>
                  <a:pt x="204483" y="764722"/>
                </a:lnTo>
                <a:lnTo>
                  <a:pt x="167808" y="739665"/>
                </a:lnTo>
                <a:lnTo>
                  <a:pt x="134308" y="713205"/>
                </a:lnTo>
                <a:lnTo>
                  <a:pt x="104147" y="685433"/>
                </a:lnTo>
                <a:lnTo>
                  <a:pt x="77483" y="656437"/>
                </a:lnTo>
                <a:lnTo>
                  <a:pt x="35297" y="595132"/>
                </a:lnTo>
                <a:lnTo>
                  <a:pt x="9039" y="530006"/>
                </a:lnTo>
                <a:lnTo>
                  <a:pt x="0" y="461772"/>
                </a:lnTo>
                <a:close/>
              </a:path>
              <a:path w="1667510" h="923925">
                <a:moveTo>
                  <a:pt x="0" y="461772"/>
                </a:moveTo>
                <a:lnTo>
                  <a:pt x="9039" y="393537"/>
                </a:lnTo>
                <a:lnTo>
                  <a:pt x="35297" y="328411"/>
                </a:lnTo>
                <a:lnTo>
                  <a:pt x="77483" y="267106"/>
                </a:lnTo>
                <a:lnTo>
                  <a:pt x="104147" y="238110"/>
                </a:lnTo>
                <a:lnTo>
                  <a:pt x="134308" y="210338"/>
                </a:lnTo>
                <a:lnTo>
                  <a:pt x="167808" y="183878"/>
                </a:lnTo>
                <a:lnTo>
                  <a:pt x="204483" y="158821"/>
                </a:lnTo>
                <a:lnTo>
                  <a:pt x="244173" y="135255"/>
                </a:lnTo>
                <a:lnTo>
                  <a:pt x="286716" y="113269"/>
                </a:lnTo>
                <a:lnTo>
                  <a:pt x="331952" y="92953"/>
                </a:lnTo>
                <a:lnTo>
                  <a:pt x="379719" y="74397"/>
                </a:lnTo>
                <a:lnTo>
                  <a:pt x="429856" y="57690"/>
                </a:lnTo>
                <a:lnTo>
                  <a:pt x="482202" y="42920"/>
                </a:lnTo>
                <a:lnTo>
                  <a:pt x="536595" y="30178"/>
                </a:lnTo>
                <a:lnTo>
                  <a:pt x="592874" y="19552"/>
                </a:lnTo>
                <a:lnTo>
                  <a:pt x="650878" y="11132"/>
                </a:lnTo>
                <a:lnTo>
                  <a:pt x="710446" y="5007"/>
                </a:lnTo>
                <a:lnTo>
                  <a:pt x="771416" y="1266"/>
                </a:lnTo>
                <a:lnTo>
                  <a:pt x="833628" y="0"/>
                </a:lnTo>
                <a:lnTo>
                  <a:pt x="895839" y="1266"/>
                </a:lnTo>
                <a:lnTo>
                  <a:pt x="956809" y="5007"/>
                </a:lnTo>
                <a:lnTo>
                  <a:pt x="1016377" y="11132"/>
                </a:lnTo>
                <a:lnTo>
                  <a:pt x="1074381" y="19552"/>
                </a:lnTo>
                <a:lnTo>
                  <a:pt x="1130660" y="30178"/>
                </a:lnTo>
                <a:lnTo>
                  <a:pt x="1185053" y="42920"/>
                </a:lnTo>
                <a:lnTo>
                  <a:pt x="1237399" y="57690"/>
                </a:lnTo>
                <a:lnTo>
                  <a:pt x="1287536" y="74397"/>
                </a:lnTo>
                <a:lnTo>
                  <a:pt x="1335303" y="92953"/>
                </a:lnTo>
                <a:lnTo>
                  <a:pt x="1380539" y="113269"/>
                </a:lnTo>
                <a:lnTo>
                  <a:pt x="1423082" y="135254"/>
                </a:lnTo>
                <a:lnTo>
                  <a:pt x="1462772" y="158821"/>
                </a:lnTo>
                <a:lnTo>
                  <a:pt x="1499447" y="183878"/>
                </a:lnTo>
                <a:lnTo>
                  <a:pt x="1532947" y="210338"/>
                </a:lnTo>
                <a:lnTo>
                  <a:pt x="1563108" y="238110"/>
                </a:lnTo>
                <a:lnTo>
                  <a:pt x="1589772" y="267106"/>
                </a:lnTo>
                <a:lnTo>
                  <a:pt x="1631958" y="328411"/>
                </a:lnTo>
                <a:lnTo>
                  <a:pt x="1658216" y="393537"/>
                </a:lnTo>
                <a:lnTo>
                  <a:pt x="1667256" y="461772"/>
                </a:lnTo>
                <a:lnTo>
                  <a:pt x="1664969" y="496232"/>
                </a:lnTo>
                <a:lnTo>
                  <a:pt x="1647159" y="563002"/>
                </a:lnTo>
                <a:lnTo>
                  <a:pt x="1612776" y="626307"/>
                </a:lnTo>
                <a:lnTo>
                  <a:pt x="1563108" y="685433"/>
                </a:lnTo>
                <a:lnTo>
                  <a:pt x="1532947" y="713205"/>
                </a:lnTo>
                <a:lnTo>
                  <a:pt x="1499447" y="739665"/>
                </a:lnTo>
                <a:lnTo>
                  <a:pt x="1462772" y="764722"/>
                </a:lnTo>
                <a:lnTo>
                  <a:pt x="1423082" y="788289"/>
                </a:lnTo>
                <a:lnTo>
                  <a:pt x="1380539" y="810274"/>
                </a:lnTo>
                <a:lnTo>
                  <a:pt x="1335303" y="830590"/>
                </a:lnTo>
                <a:lnTo>
                  <a:pt x="1287536" y="849146"/>
                </a:lnTo>
                <a:lnTo>
                  <a:pt x="1237399" y="865853"/>
                </a:lnTo>
                <a:lnTo>
                  <a:pt x="1185053" y="880623"/>
                </a:lnTo>
                <a:lnTo>
                  <a:pt x="1130660" y="893365"/>
                </a:lnTo>
                <a:lnTo>
                  <a:pt x="1074381" y="903991"/>
                </a:lnTo>
                <a:lnTo>
                  <a:pt x="1016377" y="912411"/>
                </a:lnTo>
                <a:lnTo>
                  <a:pt x="956809" y="918536"/>
                </a:lnTo>
                <a:lnTo>
                  <a:pt x="895839" y="922277"/>
                </a:lnTo>
                <a:lnTo>
                  <a:pt x="833628" y="923544"/>
                </a:lnTo>
                <a:lnTo>
                  <a:pt x="771416" y="922277"/>
                </a:lnTo>
                <a:lnTo>
                  <a:pt x="710446" y="918536"/>
                </a:lnTo>
                <a:lnTo>
                  <a:pt x="650878" y="912411"/>
                </a:lnTo>
                <a:lnTo>
                  <a:pt x="592874" y="903991"/>
                </a:lnTo>
                <a:lnTo>
                  <a:pt x="536595" y="893365"/>
                </a:lnTo>
                <a:lnTo>
                  <a:pt x="482202" y="880623"/>
                </a:lnTo>
                <a:lnTo>
                  <a:pt x="429856" y="865853"/>
                </a:lnTo>
                <a:lnTo>
                  <a:pt x="379719" y="849146"/>
                </a:lnTo>
                <a:lnTo>
                  <a:pt x="331952" y="830590"/>
                </a:lnTo>
                <a:lnTo>
                  <a:pt x="286716" y="810274"/>
                </a:lnTo>
                <a:lnTo>
                  <a:pt x="244173" y="788288"/>
                </a:lnTo>
                <a:lnTo>
                  <a:pt x="204483" y="764722"/>
                </a:lnTo>
                <a:lnTo>
                  <a:pt x="167808" y="739665"/>
                </a:lnTo>
                <a:lnTo>
                  <a:pt x="134308" y="713205"/>
                </a:lnTo>
                <a:lnTo>
                  <a:pt x="104147" y="685433"/>
                </a:lnTo>
                <a:lnTo>
                  <a:pt x="77483" y="656437"/>
                </a:lnTo>
                <a:lnTo>
                  <a:pt x="35297" y="595132"/>
                </a:lnTo>
                <a:lnTo>
                  <a:pt x="9039" y="530006"/>
                </a:lnTo>
                <a:lnTo>
                  <a:pt x="0" y="461772"/>
                </a:lnTo>
                <a:close/>
              </a:path>
            </a:pathLst>
          </a:custGeom>
          <a:ln w="38100">
            <a:solidFill>
              <a:srgbClr val="CD0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168" y="281940"/>
            <a:ext cx="3560064" cy="5684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9600" y="144779"/>
            <a:ext cx="2385515" cy="10043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40568" y="169163"/>
            <a:ext cx="845716" cy="137160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21386" y="1584197"/>
            <a:ext cx="1347470" cy="673735"/>
          </a:xfrm>
          <a:custGeom>
            <a:avLst/>
            <a:gdLst/>
            <a:ahLst/>
            <a:cxnLst/>
            <a:rect l="l" t="t" r="r" b="b"/>
            <a:pathLst>
              <a:path w="1347470" h="673735">
                <a:moveTo>
                  <a:pt x="1279906" y="0"/>
                </a:moveTo>
                <a:lnTo>
                  <a:pt x="67360" y="0"/>
                </a:lnTo>
                <a:lnTo>
                  <a:pt x="41142" y="5284"/>
                </a:lnTo>
                <a:lnTo>
                  <a:pt x="19731" y="19700"/>
                </a:lnTo>
                <a:lnTo>
                  <a:pt x="5294" y="41094"/>
                </a:lnTo>
                <a:lnTo>
                  <a:pt x="0" y="67310"/>
                </a:lnTo>
                <a:lnTo>
                  <a:pt x="0" y="606298"/>
                </a:lnTo>
                <a:lnTo>
                  <a:pt x="5294" y="632513"/>
                </a:lnTo>
                <a:lnTo>
                  <a:pt x="19731" y="653907"/>
                </a:lnTo>
                <a:lnTo>
                  <a:pt x="41142" y="668323"/>
                </a:lnTo>
                <a:lnTo>
                  <a:pt x="67360" y="673607"/>
                </a:lnTo>
                <a:lnTo>
                  <a:pt x="1279906" y="673607"/>
                </a:lnTo>
                <a:lnTo>
                  <a:pt x="1306121" y="668323"/>
                </a:lnTo>
                <a:lnTo>
                  <a:pt x="1327515" y="653907"/>
                </a:lnTo>
                <a:lnTo>
                  <a:pt x="1341931" y="632513"/>
                </a:lnTo>
                <a:lnTo>
                  <a:pt x="1347215" y="606298"/>
                </a:lnTo>
                <a:lnTo>
                  <a:pt x="1347215" y="67310"/>
                </a:lnTo>
                <a:lnTo>
                  <a:pt x="1341931" y="41094"/>
                </a:lnTo>
                <a:lnTo>
                  <a:pt x="1327515" y="19700"/>
                </a:lnTo>
                <a:lnTo>
                  <a:pt x="1306121" y="5284"/>
                </a:lnTo>
                <a:lnTo>
                  <a:pt x="1279906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8637" y="1704594"/>
            <a:ext cx="12306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0" dirty="0">
                <a:solidFill>
                  <a:srgbClr val="CD0039"/>
                </a:solidFill>
                <a:latin typeface="Times New Roman"/>
                <a:cs typeface="Times New Roman"/>
              </a:rPr>
              <a:t>Acceptability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44322" y="2245105"/>
            <a:ext cx="1236980" cy="866775"/>
            <a:chOff x="544322" y="2245105"/>
            <a:chExt cx="1236980" cy="866775"/>
          </a:xfrm>
        </p:grpSpPr>
        <p:sp>
          <p:nvSpPr>
            <p:cNvPr id="8" name="object 8"/>
            <p:cNvSpPr/>
            <p:nvPr/>
          </p:nvSpPr>
          <p:spPr>
            <a:xfrm>
              <a:off x="557022" y="2257805"/>
              <a:ext cx="135255" cy="505459"/>
            </a:xfrm>
            <a:custGeom>
              <a:avLst/>
              <a:gdLst/>
              <a:ahLst/>
              <a:cxnLst/>
              <a:rect l="l" t="t" r="r" b="b"/>
              <a:pathLst>
                <a:path w="135254" h="505460">
                  <a:moveTo>
                    <a:pt x="0" y="0"/>
                  </a:moveTo>
                  <a:lnTo>
                    <a:pt x="0" y="505079"/>
                  </a:lnTo>
                  <a:lnTo>
                    <a:pt x="134683" y="505079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1134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84"/>
                  </a:lnTo>
                  <a:lnTo>
                    <a:pt x="19731" y="19700"/>
                  </a:lnTo>
                  <a:lnTo>
                    <a:pt x="5294" y="41094"/>
                  </a:lnTo>
                  <a:lnTo>
                    <a:pt x="0" y="67309"/>
                  </a:lnTo>
                  <a:lnTo>
                    <a:pt x="0" y="606298"/>
                  </a:lnTo>
                  <a:lnTo>
                    <a:pt x="5294" y="632513"/>
                  </a:lnTo>
                  <a:lnTo>
                    <a:pt x="19731" y="653907"/>
                  </a:lnTo>
                  <a:lnTo>
                    <a:pt x="41142" y="668323"/>
                  </a:lnTo>
                  <a:lnTo>
                    <a:pt x="6736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8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1134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94" y="41094"/>
                  </a:lnTo>
                  <a:lnTo>
                    <a:pt x="19731" y="19700"/>
                  </a:lnTo>
                  <a:lnTo>
                    <a:pt x="41142" y="528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8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60" y="673607"/>
                  </a:lnTo>
                  <a:lnTo>
                    <a:pt x="41142" y="668323"/>
                  </a:lnTo>
                  <a:lnTo>
                    <a:pt x="19731" y="653907"/>
                  </a:lnTo>
                  <a:lnTo>
                    <a:pt x="5294" y="632513"/>
                  </a:lnTo>
                  <a:lnTo>
                    <a:pt x="0" y="606298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63016" y="2588513"/>
            <a:ext cx="93471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0" dirty="0">
                <a:solidFill>
                  <a:srgbClr val="00315F"/>
                </a:solidFill>
                <a:latin typeface="Times New Roman"/>
                <a:cs typeface="Times New Roman"/>
              </a:rPr>
              <a:t>Accessibility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44322" y="2245105"/>
            <a:ext cx="1236980" cy="1708150"/>
            <a:chOff x="544322" y="2245105"/>
            <a:chExt cx="1236980" cy="1708150"/>
          </a:xfrm>
        </p:grpSpPr>
        <p:sp>
          <p:nvSpPr>
            <p:cNvPr id="13" name="object 13"/>
            <p:cNvSpPr/>
            <p:nvPr/>
          </p:nvSpPr>
          <p:spPr>
            <a:xfrm>
              <a:off x="557022" y="2257805"/>
              <a:ext cx="135255" cy="1346835"/>
            </a:xfrm>
            <a:custGeom>
              <a:avLst/>
              <a:gdLst/>
              <a:ahLst/>
              <a:cxnLst/>
              <a:rect l="l" t="t" r="r" b="b"/>
              <a:pathLst>
                <a:path w="135254" h="1346835">
                  <a:moveTo>
                    <a:pt x="0" y="0"/>
                  </a:moveTo>
                  <a:lnTo>
                    <a:pt x="0" y="1346835"/>
                  </a:lnTo>
                  <a:lnTo>
                    <a:pt x="134683" y="1346835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1134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84"/>
                  </a:lnTo>
                  <a:lnTo>
                    <a:pt x="19731" y="19700"/>
                  </a:lnTo>
                  <a:lnTo>
                    <a:pt x="529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94" y="632513"/>
                  </a:lnTo>
                  <a:lnTo>
                    <a:pt x="19731" y="653907"/>
                  </a:lnTo>
                  <a:lnTo>
                    <a:pt x="41142" y="668323"/>
                  </a:lnTo>
                  <a:lnTo>
                    <a:pt x="6736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7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1134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94" y="41094"/>
                  </a:lnTo>
                  <a:lnTo>
                    <a:pt x="19731" y="19700"/>
                  </a:lnTo>
                  <a:lnTo>
                    <a:pt x="41142" y="528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60" y="673607"/>
                  </a:lnTo>
                  <a:lnTo>
                    <a:pt x="41142" y="668323"/>
                  </a:lnTo>
                  <a:lnTo>
                    <a:pt x="19731" y="653907"/>
                  </a:lnTo>
                  <a:lnTo>
                    <a:pt x="529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98068" y="3325748"/>
            <a:ext cx="860425" cy="4775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90170" marR="5080" indent="-78105">
              <a:lnSpc>
                <a:spcPts val="1639"/>
              </a:lnSpc>
              <a:spcBef>
                <a:spcPts val="380"/>
              </a:spcBef>
            </a:pPr>
            <a:r>
              <a:rPr sz="1600" spc="-130" dirty="0">
                <a:solidFill>
                  <a:srgbClr val="00315F"/>
                </a:solidFill>
                <a:latin typeface="Times New Roman"/>
                <a:cs typeface="Times New Roman"/>
              </a:rPr>
              <a:t>Language</a:t>
            </a:r>
            <a:r>
              <a:rPr sz="1600" spc="2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600" spc="295" dirty="0">
                <a:solidFill>
                  <a:srgbClr val="00315F"/>
                </a:solidFill>
                <a:latin typeface="Times New Roman"/>
                <a:cs typeface="Times New Roman"/>
              </a:rPr>
              <a:t>/ </a:t>
            </a:r>
            <a:r>
              <a:rPr sz="1600" spc="-25" dirty="0">
                <a:solidFill>
                  <a:srgbClr val="00315F"/>
                </a:solidFill>
                <a:latin typeface="Times New Roman"/>
                <a:cs typeface="Times New Roman"/>
              </a:rPr>
              <a:t>Aesthetic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44322" y="2245105"/>
            <a:ext cx="1236980" cy="2550795"/>
            <a:chOff x="544322" y="2245105"/>
            <a:chExt cx="1236980" cy="2550795"/>
          </a:xfrm>
        </p:grpSpPr>
        <p:sp>
          <p:nvSpPr>
            <p:cNvPr id="18" name="object 18"/>
            <p:cNvSpPr/>
            <p:nvPr/>
          </p:nvSpPr>
          <p:spPr>
            <a:xfrm>
              <a:off x="557022" y="2257805"/>
              <a:ext cx="135255" cy="2188845"/>
            </a:xfrm>
            <a:custGeom>
              <a:avLst/>
              <a:gdLst/>
              <a:ahLst/>
              <a:cxnLst/>
              <a:rect l="l" t="t" r="r" b="b"/>
              <a:pathLst>
                <a:path w="135254" h="2188845">
                  <a:moveTo>
                    <a:pt x="0" y="0"/>
                  </a:moveTo>
                  <a:lnTo>
                    <a:pt x="0" y="2188591"/>
                  </a:lnTo>
                  <a:lnTo>
                    <a:pt x="134683" y="2188591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1134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84"/>
                  </a:lnTo>
                  <a:lnTo>
                    <a:pt x="19731" y="19700"/>
                  </a:lnTo>
                  <a:lnTo>
                    <a:pt x="529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94" y="632513"/>
                  </a:lnTo>
                  <a:lnTo>
                    <a:pt x="19731" y="653907"/>
                  </a:lnTo>
                  <a:lnTo>
                    <a:pt x="41142" y="668323"/>
                  </a:lnTo>
                  <a:lnTo>
                    <a:pt x="6736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7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91134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94" y="41094"/>
                  </a:lnTo>
                  <a:lnTo>
                    <a:pt x="19731" y="19700"/>
                  </a:lnTo>
                  <a:lnTo>
                    <a:pt x="41142" y="528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60" y="673607"/>
                  </a:lnTo>
                  <a:lnTo>
                    <a:pt x="41142" y="668323"/>
                  </a:lnTo>
                  <a:lnTo>
                    <a:pt x="19731" y="653907"/>
                  </a:lnTo>
                  <a:lnTo>
                    <a:pt x="529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16355" y="4272534"/>
            <a:ext cx="8255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75" dirty="0">
                <a:solidFill>
                  <a:srgbClr val="00315F"/>
                </a:solidFill>
                <a:latin typeface="Times New Roman"/>
                <a:cs typeface="Times New Roman"/>
              </a:rPr>
              <a:t>Supportive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44322" y="2245105"/>
            <a:ext cx="1236980" cy="3392170"/>
            <a:chOff x="544322" y="2245105"/>
            <a:chExt cx="1236980" cy="3392170"/>
          </a:xfrm>
        </p:grpSpPr>
        <p:sp>
          <p:nvSpPr>
            <p:cNvPr id="23" name="object 23"/>
            <p:cNvSpPr/>
            <p:nvPr/>
          </p:nvSpPr>
          <p:spPr>
            <a:xfrm>
              <a:off x="557022" y="2257805"/>
              <a:ext cx="135255" cy="3030855"/>
            </a:xfrm>
            <a:custGeom>
              <a:avLst/>
              <a:gdLst/>
              <a:ahLst/>
              <a:cxnLst/>
              <a:rect l="l" t="t" r="r" b="b"/>
              <a:pathLst>
                <a:path w="135254" h="3030854">
                  <a:moveTo>
                    <a:pt x="0" y="0"/>
                  </a:moveTo>
                  <a:lnTo>
                    <a:pt x="0" y="3030347"/>
                  </a:lnTo>
                  <a:lnTo>
                    <a:pt x="134683" y="3030347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91134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84"/>
                  </a:lnTo>
                  <a:lnTo>
                    <a:pt x="19731" y="19700"/>
                  </a:lnTo>
                  <a:lnTo>
                    <a:pt x="5294" y="41094"/>
                  </a:lnTo>
                  <a:lnTo>
                    <a:pt x="0" y="67310"/>
                  </a:lnTo>
                  <a:lnTo>
                    <a:pt x="0" y="606298"/>
                  </a:lnTo>
                  <a:lnTo>
                    <a:pt x="5294" y="632486"/>
                  </a:lnTo>
                  <a:lnTo>
                    <a:pt x="19731" y="653883"/>
                  </a:lnTo>
                  <a:lnTo>
                    <a:pt x="41142" y="668314"/>
                  </a:lnTo>
                  <a:lnTo>
                    <a:pt x="67360" y="673608"/>
                  </a:lnTo>
                  <a:lnTo>
                    <a:pt x="1010158" y="673608"/>
                  </a:lnTo>
                  <a:lnTo>
                    <a:pt x="1036373" y="668314"/>
                  </a:lnTo>
                  <a:lnTo>
                    <a:pt x="1057767" y="653883"/>
                  </a:lnTo>
                  <a:lnTo>
                    <a:pt x="1072183" y="632486"/>
                  </a:lnTo>
                  <a:lnTo>
                    <a:pt x="1077467" y="606298"/>
                  </a:lnTo>
                  <a:lnTo>
                    <a:pt x="1077467" y="67310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91134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10"/>
                  </a:moveTo>
                  <a:lnTo>
                    <a:pt x="5294" y="41094"/>
                  </a:lnTo>
                  <a:lnTo>
                    <a:pt x="19731" y="19700"/>
                  </a:lnTo>
                  <a:lnTo>
                    <a:pt x="41142" y="528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10"/>
                  </a:lnTo>
                  <a:lnTo>
                    <a:pt x="1077467" y="606298"/>
                  </a:lnTo>
                  <a:lnTo>
                    <a:pt x="1072183" y="632486"/>
                  </a:lnTo>
                  <a:lnTo>
                    <a:pt x="1057767" y="653883"/>
                  </a:lnTo>
                  <a:lnTo>
                    <a:pt x="1036373" y="668314"/>
                  </a:lnTo>
                  <a:lnTo>
                    <a:pt x="1010158" y="673608"/>
                  </a:lnTo>
                  <a:lnTo>
                    <a:pt x="67360" y="673608"/>
                  </a:lnTo>
                  <a:lnTo>
                    <a:pt x="41142" y="668314"/>
                  </a:lnTo>
                  <a:lnTo>
                    <a:pt x="19731" y="653883"/>
                  </a:lnTo>
                  <a:lnTo>
                    <a:pt x="5294" y="632486"/>
                  </a:lnTo>
                  <a:lnTo>
                    <a:pt x="0" y="606298"/>
                  </a:lnTo>
                  <a:lnTo>
                    <a:pt x="0" y="6731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924560" y="5114290"/>
            <a:ext cx="6083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85" dirty="0">
                <a:solidFill>
                  <a:srgbClr val="00315F"/>
                </a:solidFill>
                <a:latin typeface="Times New Roman"/>
                <a:cs typeface="Times New Roman"/>
              </a:rPr>
              <a:t>Flexible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44322" y="2245105"/>
            <a:ext cx="1236980" cy="4233545"/>
            <a:chOff x="544322" y="2245105"/>
            <a:chExt cx="1236980" cy="4233545"/>
          </a:xfrm>
        </p:grpSpPr>
        <p:sp>
          <p:nvSpPr>
            <p:cNvPr id="28" name="object 28"/>
            <p:cNvSpPr/>
            <p:nvPr/>
          </p:nvSpPr>
          <p:spPr>
            <a:xfrm>
              <a:off x="557022" y="2257805"/>
              <a:ext cx="135255" cy="3872229"/>
            </a:xfrm>
            <a:custGeom>
              <a:avLst/>
              <a:gdLst/>
              <a:ahLst/>
              <a:cxnLst/>
              <a:rect l="l" t="t" r="r" b="b"/>
              <a:pathLst>
                <a:path w="135254" h="3872229">
                  <a:moveTo>
                    <a:pt x="0" y="0"/>
                  </a:moveTo>
                  <a:lnTo>
                    <a:pt x="0" y="3872039"/>
                  </a:lnTo>
                  <a:lnTo>
                    <a:pt x="134683" y="3872039"/>
                  </a:lnTo>
                </a:path>
              </a:pathLst>
            </a:custGeom>
            <a:ln w="25399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91134" y="5791961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60" y="0"/>
                  </a:lnTo>
                  <a:lnTo>
                    <a:pt x="41142" y="5294"/>
                  </a:lnTo>
                  <a:lnTo>
                    <a:pt x="19731" y="19731"/>
                  </a:lnTo>
                  <a:lnTo>
                    <a:pt x="5294" y="41142"/>
                  </a:lnTo>
                  <a:lnTo>
                    <a:pt x="0" y="67360"/>
                  </a:lnTo>
                  <a:lnTo>
                    <a:pt x="0" y="606247"/>
                  </a:lnTo>
                  <a:lnTo>
                    <a:pt x="5294" y="632465"/>
                  </a:lnTo>
                  <a:lnTo>
                    <a:pt x="19731" y="653876"/>
                  </a:lnTo>
                  <a:lnTo>
                    <a:pt x="41142" y="668313"/>
                  </a:lnTo>
                  <a:lnTo>
                    <a:pt x="67360" y="673608"/>
                  </a:lnTo>
                  <a:lnTo>
                    <a:pt x="1010158" y="673608"/>
                  </a:lnTo>
                  <a:lnTo>
                    <a:pt x="1036373" y="668313"/>
                  </a:lnTo>
                  <a:lnTo>
                    <a:pt x="1057767" y="653876"/>
                  </a:lnTo>
                  <a:lnTo>
                    <a:pt x="1072183" y="632465"/>
                  </a:lnTo>
                  <a:lnTo>
                    <a:pt x="1077467" y="606247"/>
                  </a:lnTo>
                  <a:lnTo>
                    <a:pt x="1077467" y="67360"/>
                  </a:lnTo>
                  <a:lnTo>
                    <a:pt x="1072183" y="41142"/>
                  </a:lnTo>
                  <a:lnTo>
                    <a:pt x="1057767" y="19731"/>
                  </a:lnTo>
                  <a:lnTo>
                    <a:pt x="1036373" y="529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91134" y="5791961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60"/>
                  </a:moveTo>
                  <a:lnTo>
                    <a:pt x="5294" y="41142"/>
                  </a:lnTo>
                  <a:lnTo>
                    <a:pt x="19731" y="19731"/>
                  </a:lnTo>
                  <a:lnTo>
                    <a:pt x="41142" y="5294"/>
                  </a:lnTo>
                  <a:lnTo>
                    <a:pt x="67360" y="0"/>
                  </a:lnTo>
                  <a:lnTo>
                    <a:pt x="1010158" y="0"/>
                  </a:lnTo>
                  <a:lnTo>
                    <a:pt x="1036373" y="5294"/>
                  </a:lnTo>
                  <a:lnTo>
                    <a:pt x="1057767" y="19731"/>
                  </a:lnTo>
                  <a:lnTo>
                    <a:pt x="1072183" y="41142"/>
                  </a:lnTo>
                  <a:lnTo>
                    <a:pt x="1077467" y="67360"/>
                  </a:lnTo>
                  <a:lnTo>
                    <a:pt x="1077467" y="606247"/>
                  </a:lnTo>
                  <a:lnTo>
                    <a:pt x="1072183" y="632465"/>
                  </a:lnTo>
                  <a:lnTo>
                    <a:pt x="1057767" y="653876"/>
                  </a:lnTo>
                  <a:lnTo>
                    <a:pt x="1036373" y="668313"/>
                  </a:lnTo>
                  <a:lnTo>
                    <a:pt x="1010158" y="673608"/>
                  </a:lnTo>
                  <a:lnTo>
                    <a:pt x="67360" y="673608"/>
                  </a:lnTo>
                  <a:lnTo>
                    <a:pt x="41142" y="668313"/>
                  </a:lnTo>
                  <a:lnTo>
                    <a:pt x="19731" y="653876"/>
                  </a:lnTo>
                  <a:lnTo>
                    <a:pt x="5294" y="632465"/>
                  </a:lnTo>
                  <a:lnTo>
                    <a:pt x="0" y="606247"/>
                  </a:lnTo>
                  <a:lnTo>
                    <a:pt x="0" y="6736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876096" y="5851042"/>
            <a:ext cx="706755" cy="478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785"/>
              </a:lnSpc>
              <a:spcBef>
                <a:spcPts val="95"/>
              </a:spcBef>
            </a:pPr>
            <a:r>
              <a:rPr sz="1600" spc="-110" dirty="0">
                <a:solidFill>
                  <a:srgbClr val="00315F"/>
                </a:solidFill>
                <a:latin typeface="Times New Roman"/>
                <a:cs typeface="Times New Roman"/>
              </a:rPr>
              <a:t>Technical</a:t>
            </a:r>
            <a:endParaRPr sz="1600">
              <a:latin typeface="Times New Roman"/>
              <a:cs typeface="Times New Roman"/>
            </a:endParaRPr>
          </a:p>
          <a:p>
            <a:pPr marL="71755">
              <a:lnSpc>
                <a:spcPts val="1785"/>
              </a:lnSpc>
            </a:pPr>
            <a:r>
              <a:rPr sz="1600" spc="-25" dirty="0">
                <a:solidFill>
                  <a:srgbClr val="00315F"/>
                </a:solidFill>
                <a:latin typeface="Times New Roman"/>
                <a:cs typeface="Times New Roman"/>
              </a:rPr>
              <a:t>Aspects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105405" y="1584197"/>
            <a:ext cx="1347470" cy="673735"/>
          </a:xfrm>
          <a:custGeom>
            <a:avLst/>
            <a:gdLst/>
            <a:ahLst/>
            <a:cxnLst/>
            <a:rect l="l" t="t" r="r" b="b"/>
            <a:pathLst>
              <a:path w="1347470" h="673735">
                <a:moveTo>
                  <a:pt x="1279906" y="0"/>
                </a:moveTo>
                <a:lnTo>
                  <a:pt x="67310" y="0"/>
                </a:lnTo>
                <a:lnTo>
                  <a:pt x="41094" y="5284"/>
                </a:lnTo>
                <a:lnTo>
                  <a:pt x="19700" y="19700"/>
                </a:lnTo>
                <a:lnTo>
                  <a:pt x="5284" y="41094"/>
                </a:lnTo>
                <a:lnTo>
                  <a:pt x="0" y="67310"/>
                </a:lnTo>
                <a:lnTo>
                  <a:pt x="0" y="606298"/>
                </a:lnTo>
                <a:lnTo>
                  <a:pt x="5284" y="632513"/>
                </a:lnTo>
                <a:lnTo>
                  <a:pt x="19700" y="653907"/>
                </a:lnTo>
                <a:lnTo>
                  <a:pt x="41094" y="668323"/>
                </a:lnTo>
                <a:lnTo>
                  <a:pt x="67310" y="673607"/>
                </a:lnTo>
                <a:lnTo>
                  <a:pt x="1279906" y="673607"/>
                </a:lnTo>
                <a:lnTo>
                  <a:pt x="1306121" y="668323"/>
                </a:lnTo>
                <a:lnTo>
                  <a:pt x="1327515" y="653907"/>
                </a:lnTo>
                <a:lnTo>
                  <a:pt x="1341931" y="632513"/>
                </a:lnTo>
                <a:lnTo>
                  <a:pt x="1347216" y="606298"/>
                </a:lnTo>
                <a:lnTo>
                  <a:pt x="1347216" y="67310"/>
                </a:lnTo>
                <a:lnTo>
                  <a:pt x="1341931" y="41094"/>
                </a:lnTo>
                <a:lnTo>
                  <a:pt x="1327515" y="19700"/>
                </a:lnTo>
                <a:lnTo>
                  <a:pt x="1306121" y="5284"/>
                </a:lnTo>
                <a:lnTo>
                  <a:pt x="1279906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395473" y="1573530"/>
            <a:ext cx="7645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5" dirty="0">
                <a:solidFill>
                  <a:srgbClr val="CD0039"/>
                </a:solidFill>
                <a:latin typeface="Times New Roman"/>
                <a:cs typeface="Times New Roman"/>
              </a:rPr>
              <a:t>Website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386329" y="1835657"/>
            <a:ext cx="7829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0" dirty="0">
                <a:solidFill>
                  <a:srgbClr val="CD0039"/>
                </a:solidFill>
                <a:latin typeface="Times New Roman"/>
                <a:cs typeface="Times New Roman"/>
              </a:rPr>
              <a:t>Content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2226817" y="2245105"/>
            <a:ext cx="1238885" cy="866775"/>
            <a:chOff x="2226817" y="2245105"/>
            <a:chExt cx="1238885" cy="866775"/>
          </a:xfrm>
        </p:grpSpPr>
        <p:sp>
          <p:nvSpPr>
            <p:cNvPr id="36" name="object 36"/>
            <p:cNvSpPr/>
            <p:nvPr/>
          </p:nvSpPr>
          <p:spPr>
            <a:xfrm>
              <a:off x="2239517" y="2257805"/>
              <a:ext cx="134620" cy="505459"/>
            </a:xfrm>
            <a:custGeom>
              <a:avLst/>
              <a:gdLst/>
              <a:ahLst/>
              <a:cxnLst/>
              <a:rect l="l" t="t" r="r" b="b"/>
              <a:pathLst>
                <a:path w="134619" h="505460">
                  <a:moveTo>
                    <a:pt x="0" y="0"/>
                  </a:moveTo>
                  <a:lnTo>
                    <a:pt x="0" y="505079"/>
                  </a:lnTo>
                  <a:lnTo>
                    <a:pt x="134619" y="505079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375153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8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09" y="673607"/>
                  </a:lnTo>
                  <a:lnTo>
                    <a:pt x="1010157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8" y="606298"/>
                  </a:lnTo>
                  <a:lnTo>
                    <a:pt x="1077468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375153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8" y="67309"/>
                  </a:lnTo>
                  <a:lnTo>
                    <a:pt x="1077468" y="606298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7" y="673607"/>
                  </a:lnTo>
                  <a:lnTo>
                    <a:pt x="67309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8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472689" y="2588513"/>
            <a:ext cx="88074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5" dirty="0">
                <a:solidFill>
                  <a:srgbClr val="00315F"/>
                </a:solidFill>
                <a:latin typeface="Times New Roman"/>
                <a:cs typeface="Times New Roman"/>
              </a:rPr>
              <a:t>Real</a:t>
            </a:r>
            <a:r>
              <a:rPr sz="1600" spc="-2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00315F"/>
                </a:solidFill>
                <a:latin typeface="Times New Roman"/>
                <a:cs typeface="Times New Roman"/>
              </a:rPr>
              <a:t>stories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226817" y="2245105"/>
            <a:ext cx="1238885" cy="1708150"/>
            <a:chOff x="2226817" y="2245105"/>
            <a:chExt cx="1238885" cy="1708150"/>
          </a:xfrm>
        </p:grpSpPr>
        <p:sp>
          <p:nvSpPr>
            <p:cNvPr id="41" name="object 41"/>
            <p:cNvSpPr/>
            <p:nvPr/>
          </p:nvSpPr>
          <p:spPr>
            <a:xfrm>
              <a:off x="2239517" y="2257805"/>
              <a:ext cx="134620" cy="1346835"/>
            </a:xfrm>
            <a:custGeom>
              <a:avLst/>
              <a:gdLst/>
              <a:ahLst/>
              <a:cxnLst/>
              <a:rect l="l" t="t" r="r" b="b"/>
              <a:pathLst>
                <a:path w="134619" h="1346835">
                  <a:moveTo>
                    <a:pt x="0" y="0"/>
                  </a:moveTo>
                  <a:lnTo>
                    <a:pt x="0" y="1346835"/>
                  </a:lnTo>
                  <a:lnTo>
                    <a:pt x="134619" y="1346835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375153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09" y="673607"/>
                  </a:lnTo>
                  <a:lnTo>
                    <a:pt x="1010157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8" y="606297"/>
                  </a:lnTo>
                  <a:lnTo>
                    <a:pt x="1077468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75153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8" y="67309"/>
                  </a:lnTo>
                  <a:lnTo>
                    <a:pt x="1077468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7" y="673607"/>
                  </a:lnTo>
                  <a:lnTo>
                    <a:pt x="67309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684779" y="3430651"/>
            <a:ext cx="4565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0" dirty="0">
                <a:solidFill>
                  <a:srgbClr val="00315F"/>
                </a:solidFill>
                <a:latin typeface="Times New Roman"/>
                <a:cs typeface="Times New Roman"/>
              </a:rPr>
              <a:t>Video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2226817" y="2245105"/>
            <a:ext cx="1238885" cy="2550795"/>
            <a:chOff x="2226817" y="2245105"/>
            <a:chExt cx="1238885" cy="2550795"/>
          </a:xfrm>
        </p:grpSpPr>
        <p:sp>
          <p:nvSpPr>
            <p:cNvPr id="46" name="object 46"/>
            <p:cNvSpPr/>
            <p:nvPr/>
          </p:nvSpPr>
          <p:spPr>
            <a:xfrm>
              <a:off x="2239517" y="2257805"/>
              <a:ext cx="134620" cy="2188845"/>
            </a:xfrm>
            <a:custGeom>
              <a:avLst/>
              <a:gdLst/>
              <a:ahLst/>
              <a:cxnLst/>
              <a:rect l="l" t="t" r="r" b="b"/>
              <a:pathLst>
                <a:path w="134619" h="2188845">
                  <a:moveTo>
                    <a:pt x="0" y="0"/>
                  </a:moveTo>
                  <a:lnTo>
                    <a:pt x="0" y="2188591"/>
                  </a:lnTo>
                  <a:lnTo>
                    <a:pt x="134619" y="2188591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375153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09" y="673607"/>
                  </a:lnTo>
                  <a:lnTo>
                    <a:pt x="1010157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8" y="606297"/>
                  </a:lnTo>
                  <a:lnTo>
                    <a:pt x="1077468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375153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8" y="67309"/>
                  </a:lnTo>
                  <a:lnTo>
                    <a:pt x="1077468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7" y="673607"/>
                  </a:lnTo>
                  <a:lnTo>
                    <a:pt x="67309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399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2564129" y="4167632"/>
            <a:ext cx="697865" cy="47752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21590" marR="5080" indent="-9525">
              <a:lnSpc>
                <a:spcPts val="1639"/>
              </a:lnSpc>
              <a:spcBef>
                <a:spcPts val="384"/>
              </a:spcBef>
            </a:pPr>
            <a:r>
              <a:rPr sz="1600" spc="-110" dirty="0">
                <a:solidFill>
                  <a:srgbClr val="00315F"/>
                </a:solidFill>
                <a:latin typeface="Times New Roman"/>
                <a:cs typeface="Times New Roman"/>
              </a:rPr>
              <a:t>Ideas</a:t>
            </a:r>
            <a:r>
              <a:rPr sz="1600" spc="-2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600" spc="-100" dirty="0">
                <a:solidFill>
                  <a:srgbClr val="00315F"/>
                </a:solidFill>
                <a:latin typeface="Times New Roman"/>
                <a:cs typeface="Times New Roman"/>
              </a:rPr>
              <a:t>and </a:t>
            </a:r>
            <a:r>
              <a:rPr sz="1600" spc="-75" dirty="0">
                <a:solidFill>
                  <a:srgbClr val="00315F"/>
                </a:solidFill>
                <a:latin typeface="Times New Roman"/>
                <a:cs typeface="Times New Roman"/>
              </a:rPr>
              <a:t>Practices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2226817" y="2245105"/>
            <a:ext cx="1238885" cy="3392170"/>
            <a:chOff x="2226817" y="2245105"/>
            <a:chExt cx="1238885" cy="3392170"/>
          </a:xfrm>
        </p:grpSpPr>
        <p:sp>
          <p:nvSpPr>
            <p:cNvPr id="51" name="object 51"/>
            <p:cNvSpPr/>
            <p:nvPr/>
          </p:nvSpPr>
          <p:spPr>
            <a:xfrm>
              <a:off x="2239517" y="2257805"/>
              <a:ext cx="134620" cy="3030855"/>
            </a:xfrm>
            <a:custGeom>
              <a:avLst/>
              <a:gdLst/>
              <a:ahLst/>
              <a:cxnLst/>
              <a:rect l="l" t="t" r="r" b="b"/>
              <a:pathLst>
                <a:path w="134619" h="3030854">
                  <a:moveTo>
                    <a:pt x="0" y="0"/>
                  </a:moveTo>
                  <a:lnTo>
                    <a:pt x="0" y="3030347"/>
                  </a:lnTo>
                  <a:lnTo>
                    <a:pt x="134619" y="3030347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375153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10"/>
                  </a:lnTo>
                  <a:lnTo>
                    <a:pt x="0" y="606298"/>
                  </a:lnTo>
                  <a:lnTo>
                    <a:pt x="5284" y="632486"/>
                  </a:lnTo>
                  <a:lnTo>
                    <a:pt x="19700" y="653883"/>
                  </a:lnTo>
                  <a:lnTo>
                    <a:pt x="41094" y="668314"/>
                  </a:lnTo>
                  <a:lnTo>
                    <a:pt x="67309" y="673608"/>
                  </a:lnTo>
                  <a:lnTo>
                    <a:pt x="1010157" y="673608"/>
                  </a:lnTo>
                  <a:lnTo>
                    <a:pt x="1036373" y="668314"/>
                  </a:lnTo>
                  <a:lnTo>
                    <a:pt x="1057767" y="653883"/>
                  </a:lnTo>
                  <a:lnTo>
                    <a:pt x="1072183" y="632486"/>
                  </a:lnTo>
                  <a:lnTo>
                    <a:pt x="1077468" y="606298"/>
                  </a:lnTo>
                  <a:lnTo>
                    <a:pt x="1077468" y="67310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375153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10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8" y="67310"/>
                  </a:lnTo>
                  <a:lnTo>
                    <a:pt x="1077468" y="606298"/>
                  </a:lnTo>
                  <a:lnTo>
                    <a:pt x="1072183" y="632486"/>
                  </a:lnTo>
                  <a:lnTo>
                    <a:pt x="1057767" y="653883"/>
                  </a:lnTo>
                  <a:lnTo>
                    <a:pt x="1036373" y="668314"/>
                  </a:lnTo>
                  <a:lnTo>
                    <a:pt x="1010157" y="673608"/>
                  </a:lnTo>
                  <a:lnTo>
                    <a:pt x="67309" y="673608"/>
                  </a:lnTo>
                  <a:lnTo>
                    <a:pt x="41094" y="668314"/>
                  </a:lnTo>
                  <a:lnTo>
                    <a:pt x="19700" y="653883"/>
                  </a:lnTo>
                  <a:lnTo>
                    <a:pt x="5284" y="632486"/>
                  </a:lnTo>
                  <a:lnTo>
                    <a:pt x="0" y="606298"/>
                  </a:lnTo>
                  <a:lnTo>
                    <a:pt x="0" y="6731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2638805" y="5114290"/>
            <a:ext cx="5486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0" dirty="0">
                <a:solidFill>
                  <a:srgbClr val="00315F"/>
                </a:solidFill>
                <a:latin typeface="Times New Roman"/>
                <a:cs typeface="Times New Roman"/>
              </a:rPr>
              <a:t>Variety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2226817" y="2245105"/>
            <a:ext cx="1238885" cy="4233545"/>
            <a:chOff x="2226817" y="2245105"/>
            <a:chExt cx="1238885" cy="4233545"/>
          </a:xfrm>
        </p:grpSpPr>
        <p:sp>
          <p:nvSpPr>
            <p:cNvPr id="56" name="object 56"/>
            <p:cNvSpPr/>
            <p:nvPr/>
          </p:nvSpPr>
          <p:spPr>
            <a:xfrm>
              <a:off x="2239517" y="2257805"/>
              <a:ext cx="134620" cy="3872229"/>
            </a:xfrm>
            <a:custGeom>
              <a:avLst/>
              <a:gdLst/>
              <a:ahLst/>
              <a:cxnLst/>
              <a:rect l="l" t="t" r="r" b="b"/>
              <a:pathLst>
                <a:path w="134619" h="3872229">
                  <a:moveTo>
                    <a:pt x="0" y="0"/>
                  </a:moveTo>
                  <a:lnTo>
                    <a:pt x="0" y="3872039"/>
                  </a:lnTo>
                  <a:lnTo>
                    <a:pt x="134619" y="3872039"/>
                  </a:lnTo>
                </a:path>
              </a:pathLst>
            </a:custGeom>
            <a:ln w="25399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375153" y="5791961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7" y="0"/>
                  </a:moveTo>
                  <a:lnTo>
                    <a:pt x="67309" y="0"/>
                  </a:lnTo>
                  <a:lnTo>
                    <a:pt x="41094" y="5294"/>
                  </a:lnTo>
                  <a:lnTo>
                    <a:pt x="19700" y="19731"/>
                  </a:lnTo>
                  <a:lnTo>
                    <a:pt x="5284" y="41142"/>
                  </a:lnTo>
                  <a:lnTo>
                    <a:pt x="0" y="67360"/>
                  </a:lnTo>
                  <a:lnTo>
                    <a:pt x="0" y="606247"/>
                  </a:lnTo>
                  <a:lnTo>
                    <a:pt x="5284" y="632465"/>
                  </a:lnTo>
                  <a:lnTo>
                    <a:pt x="19700" y="653876"/>
                  </a:lnTo>
                  <a:lnTo>
                    <a:pt x="41094" y="668313"/>
                  </a:lnTo>
                  <a:lnTo>
                    <a:pt x="67309" y="673608"/>
                  </a:lnTo>
                  <a:lnTo>
                    <a:pt x="1010157" y="673608"/>
                  </a:lnTo>
                  <a:lnTo>
                    <a:pt x="1036373" y="668313"/>
                  </a:lnTo>
                  <a:lnTo>
                    <a:pt x="1057767" y="653876"/>
                  </a:lnTo>
                  <a:lnTo>
                    <a:pt x="1072183" y="632465"/>
                  </a:lnTo>
                  <a:lnTo>
                    <a:pt x="1077468" y="606247"/>
                  </a:lnTo>
                  <a:lnTo>
                    <a:pt x="1077468" y="67360"/>
                  </a:lnTo>
                  <a:lnTo>
                    <a:pt x="1072183" y="41142"/>
                  </a:lnTo>
                  <a:lnTo>
                    <a:pt x="1057767" y="19731"/>
                  </a:lnTo>
                  <a:lnTo>
                    <a:pt x="1036373" y="5294"/>
                  </a:lnTo>
                  <a:lnTo>
                    <a:pt x="1010157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375153" y="5791961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60"/>
                  </a:moveTo>
                  <a:lnTo>
                    <a:pt x="5284" y="41142"/>
                  </a:lnTo>
                  <a:lnTo>
                    <a:pt x="19700" y="19731"/>
                  </a:lnTo>
                  <a:lnTo>
                    <a:pt x="41094" y="5294"/>
                  </a:lnTo>
                  <a:lnTo>
                    <a:pt x="67309" y="0"/>
                  </a:lnTo>
                  <a:lnTo>
                    <a:pt x="1010157" y="0"/>
                  </a:lnTo>
                  <a:lnTo>
                    <a:pt x="1036373" y="5294"/>
                  </a:lnTo>
                  <a:lnTo>
                    <a:pt x="1057767" y="19731"/>
                  </a:lnTo>
                  <a:lnTo>
                    <a:pt x="1072183" y="41142"/>
                  </a:lnTo>
                  <a:lnTo>
                    <a:pt x="1077468" y="67360"/>
                  </a:lnTo>
                  <a:lnTo>
                    <a:pt x="1077468" y="606247"/>
                  </a:lnTo>
                  <a:lnTo>
                    <a:pt x="1072183" y="632465"/>
                  </a:lnTo>
                  <a:lnTo>
                    <a:pt x="1057767" y="653876"/>
                  </a:lnTo>
                  <a:lnTo>
                    <a:pt x="1036373" y="668313"/>
                  </a:lnTo>
                  <a:lnTo>
                    <a:pt x="1010157" y="673608"/>
                  </a:lnTo>
                  <a:lnTo>
                    <a:pt x="67309" y="673608"/>
                  </a:lnTo>
                  <a:lnTo>
                    <a:pt x="41094" y="668313"/>
                  </a:lnTo>
                  <a:lnTo>
                    <a:pt x="19700" y="653876"/>
                  </a:lnTo>
                  <a:lnTo>
                    <a:pt x="5284" y="632465"/>
                  </a:lnTo>
                  <a:lnTo>
                    <a:pt x="0" y="606247"/>
                  </a:lnTo>
                  <a:lnTo>
                    <a:pt x="0" y="6736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2477261" y="5956198"/>
            <a:ext cx="8724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0" dirty="0">
                <a:solidFill>
                  <a:srgbClr val="00315F"/>
                </a:solidFill>
                <a:latin typeface="Times New Roman"/>
                <a:cs typeface="Times New Roman"/>
              </a:rPr>
              <a:t>Suggestions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789426" y="1584197"/>
            <a:ext cx="1346200" cy="673735"/>
          </a:xfrm>
          <a:custGeom>
            <a:avLst/>
            <a:gdLst/>
            <a:ahLst/>
            <a:cxnLst/>
            <a:rect l="l" t="t" r="r" b="b"/>
            <a:pathLst>
              <a:path w="1346200" h="673735">
                <a:moveTo>
                  <a:pt x="1278382" y="0"/>
                </a:moveTo>
                <a:lnTo>
                  <a:pt x="67310" y="0"/>
                </a:lnTo>
                <a:lnTo>
                  <a:pt x="41094" y="5284"/>
                </a:lnTo>
                <a:lnTo>
                  <a:pt x="19700" y="19700"/>
                </a:lnTo>
                <a:lnTo>
                  <a:pt x="5284" y="41094"/>
                </a:lnTo>
                <a:lnTo>
                  <a:pt x="0" y="67310"/>
                </a:lnTo>
                <a:lnTo>
                  <a:pt x="0" y="606298"/>
                </a:lnTo>
                <a:lnTo>
                  <a:pt x="5284" y="632513"/>
                </a:lnTo>
                <a:lnTo>
                  <a:pt x="19700" y="653907"/>
                </a:lnTo>
                <a:lnTo>
                  <a:pt x="41094" y="668323"/>
                </a:lnTo>
                <a:lnTo>
                  <a:pt x="67310" y="673607"/>
                </a:lnTo>
                <a:lnTo>
                  <a:pt x="1278382" y="673607"/>
                </a:lnTo>
                <a:lnTo>
                  <a:pt x="1304597" y="668323"/>
                </a:lnTo>
                <a:lnTo>
                  <a:pt x="1325991" y="653907"/>
                </a:lnTo>
                <a:lnTo>
                  <a:pt x="1340407" y="632513"/>
                </a:lnTo>
                <a:lnTo>
                  <a:pt x="1345691" y="606298"/>
                </a:lnTo>
                <a:lnTo>
                  <a:pt x="1345691" y="67310"/>
                </a:lnTo>
                <a:lnTo>
                  <a:pt x="1340407" y="41094"/>
                </a:lnTo>
                <a:lnTo>
                  <a:pt x="1325991" y="19700"/>
                </a:lnTo>
                <a:lnTo>
                  <a:pt x="1304597" y="5284"/>
                </a:lnTo>
                <a:lnTo>
                  <a:pt x="1278382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882644" y="1704594"/>
            <a:ext cx="11576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10" dirty="0">
                <a:solidFill>
                  <a:srgbClr val="CD0039"/>
                </a:solidFill>
                <a:latin typeface="Times New Roman"/>
                <a:cs typeface="Times New Roman"/>
              </a:rPr>
              <a:t>Engagement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3910838" y="2245105"/>
            <a:ext cx="1236980" cy="866775"/>
            <a:chOff x="3910838" y="2245105"/>
            <a:chExt cx="1236980" cy="866775"/>
          </a:xfrm>
        </p:grpSpPr>
        <p:sp>
          <p:nvSpPr>
            <p:cNvPr id="63" name="object 63"/>
            <p:cNvSpPr/>
            <p:nvPr/>
          </p:nvSpPr>
          <p:spPr>
            <a:xfrm>
              <a:off x="3923538" y="2257805"/>
              <a:ext cx="134620" cy="505459"/>
            </a:xfrm>
            <a:custGeom>
              <a:avLst/>
              <a:gdLst/>
              <a:ahLst/>
              <a:cxnLst/>
              <a:rect l="l" t="t" r="r" b="b"/>
              <a:pathLst>
                <a:path w="134620" h="505460">
                  <a:moveTo>
                    <a:pt x="0" y="0"/>
                  </a:moveTo>
                  <a:lnTo>
                    <a:pt x="0" y="505079"/>
                  </a:lnTo>
                  <a:lnTo>
                    <a:pt x="134620" y="505079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057650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8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1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8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057650" y="2425445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8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10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8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4104513" y="2483307"/>
            <a:ext cx="984250" cy="478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034">
              <a:lnSpc>
                <a:spcPts val="1785"/>
              </a:lnSpc>
              <a:spcBef>
                <a:spcPts val="95"/>
              </a:spcBef>
            </a:pPr>
            <a:r>
              <a:rPr sz="1600" spc="-100" dirty="0">
                <a:solidFill>
                  <a:srgbClr val="00315F"/>
                </a:solidFill>
                <a:latin typeface="Times New Roman"/>
                <a:cs typeface="Times New Roman"/>
              </a:rPr>
              <a:t>Volunteer</a:t>
            </a:r>
            <a:r>
              <a:rPr sz="1600" spc="5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00315F"/>
                </a:solidFill>
                <a:latin typeface="Times New Roman"/>
                <a:cs typeface="Times New Roman"/>
              </a:rPr>
              <a:t>or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785"/>
              </a:lnSpc>
            </a:pPr>
            <a:r>
              <a:rPr sz="1600" spc="-130" dirty="0">
                <a:solidFill>
                  <a:srgbClr val="00315F"/>
                </a:solidFill>
                <a:latin typeface="Times New Roman"/>
                <a:cs typeface="Times New Roman"/>
              </a:rPr>
              <a:t>Self</a:t>
            </a:r>
            <a:r>
              <a:rPr sz="1600" spc="-1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600" spc="-55" dirty="0">
                <a:solidFill>
                  <a:srgbClr val="00315F"/>
                </a:solidFill>
                <a:latin typeface="Times New Roman"/>
                <a:cs typeface="Times New Roman"/>
              </a:rPr>
              <a:t>Directed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3910838" y="2245105"/>
            <a:ext cx="1236980" cy="1708150"/>
            <a:chOff x="3910838" y="2245105"/>
            <a:chExt cx="1236980" cy="1708150"/>
          </a:xfrm>
        </p:grpSpPr>
        <p:sp>
          <p:nvSpPr>
            <p:cNvPr id="68" name="object 68"/>
            <p:cNvSpPr/>
            <p:nvPr/>
          </p:nvSpPr>
          <p:spPr>
            <a:xfrm>
              <a:off x="3923538" y="2257805"/>
              <a:ext cx="134620" cy="1346835"/>
            </a:xfrm>
            <a:custGeom>
              <a:avLst/>
              <a:gdLst/>
              <a:ahLst/>
              <a:cxnLst/>
              <a:rect l="l" t="t" r="r" b="b"/>
              <a:pathLst>
                <a:path w="134620" h="1346835">
                  <a:moveTo>
                    <a:pt x="0" y="0"/>
                  </a:moveTo>
                  <a:lnTo>
                    <a:pt x="0" y="1346835"/>
                  </a:lnTo>
                  <a:lnTo>
                    <a:pt x="134620" y="1346835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057650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1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7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057650" y="3266694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10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4324350" y="3325748"/>
            <a:ext cx="544830" cy="4775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indent="31750">
              <a:lnSpc>
                <a:spcPts val="1639"/>
              </a:lnSpc>
              <a:spcBef>
                <a:spcPts val="380"/>
              </a:spcBef>
            </a:pPr>
            <a:r>
              <a:rPr sz="1600" spc="-30" dirty="0">
                <a:solidFill>
                  <a:srgbClr val="00315F"/>
                </a:solidFill>
                <a:latin typeface="Times New Roman"/>
                <a:cs typeface="Times New Roman"/>
              </a:rPr>
              <a:t>Client </a:t>
            </a:r>
            <a:r>
              <a:rPr sz="1600" spc="-105" dirty="0">
                <a:solidFill>
                  <a:srgbClr val="00315F"/>
                </a:solidFill>
                <a:latin typeface="Times New Roman"/>
                <a:cs typeface="Times New Roman"/>
              </a:rPr>
              <a:t>Benefit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3910838" y="2245105"/>
            <a:ext cx="1236980" cy="2550795"/>
            <a:chOff x="3910838" y="2245105"/>
            <a:chExt cx="1236980" cy="2550795"/>
          </a:xfrm>
        </p:grpSpPr>
        <p:sp>
          <p:nvSpPr>
            <p:cNvPr id="73" name="object 73"/>
            <p:cNvSpPr/>
            <p:nvPr/>
          </p:nvSpPr>
          <p:spPr>
            <a:xfrm>
              <a:off x="3923538" y="2257805"/>
              <a:ext cx="134620" cy="2188845"/>
            </a:xfrm>
            <a:custGeom>
              <a:avLst/>
              <a:gdLst/>
              <a:ahLst/>
              <a:cxnLst/>
              <a:rect l="l" t="t" r="r" b="b"/>
              <a:pathLst>
                <a:path w="134620" h="2188845">
                  <a:moveTo>
                    <a:pt x="0" y="0"/>
                  </a:moveTo>
                  <a:lnTo>
                    <a:pt x="0" y="2188591"/>
                  </a:lnTo>
                  <a:lnTo>
                    <a:pt x="134620" y="2188591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057650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09"/>
                  </a:lnTo>
                  <a:lnTo>
                    <a:pt x="0" y="606297"/>
                  </a:lnTo>
                  <a:lnTo>
                    <a:pt x="5284" y="632513"/>
                  </a:lnTo>
                  <a:lnTo>
                    <a:pt x="19700" y="653907"/>
                  </a:lnTo>
                  <a:lnTo>
                    <a:pt x="41094" y="668323"/>
                  </a:lnTo>
                  <a:lnTo>
                    <a:pt x="67310" y="673607"/>
                  </a:lnTo>
                  <a:lnTo>
                    <a:pt x="1010158" y="673607"/>
                  </a:lnTo>
                  <a:lnTo>
                    <a:pt x="1036373" y="668323"/>
                  </a:lnTo>
                  <a:lnTo>
                    <a:pt x="1057767" y="653907"/>
                  </a:lnTo>
                  <a:lnTo>
                    <a:pt x="1072183" y="632513"/>
                  </a:lnTo>
                  <a:lnTo>
                    <a:pt x="1077467" y="606297"/>
                  </a:lnTo>
                  <a:lnTo>
                    <a:pt x="1077467" y="67309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057650" y="4109466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09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09"/>
                  </a:lnTo>
                  <a:lnTo>
                    <a:pt x="1077467" y="606297"/>
                  </a:lnTo>
                  <a:lnTo>
                    <a:pt x="1072183" y="632513"/>
                  </a:lnTo>
                  <a:lnTo>
                    <a:pt x="1057767" y="653907"/>
                  </a:lnTo>
                  <a:lnTo>
                    <a:pt x="1036373" y="668323"/>
                  </a:lnTo>
                  <a:lnTo>
                    <a:pt x="1010158" y="673607"/>
                  </a:lnTo>
                  <a:lnTo>
                    <a:pt x="67310" y="673607"/>
                  </a:lnTo>
                  <a:lnTo>
                    <a:pt x="41094" y="668323"/>
                  </a:lnTo>
                  <a:lnTo>
                    <a:pt x="19700" y="653907"/>
                  </a:lnTo>
                  <a:lnTo>
                    <a:pt x="5284" y="632513"/>
                  </a:lnTo>
                  <a:lnTo>
                    <a:pt x="0" y="606297"/>
                  </a:lnTo>
                  <a:lnTo>
                    <a:pt x="0" y="67309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4319396" y="4272534"/>
            <a:ext cx="5549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90" dirty="0">
                <a:solidFill>
                  <a:srgbClr val="00315F"/>
                </a:solidFill>
                <a:latin typeface="Times New Roman"/>
                <a:cs typeface="Times New Roman"/>
              </a:rPr>
              <a:t>Timing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3910838" y="2245105"/>
            <a:ext cx="1236980" cy="3392170"/>
            <a:chOff x="3910838" y="2245105"/>
            <a:chExt cx="1236980" cy="3392170"/>
          </a:xfrm>
        </p:grpSpPr>
        <p:sp>
          <p:nvSpPr>
            <p:cNvPr id="78" name="object 78"/>
            <p:cNvSpPr/>
            <p:nvPr/>
          </p:nvSpPr>
          <p:spPr>
            <a:xfrm>
              <a:off x="3923538" y="2257805"/>
              <a:ext cx="134620" cy="3030855"/>
            </a:xfrm>
            <a:custGeom>
              <a:avLst/>
              <a:gdLst/>
              <a:ahLst/>
              <a:cxnLst/>
              <a:rect l="l" t="t" r="r" b="b"/>
              <a:pathLst>
                <a:path w="134620" h="3030854">
                  <a:moveTo>
                    <a:pt x="0" y="0"/>
                  </a:moveTo>
                  <a:lnTo>
                    <a:pt x="0" y="3030347"/>
                  </a:lnTo>
                  <a:lnTo>
                    <a:pt x="134620" y="3030347"/>
                  </a:lnTo>
                </a:path>
              </a:pathLst>
            </a:custGeom>
            <a:ln w="25400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057650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1010158" y="0"/>
                  </a:moveTo>
                  <a:lnTo>
                    <a:pt x="67310" y="0"/>
                  </a:lnTo>
                  <a:lnTo>
                    <a:pt x="41094" y="5284"/>
                  </a:lnTo>
                  <a:lnTo>
                    <a:pt x="19700" y="19700"/>
                  </a:lnTo>
                  <a:lnTo>
                    <a:pt x="5284" y="41094"/>
                  </a:lnTo>
                  <a:lnTo>
                    <a:pt x="0" y="67310"/>
                  </a:lnTo>
                  <a:lnTo>
                    <a:pt x="0" y="606298"/>
                  </a:lnTo>
                  <a:lnTo>
                    <a:pt x="5284" y="632486"/>
                  </a:lnTo>
                  <a:lnTo>
                    <a:pt x="19700" y="653883"/>
                  </a:lnTo>
                  <a:lnTo>
                    <a:pt x="41094" y="668314"/>
                  </a:lnTo>
                  <a:lnTo>
                    <a:pt x="67310" y="673608"/>
                  </a:lnTo>
                  <a:lnTo>
                    <a:pt x="1010158" y="673608"/>
                  </a:lnTo>
                  <a:lnTo>
                    <a:pt x="1036373" y="668314"/>
                  </a:lnTo>
                  <a:lnTo>
                    <a:pt x="1057767" y="653883"/>
                  </a:lnTo>
                  <a:lnTo>
                    <a:pt x="1072183" y="632486"/>
                  </a:lnTo>
                  <a:lnTo>
                    <a:pt x="1077467" y="606298"/>
                  </a:lnTo>
                  <a:lnTo>
                    <a:pt x="1077467" y="67310"/>
                  </a:lnTo>
                  <a:lnTo>
                    <a:pt x="1072183" y="41094"/>
                  </a:lnTo>
                  <a:lnTo>
                    <a:pt x="1057767" y="19700"/>
                  </a:lnTo>
                  <a:lnTo>
                    <a:pt x="1036373" y="5284"/>
                  </a:lnTo>
                  <a:lnTo>
                    <a:pt x="1010158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057650" y="4950713"/>
              <a:ext cx="1077595" cy="673735"/>
            </a:xfrm>
            <a:custGeom>
              <a:avLst/>
              <a:gdLst/>
              <a:ahLst/>
              <a:cxnLst/>
              <a:rect l="l" t="t" r="r" b="b"/>
              <a:pathLst>
                <a:path w="1077595" h="673735">
                  <a:moveTo>
                    <a:pt x="0" y="67310"/>
                  </a:moveTo>
                  <a:lnTo>
                    <a:pt x="5284" y="41094"/>
                  </a:lnTo>
                  <a:lnTo>
                    <a:pt x="19700" y="19700"/>
                  </a:lnTo>
                  <a:lnTo>
                    <a:pt x="41094" y="5284"/>
                  </a:lnTo>
                  <a:lnTo>
                    <a:pt x="67310" y="0"/>
                  </a:lnTo>
                  <a:lnTo>
                    <a:pt x="1010158" y="0"/>
                  </a:lnTo>
                  <a:lnTo>
                    <a:pt x="1036373" y="5284"/>
                  </a:lnTo>
                  <a:lnTo>
                    <a:pt x="1057767" y="19700"/>
                  </a:lnTo>
                  <a:lnTo>
                    <a:pt x="1072183" y="41094"/>
                  </a:lnTo>
                  <a:lnTo>
                    <a:pt x="1077467" y="67310"/>
                  </a:lnTo>
                  <a:lnTo>
                    <a:pt x="1077467" y="606298"/>
                  </a:lnTo>
                  <a:lnTo>
                    <a:pt x="1072183" y="632486"/>
                  </a:lnTo>
                  <a:lnTo>
                    <a:pt x="1057767" y="653883"/>
                  </a:lnTo>
                  <a:lnTo>
                    <a:pt x="1036373" y="668314"/>
                  </a:lnTo>
                  <a:lnTo>
                    <a:pt x="1010158" y="673608"/>
                  </a:lnTo>
                  <a:lnTo>
                    <a:pt x="67310" y="673608"/>
                  </a:lnTo>
                  <a:lnTo>
                    <a:pt x="41094" y="668314"/>
                  </a:lnTo>
                  <a:lnTo>
                    <a:pt x="19700" y="653883"/>
                  </a:lnTo>
                  <a:lnTo>
                    <a:pt x="5284" y="632486"/>
                  </a:lnTo>
                  <a:lnTo>
                    <a:pt x="0" y="606298"/>
                  </a:lnTo>
                  <a:lnTo>
                    <a:pt x="0" y="67310"/>
                  </a:lnTo>
                  <a:close/>
                </a:path>
              </a:pathLst>
            </a:custGeom>
            <a:ln w="25400">
              <a:solidFill>
                <a:srgbClr val="DDDD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4119753" y="5114290"/>
            <a:ext cx="9531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90" dirty="0">
                <a:solidFill>
                  <a:srgbClr val="00315F"/>
                </a:solidFill>
                <a:latin typeface="Times New Roman"/>
                <a:cs typeface="Times New Roman"/>
              </a:rPr>
              <a:t>Ongoing</a:t>
            </a:r>
            <a:r>
              <a:rPr sz="1600" spc="2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600" spc="-65" dirty="0">
                <a:solidFill>
                  <a:srgbClr val="00315F"/>
                </a:solidFill>
                <a:latin typeface="Times New Roman"/>
                <a:cs typeface="Times New Roman"/>
              </a:rPr>
              <a:t>use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95"/>
              </a:spcBef>
              <a:tabLst>
                <a:tab pos="3496945" algn="l"/>
                <a:tab pos="6092825" algn="l"/>
              </a:tabLst>
            </a:pPr>
            <a:r>
              <a:rPr spc="365" dirty="0"/>
              <a:t>QUALITATIVE</a:t>
            </a:r>
            <a:r>
              <a:rPr dirty="0"/>
              <a:t>	</a:t>
            </a:r>
            <a:r>
              <a:rPr spc="375" dirty="0"/>
              <a:t>FINDINGS</a:t>
            </a:r>
            <a:r>
              <a:rPr dirty="0"/>
              <a:t>	-</a:t>
            </a:r>
            <a:r>
              <a:rPr spc="455" dirty="0"/>
              <a:t> </a:t>
            </a:r>
            <a:r>
              <a:rPr spc="310" dirty="0"/>
              <a:t>PARTICIPANTS</a:t>
            </a:r>
          </a:p>
        </p:txBody>
      </p:sp>
      <p:sp>
        <p:nvSpPr>
          <p:cNvPr id="83" name="object 8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“I</a:t>
            </a:r>
            <a:r>
              <a:rPr spc="-15" dirty="0"/>
              <a:t> </a:t>
            </a:r>
            <a:r>
              <a:rPr dirty="0"/>
              <a:t>obviously</a:t>
            </a:r>
            <a:r>
              <a:rPr spc="-30" dirty="0"/>
              <a:t> </a:t>
            </a:r>
            <a:r>
              <a:rPr dirty="0"/>
              <a:t>talk</a:t>
            </a:r>
            <a:r>
              <a:rPr spc="-20" dirty="0"/>
              <a:t> </a:t>
            </a:r>
            <a:r>
              <a:rPr dirty="0"/>
              <a:t>to</a:t>
            </a:r>
            <a:r>
              <a:rPr spc="-15" dirty="0"/>
              <a:t> </a:t>
            </a:r>
            <a:r>
              <a:rPr dirty="0"/>
              <a:t>my</a:t>
            </a:r>
            <a:r>
              <a:rPr spc="-20" dirty="0"/>
              <a:t> </a:t>
            </a:r>
            <a:r>
              <a:rPr dirty="0"/>
              <a:t>family</a:t>
            </a:r>
            <a:r>
              <a:rPr spc="-25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they</a:t>
            </a:r>
            <a:r>
              <a:rPr spc="-40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knew</a:t>
            </a:r>
            <a:r>
              <a:rPr spc="-30" dirty="0"/>
              <a:t> </a:t>
            </a:r>
            <a:r>
              <a:rPr dirty="0"/>
              <a:t>I</a:t>
            </a:r>
            <a:r>
              <a:rPr spc="-15" dirty="0"/>
              <a:t> </a:t>
            </a:r>
            <a:r>
              <a:rPr dirty="0"/>
              <a:t>was</a:t>
            </a:r>
            <a:r>
              <a:rPr spc="-20" dirty="0"/>
              <a:t> </a:t>
            </a:r>
            <a:r>
              <a:rPr dirty="0"/>
              <a:t>going</a:t>
            </a:r>
            <a:r>
              <a:rPr spc="-30" dirty="0"/>
              <a:t> </a:t>
            </a:r>
            <a:r>
              <a:rPr spc="-25" dirty="0"/>
              <a:t>on </a:t>
            </a:r>
            <a:r>
              <a:rPr dirty="0"/>
              <a:t>site</a:t>
            </a:r>
            <a:r>
              <a:rPr spc="-15" dirty="0"/>
              <a:t> </a:t>
            </a:r>
            <a:r>
              <a:rPr dirty="0"/>
              <a:t>to</a:t>
            </a:r>
            <a:r>
              <a:rPr spc="-5" dirty="0"/>
              <a:t> </a:t>
            </a:r>
            <a:r>
              <a:rPr dirty="0"/>
              <a:t>do</a:t>
            </a:r>
            <a:r>
              <a:rPr spc="-20" dirty="0"/>
              <a:t> </a:t>
            </a:r>
            <a:r>
              <a:rPr dirty="0"/>
              <a:t>this</a:t>
            </a:r>
            <a:r>
              <a:rPr spc="-10" dirty="0"/>
              <a:t> </a:t>
            </a:r>
            <a:r>
              <a:rPr dirty="0"/>
              <a:t>My</a:t>
            </a:r>
            <a:r>
              <a:rPr spc="-10" dirty="0"/>
              <a:t> </a:t>
            </a:r>
            <a:r>
              <a:rPr dirty="0"/>
              <a:t>Grief</a:t>
            </a:r>
            <a:r>
              <a:rPr spc="-10" dirty="0"/>
              <a:t> </a:t>
            </a:r>
            <a:r>
              <a:rPr dirty="0"/>
              <a:t>My</a:t>
            </a:r>
            <a:r>
              <a:rPr spc="-50" dirty="0"/>
              <a:t> </a:t>
            </a:r>
            <a:r>
              <a:rPr spc="-75" dirty="0"/>
              <a:t>Way.</a:t>
            </a:r>
            <a:r>
              <a:rPr spc="-12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they’re</a:t>
            </a:r>
            <a:r>
              <a:rPr spc="-45" dirty="0"/>
              <a:t> </a:t>
            </a:r>
            <a:r>
              <a:rPr dirty="0"/>
              <a:t>very</a:t>
            </a:r>
            <a:r>
              <a:rPr spc="-10" dirty="0"/>
              <a:t> supportive. </a:t>
            </a:r>
            <a:r>
              <a:rPr dirty="0"/>
              <a:t>‘Oh,</a:t>
            </a:r>
            <a:r>
              <a:rPr spc="-25" dirty="0"/>
              <a:t> </a:t>
            </a:r>
            <a:r>
              <a:rPr dirty="0"/>
              <a:t>go</a:t>
            </a:r>
            <a:r>
              <a:rPr spc="-15" dirty="0"/>
              <a:t> </a:t>
            </a:r>
            <a:r>
              <a:rPr dirty="0"/>
              <a:t>ahead</a:t>
            </a:r>
            <a:r>
              <a:rPr spc="-30" dirty="0"/>
              <a:t> </a:t>
            </a:r>
            <a:r>
              <a:rPr dirty="0"/>
              <a:t>mum, that’ll</a:t>
            </a:r>
            <a:r>
              <a:rPr spc="-25" dirty="0"/>
              <a:t> </a:t>
            </a:r>
            <a:r>
              <a:rPr dirty="0"/>
              <a:t>be</a:t>
            </a:r>
            <a:r>
              <a:rPr spc="-15" dirty="0"/>
              <a:t> </a:t>
            </a:r>
            <a:r>
              <a:rPr spc="-10" dirty="0"/>
              <a:t>good’.</a:t>
            </a:r>
            <a:r>
              <a:rPr spc="-11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I</a:t>
            </a:r>
            <a:r>
              <a:rPr spc="-5" dirty="0"/>
              <a:t> </a:t>
            </a:r>
            <a:r>
              <a:rPr dirty="0"/>
              <a:t>told</a:t>
            </a:r>
            <a:r>
              <a:rPr spc="-25" dirty="0"/>
              <a:t> </a:t>
            </a:r>
            <a:r>
              <a:rPr dirty="0"/>
              <a:t>them</a:t>
            </a:r>
            <a:r>
              <a:rPr spc="-25" dirty="0"/>
              <a:t> </a:t>
            </a:r>
            <a:r>
              <a:rPr dirty="0"/>
              <a:t>all</a:t>
            </a:r>
            <a:r>
              <a:rPr spc="-15" dirty="0"/>
              <a:t> </a:t>
            </a:r>
            <a:r>
              <a:rPr dirty="0"/>
              <a:t>what</a:t>
            </a:r>
            <a:r>
              <a:rPr spc="-10" dirty="0"/>
              <a:t> </a:t>
            </a:r>
            <a:r>
              <a:rPr spc="-50" dirty="0"/>
              <a:t>a </a:t>
            </a:r>
            <a:r>
              <a:rPr dirty="0"/>
              <a:t>good</a:t>
            </a:r>
            <a:r>
              <a:rPr spc="-45" dirty="0"/>
              <a:t> </a:t>
            </a:r>
            <a:r>
              <a:rPr dirty="0"/>
              <a:t>experience</a:t>
            </a:r>
            <a:r>
              <a:rPr spc="-35" dirty="0"/>
              <a:t> </a:t>
            </a:r>
            <a:r>
              <a:rPr dirty="0"/>
              <a:t>it</a:t>
            </a:r>
            <a:r>
              <a:rPr spc="-25" dirty="0"/>
              <a:t> </a:t>
            </a:r>
            <a:r>
              <a:rPr dirty="0"/>
              <a:t>is</a:t>
            </a:r>
            <a:r>
              <a:rPr spc="-30" dirty="0"/>
              <a:t> </a:t>
            </a:r>
            <a:r>
              <a:rPr dirty="0"/>
              <a:t>and</a:t>
            </a:r>
            <a:r>
              <a:rPr spc="-20" dirty="0"/>
              <a:t> </a:t>
            </a:r>
            <a:r>
              <a:rPr dirty="0"/>
              <a:t>I</a:t>
            </a:r>
            <a:r>
              <a:rPr spc="-20" dirty="0"/>
              <a:t> </a:t>
            </a:r>
            <a:r>
              <a:rPr dirty="0"/>
              <a:t>have</a:t>
            </a:r>
            <a:r>
              <a:rPr spc="-25" dirty="0"/>
              <a:t> </a:t>
            </a:r>
            <a:r>
              <a:rPr dirty="0"/>
              <a:t>enjoyed</a:t>
            </a:r>
            <a:r>
              <a:rPr spc="-60" dirty="0"/>
              <a:t> </a:t>
            </a:r>
            <a:r>
              <a:rPr dirty="0"/>
              <a:t>it.</a:t>
            </a:r>
            <a:r>
              <a:rPr spc="-25" dirty="0"/>
              <a:t> </a:t>
            </a:r>
            <a:r>
              <a:rPr spc="-10" dirty="0"/>
              <a:t>It’s</a:t>
            </a:r>
            <a:r>
              <a:rPr spc="-35" dirty="0"/>
              <a:t> </a:t>
            </a:r>
            <a:r>
              <a:rPr spc="-10" dirty="0"/>
              <a:t>certainly</a:t>
            </a:r>
          </a:p>
          <a:p>
            <a:pPr marL="12700">
              <a:lnSpc>
                <a:spcPts val="2150"/>
              </a:lnSpc>
            </a:pPr>
            <a:r>
              <a:rPr dirty="0"/>
              <a:t>something</a:t>
            </a:r>
            <a:r>
              <a:rPr spc="-20" dirty="0"/>
              <a:t> </a:t>
            </a:r>
            <a:r>
              <a:rPr dirty="0"/>
              <a:t>that</a:t>
            </a:r>
            <a:r>
              <a:rPr spc="-20" dirty="0"/>
              <a:t> </a:t>
            </a:r>
            <a:r>
              <a:rPr dirty="0"/>
              <a:t>I’ll</a:t>
            </a:r>
            <a:r>
              <a:rPr spc="-20" dirty="0"/>
              <a:t> </a:t>
            </a:r>
            <a:r>
              <a:rPr dirty="0"/>
              <a:t>keep</a:t>
            </a:r>
            <a:r>
              <a:rPr spc="-25" dirty="0"/>
              <a:t> </a:t>
            </a:r>
            <a:r>
              <a:rPr dirty="0"/>
              <a:t>up</a:t>
            </a:r>
            <a:r>
              <a:rPr spc="-30" dirty="0"/>
              <a:t> </a:t>
            </a:r>
            <a:r>
              <a:rPr spc="-10" dirty="0"/>
              <a:t>with.”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5783707" y="4153661"/>
            <a:ext cx="5734050" cy="1121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5"/>
              </a:spcBef>
            </a:pP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“The</a:t>
            </a:r>
            <a:r>
              <a:rPr sz="1800" spc="-1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thing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is,</a:t>
            </a:r>
            <a:r>
              <a:rPr sz="1800" spc="-1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I'm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looking</a:t>
            </a:r>
            <a:r>
              <a:rPr sz="1800" spc="-3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at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this</a:t>
            </a:r>
            <a:r>
              <a:rPr sz="1800" spc="-2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(MGMW)</a:t>
            </a:r>
            <a:r>
              <a:rPr sz="1800" spc="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not</a:t>
            </a:r>
            <a:r>
              <a:rPr sz="1800" spc="-1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only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31302F"/>
                </a:solidFill>
                <a:latin typeface="Times New Roman"/>
                <a:cs typeface="Times New Roman"/>
              </a:rPr>
              <a:t>for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bereavement</a:t>
            </a:r>
            <a:r>
              <a:rPr sz="1800" spc="-1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and grieving,</a:t>
            </a:r>
            <a:r>
              <a:rPr sz="1800" spc="-1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but for</a:t>
            </a:r>
            <a:r>
              <a:rPr sz="1800" spc="-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life in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general...</a:t>
            </a:r>
            <a:r>
              <a:rPr sz="1800" spc="-1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Ohh yes,</a:t>
            </a:r>
            <a:r>
              <a:rPr sz="1800" spc="-2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spc="-50" dirty="0">
                <a:solidFill>
                  <a:srgbClr val="31302F"/>
                </a:solidFill>
                <a:latin typeface="Times New Roman"/>
                <a:cs typeface="Times New Roman"/>
              </a:rPr>
              <a:t>I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was</a:t>
            </a:r>
            <a:r>
              <a:rPr sz="1800" spc="-1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gonna</a:t>
            </a:r>
            <a:r>
              <a:rPr sz="1800" spc="-1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ask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you</a:t>
            </a:r>
            <a:r>
              <a:rPr sz="1800" spc="-3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that.</a:t>
            </a:r>
            <a:r>
              <a:rPr sz="1800" spc="-3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Do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you</a:t>
            </a:r>
            <a:r>
              <a:rPr sz="1800" spc="-4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like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lock</a:t>
            </a:r>
            <a:r>
              <a:rPr sz="1800" spc="-2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me</a:t>
            </a:r>
            <a:r>
              <a:rPr sz="1800" spc="-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out</a:t>
            </a:r>
            <a:r>
              <a:rPr sz="1800" spc="-1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or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can</a:t>
            </a:r>
            <a:r>
              <a:rPr sz="1800" spc="-2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31302F"/>
                </a:solidFill>
                <a:latin typeface="Times New Roman"/>
                <a:cs typeface="Times New Roman"/>
              </a:rPr>
              <a:t>I</a:t>
            </a:r>
            <a:r>
              <a:rPr sz="1800" spc="-5" dirty="0">
                <a:solidFill>
                  <a:srgbClr val="31302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31302F"/>
                </a:solidFill>
                <a:latin typeface="Times New Roman"/>
                <a:cs typeface="Times New Roman"/>
              </a:rPr>
              <a:t>keep it?”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761994" y="4025646"/>
            <a:ext cx="1667510" cy="922019"/>
          </a:xfrm>
          <a:custGeom>
            <a:avLst/>
            <a:gdLst/>
            <a:ahLst/>
            <a:cxnLst/>
            <a:rect l="l" t="t" r="r" b="b"/>
            <a:pathLst>
              <a:path w="1667510" h="922020">
                <a:moveTo>
                  <a:pt x="0" y="461009"/>
                </a:moveTo>
                <a:lnTo>
                  <a:pt x="9039" y="392879"/>
                </a:lnTo>
                <a:lnTo>
                  <a:pt x="35297" y="327854"/>
                </a:lnTo>
                <a:lnTo>
                  <a:pt x="77483" y="266648"/>
                </a:lnTo>
                <a:lnTo>
                  <a:pt x="104147" y="237700"/>
                </a:lnTo>
                <a:lnTo>
                  <a:pt x="134308" y="209973"/>
                </a:lnTo>
                <a:lnTo>
                  <a:pt x="167808" y="183558"/>
                </a:lnTo>
                <a:lnTo>
                  <a:pt x="204483" y="158542"/>
                </a:lnTo>
                <a:lnTo>
                  <a:pt x="244173" y="135016"/>
                </a:lnTo>
                <a:lnTo>
                  <a:pt x="286716" y="113069"/>
                </a:lnTo>
                <a:lnTo>
                  <a:pt x="331952" y="92788"/>
                </a:lnTo>
                <a:lnTo>
                  <a:pt x="379719" y="74264"/>
                </a:lnTo>
                <a:lnTo>
                  <a:pt x="429856" y="57586"/>
                </a:lnTo>
                <a:lnTo>
                  <a:pt x="482202" y="42843"/>
                </a:lnTo>
                <a:lnTo>
                  <a:pt x="536595" y="30123"/>
                </a:lnTo>
                <a:lnTo>
                  <a:pt x="592874" y="19516"/>
                </a:lnTo>
                <a:lnTo>
                  <a:pt x="650878" y="11111"/>
                </a:lnTo>
                <a:lnTo>
                  <a:pt x="710446" y="4997"/>
                </a:lnTo>
                <a:lnTo>
                  <a:pt x="771416" y="1264"/>
                </a:lnTo>
                <a:lnTo>
                  <a:pt x="833627" y="0"/>
                </a:lnTo>
                <a:lnTo>
                  <a:pt x="895839" y="1264"/>
                </a:lnTo>
                <a:lnTo>
                  <a:pt x="956809" y="4997"/>
                </a:lnTo>
                <a:lnTo>
                  <a:pt x="1016377" y="11111"/>
                </a:lnTo>
                <a:lnTo>
                  <a:pt x="1074381" y="19516"/>
                </a:lnTo>
                <a:lnTo>
                  <a:pt x="1130660" y="30123"/>
                </a:lnTo>
                <a:lnTo>
                  <a:pt x="1185053" y="42843"/>
                </a:lnTo>
                <a:lnTo>
                  <a:pt x="1237399" y="57586"/>
                </a:lnTo>
                <a:lnTo>
                  <a:pt x="1287536" y="74264"/>
                </a:lnTo>
                <a:lnTo>
                  <a:pt x="1335303" y="92788"/>
                </a:lnTo>
                <a:lnTo>
                  <a:pt x="1380539" y="113069"/>
                </a:lnTo>
                <a:lnTo>
                  <a:pt x="1423082" y="135016"/>
                </a:lnTo>
                <a:lnTo>
                  <a:pt x="1462772" y="158542"/>
                </a:lnTo>
                <a:lnTo>
                  <a:pt x="1499447" y="183558"/>
                </a:lnTo>
                <a:lnTo>
                  <a:pt x="1532947" y="209973"/>
                </a:lnTo>
                <a:lnTo>
                  <a:pt x="1563108" y="237700"/>
                </a:lnTo>
                <a:lnTo>
                  <a:pt x="1589772" y="266648"/>
                </a:lnTo>
                <a:lnTo>
                  <a:pt x="1631958" y="327854"/>
                </a:lnTo>
                <a:lnTo>
                  <a:pt x="1658216" y="392879"/>
                </a:lnTo>
                <a:lnTo>
                  <a:pt x="1667255" y="461009"/>
                </a:lnTo>
                <a:lnTo>
                  <a:pt x="1664969" y="495418"/>
                </a:lnTo>
                <a:lnTo>
                  <a:pt x="1647159" y="562085"/>
                </a:lnTo>
                <a:lnTo>
                  <a:pt x="1612776" y="625290"/>
                </a:lnTo>
                <a:lnTo>
                  <a:pt x="1563108" y="684319"/>
                </a:lnTo>
                <a:lnTo>
                  <a:pt x="1532947" y="712046"/>
                </a:lnTo>
                <a:lnTo>
                  <a:pt x="1499447" y="738461"/>
                </a:lnTo>
                <a:lnTo>
                  <a:pt x="1462772" y="763477"/>
                </a:lnTo>
                <a:lnTo>
                  <a:pt x="1423082" y="787003"/>
                </a:lnTo>
                <a:lnTo>
                  <a:pt x="1380539" y="808950"/>
                </a:lnTo>
                <a:lnTo>
                  <a:pt x="1335303" y="829231"/>
                </a:lnTo>
                <a:lnTo>
                  <a:pt x="1287536" y="847755"/>
                </a:lnTo>
                <a:lnTo>
                  <a:pt x="1237399" y="864433"/>
                </a:lnTo>
                <a:lnTo>
                  <a:pt x="1185053" y="879176"/>
                </a:lnTo>
                <a:lnTo>
                  <a:pt x="1130660" y="891896"/>
                </a:lnTo>
                <a:lnTo>
                  <a:pt x="1074381" y="902503"/>
                </a:lnTo>
                <a:lnTo>
                  <a:pt x="1016377" y="910908"/>
                </a:lnTo>
                <a:lnTo>
                  <a:pt x="956809" y="917022"/>
                </a:lnTo>
                <a:lnTo>
                  <a:pt x="895839" y="920755"/>
                </a:lnTo>
                <a:lnTo>
                  <a:pt x="833627" y="922019"/>
                </a:lnTo>
                <a:lnTo>
                  <a:pt x="771416" y="920755"/>
                </a:lnTo>
                <a:lnTo>
                  <a:pt x="710446" y="917022"/>
                </a:lnTo>
                <a:lnTo>
                  <a:pt x="650878" y="910908"/>
                </a:lnTo>
                <a:lnTo>
                  <a:pt x="592874" y="902503"/>
                </a:lnTo>
                <a:lnTo>
                  <a:pt x="536595" y="891896"/>
                </a:lnTo>
                <a:lnTo>
                  <a:pt x="482202" y="879176"/>
                </a:lnTo>
                <a:lnTo>
                  <a:pt x="429856" y="864433"/>
                </a:lnTo>
                <a:lnTo>
                  <a:pt x="379719" y="847755"/>
                </a:lnTo>
                <a:lnTo>
                  <a:pt x="331952" y="829231"/>
                </a:lnTo>
                <a:lnTo>
                  <a:pt x="286716" y="808950"/>
                </a:lnTo>
                <a:lnTo>
                  <a:pt x="244173" y="787003"/>
                </a:lnTo>
                <a:lnTo>
                  <a:pt x="204483" y="763477"/>
                </a:lnTo>
                <a:lnTo>
                  <a:pt x="167808" y="738461"/>
                </a:lnTo>
                <a:lnTo>
                  <a:pt x="134308" y="712046"/>
                </a:lnTo>
                <a:lnTo>
                  <a:pt x="104147" y="684319"/>
                </a:lnTo>
                <a:lnTo>
                  <a:pt x="77483" y="655371"/>
                </a:lnTo>
                <a:lnTo>
                  <a:pt x="35297" y="594165"/>
                </a:lnTo>
                <a:lnTo>
                  <a:pt x="9039" y="529140"/>
                </a:lnTo>
                <a:lnTo>
                  <a:pt x="0" y="461009"/>
                </a:lnTo>
                <a:close/>
              </a:path>
              <a:path w="1667510" h="922020">
                <a:moveTo>
                  <a:pt x="0" y="461009"/>
                </a:moveTo>
                <a:lnTo>
                  <a:pt x="9039" y="392879"/>
                </a:lnTo>
                <a:lnTo>
                  <a:pt x="35297" y="327854"/>
                </a:lnTo>
                <a:lnTo>
                  <a:pt x="77483" y="266648"/>
                </a:lnTo>
                <a:lnTo>
                  <a:pt x="104147" y="237700"/>
                </a:lnTo>
                <a:lnTo>
                  <a:pt x="134308" y="209973"/>
                </a:lnTo>
                <a:lnTo>
                  <a:pt x="167808" y="183558"/>
                </a:lnTo>
                <a:lnTo>
                  <a:pt x="204483" y="158542"/>
                </a:lnTo>
                <a:lnTo>
                  <a:pt x="244173" y="135016"/>
                </a:lnTo>
                <a:lnTo>
                  <a:pt x="286716" y="113069"/>
                </a:lnTo>
                <a:lnTo>
                  <a:pt x="331952" y="92788"/>
                </a:lnTo>
                <a:lnTo>
                  <a:pt x="379719" y="74264"/>
                </a:lnTo>
                <a:lnTo>
                  <a:pt x="429856" y="57586"/>
                </a:lnTo>
                <a:lnTo>
                  <a:pt x="482202" y="42843"/>
                </a:lnTo>
                <a:lnTo>
                  <a:pt x="536595" y="30123"/>
                </a:lnTo>
                <a:lnTo>
                  <a:pt x="592874" y="19516"/>
                </a:lnTo>
                <a:lnTo>
                  <a:pt x="650878" y="11111"/>
                </a:lnTo>
                <a:lnTo>
                  <a:pt x="710446" y="4997"/>
                </a:lnTo>
                <a:lnTo>
                  <a:pt x="771416" y="1264"/>
                </a:lnTo>
                <a:lnTo>
                  <a:pt x="833627" y="0"/>
                </a:lnTo>
                <a:lnTo>
                  <a:pt x="895839" y="1264"/>
                </a:lnTo>
                <a:lnTo>
                  <a:pt x="956809" y="4997"/>
                </a:lnTo>
                <a:lnTo>
                  <a:pt x="1016377" y="11111"/>
                </a:lnTo>
                <a:lnTo>
                  <a:pt x="1074381" y="19516"/>
                </a:lnTo>
                <a:lnTo>
                  <a:pt x="1130660" y="30123"/>
                </a:lnTo>
                <a:lnTo>
                  <a:pt x="1185053" y="42843"/>
                </a:lnTo>
                <a:lnTo>
                  <a:pt x="1237399" y="57586"/>
                </a:lnTo>
                <a:lnTo>
                  <a:pt x="1287536" y="74264"/>
                </a:lnTo>
                <a:lnTo>
                  <a:pt x="1335303" y="92788"/>
                </a:lnTo>
                <a:lnTo>
                  <a:pt x="1380539" y="113069"/>
                </a:lnTo>
                <a:lnTo>
                  <a:pt x="1423082" y="135016"/>
                </a:lnTo>
                <a:lnTo>
                  <a:pt x="1462772" y="158542"/>
                </a:lnTo>
                <a:lnTo>
                  <a:pt x="1499447" y="183558"/>
                </a:lnTo>
                <a:lnTo>
                  <a:pt x="1532947" y="209973"/>
                </a:lnTo>
                <a:lnTo>
                  <a:pt x="1563108" y="237700"/>
                </a:lnTo>
                <a:lnTo>
                  <a:pt x="1589772" y="266648"/>
                </a:lnTo>
                <a:lnTo>
                  <a:pt x="1631958" y="327854"/>
                </a:lnTo>
                <a:lnTo>
                  <a:pt x="1658216" y="392879"/>
                </a:lnTo>
                <a:lnTo>
                  <a:pt x="1667255" y="461009"/>
                </a:lnTo>
                <a:lnTo>
                  <a:pt x="1664969" y="495418"/>
                </a:lnTo>
                <a:lnTo>
                  <a:pt x="1647159" y="562085"/>
                </a:lnTo>
                <a:lnTo>
                  <a:pt x="1612776" y="625290"/>
                </a:lnTo>
                <a:lnTo>
                  <a:pt x="1563108" y="684319"/>
                </a:lnTo>
                <a:lnTo>
                  <a:pt x="1532947" y="712046"/>
                </a:lnTo>
                <a:lnTo>
                  <a:pt x="1499447" y="738461"/>
                </a:lnTo>
                <a:lnTo>
                  <a:pt x="1462772" y="763477"/>
                </a:lnTo>
                <a:lnTo>
                  <a:pt x="1423082" y="787003"/>
                </a:lnTo>
                <a:lnTo>
                  <a:pt x="1380539" y="808950"/>
                </a:lnTo>
                <a:lnTo>
                  <a:pt x="1335303" y="829231"/>
                </a:lnTo>
                <a:lnTo>
                  <a:pt x="1287536" y="847755"/>
                </a:lnTo>
                <a:lnTo>
                  <a:pt x="1237399" y="864433"/>
                </a:lnTo>
                <a:lnTo>
                  <a:pt x="1185053" y="879176"/>
                </a:lnTo>
                <a:lnTo>
                  <a:pt x="1130660" y="891896"/>
                </a:lnTo>
                <a:lnTo>
                  <a:pt x="1074381" y="902503"/>
                </a:lnTo>
                <a:lnTo>
                  <a:pt x="1016377" y="910908"/>
                </a:lnTo>
                <a:lnTo>
                  <a:pt x="956809" y="917022"/>
                </a:lnTo>
                <a:lnTo>
                  <a:pt x="895839" y="920755"/>
                </a:lnTo>
                <a:lnTo>
                  <a:pt x="833627" y="922019"/>
                </a:lnTo>
                <a:lnTo>
                  <a:pt x="771416" y="920755"/>
                </a:lnTo>
                <a:lnTo>
                  <a:pt x="710446" y="917022"/>
                </a:lnTo>
                <a:lnTo>
                  <a:pt x="650878" y="910908"/>
                </a:lnTo>
                <a:lnTo>
                  <a:pt x="592874" y="902503"/>
                </a:lnTo>
                <a:lnTo>
                  <a:pt x="536595" y="891896"/>
                </a:lnTo>
                <a:lnTo>
                  <a:pt x="482202" y="879176"/>
                </a:lnTo>
                <a:lnTo>
                  <a:pt x="429856" y="864433"/>
                </a:lnTo>
                <a:lnTo>
                  <a:pt x="379719" y="847755"/>
                </a:lnTo>
                <a:lnTo>
                  <a:pt x="331952" y="829231"/>
                </a:lnTo>
                <a:lnTo>
                  <a:pt x="286716" y="808950"/>
                </a:lnTo>
                <a:lnTo>
                  <a:pt x="244173" y="787003"/>
                </a:lnTo>
                <a:lnTo>
                  <a:pt x="204483" y="763477"/>
                </a:lnTo>
                <a:lnTo>
                  <a:pt x="167808" y="738461"/>
                </a:lnTo>
                <a:lnTo>
                  <a:pt x="134308" y="712046"/>
                </a:lnTo>
                <a:lnTo>
                  <a:pt x="104147" y="684319"/>
                </a:lnTo>
                <a:lnTo>
                  <a:pt x="77483" y="655371"/>
                </a:lnTo>
                <a:lnTo>
                  <a:pt x="35297" y="594165"/>
                </a:lnTo>
                <a:lnTo>
                  <a:pt x="9039" y="529140"/>
                </a:lnTo>
                <a:lnTo>
                  <a:pt x="0" y="461009"/>
                </a:lnTo>
                <a:close/>
              </a:path>
            </a:pathLst>
          </a:custGeom>
          <a:ln w="38100">
            <a:solidFill>
              <a:srgbClr val="CD00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7758" y="1293367"/>
            <a:ext cx="5396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20" dirty="0">
                <a:latin typeface="Times New Roman"/>
                <a:cs typeface="Times New Roman"/>
              </a:rPr>
              <a:t>Next</a:t>
            </a:r>
            <a:r>
              <a:rPr sz="3600" spc="-80" dirty="0">
                <a:latin typeface="Times New Roman"/>
                <a:cs typeface="Times New Roman"/>
              </a:rPr>
              <a:t> </a:t>
            </a:r>
            <a:r>
              <a:rPr sz="3600" spc="-170" dirty="0">
                <a:latin typeface="Times New Roman"/>
                <a:cs typeface="Times New Roman"/>
              </a:rPr>
              <a:t>steps</a:t>
            </a:r>
            <a:r>
              <a:rPr sz="3600" spc="-75" dirty="0">
                <a:latin typeface="Times New Roman"/>
                <a:cs typeface="Times New Roman"/>
              </a:rPr>
              <a:t> </a:t>
            </a:r>
            <a:r>
              <a:rPr sz="3600" spc="-135" dirty="0">
                <a:latin typeface="Times New Roman"/>
                <a:cs typeface="Times New Roman"/>
              </a:rPr>
              <a:t>for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spc="-375" dirty="0">
                <a:latin typeface="Times New Roman"/>
                <a:cs typeface="Times New Roman"/>
              </a:rPr>
              <a:t>My</a:t>
            </a:r>
            <a:r>
              <a:rPr sz="3600" spc="-75" dirty="0">
                <a:latin typeface="Times New Roman"/>
                <a:cs typeface="Times New Roman"/>
              </a:rPr>
              <a:t> </a:t>
            </a:r>
            <a:r>
              <a:rPr sz="3600" spc="-160" dirty="0">
                <a:latin typeface="Times New Roman"/>
                <a:cs typeface="Times New Roman"/>
              </a:rPr>
              <a:t>Grief</a:t>
            </a:r>
            <a:r>
              <a:rPr sz="3600" spc="-75" dirty="0">
                <a:latin typeface="Times New Roman"/>
                <a:cs typeface="Times New Roman"/>
              </a:rPr>
              <a:t> </a:t>
            </a:r>
            <a:r>
              <a:rPr sz="3600" spc="-375" dirty="0">
                <a:latin typeface="Times New Roman"/>
                <a:cs typeface="Times New Roman"/>
              </a:rPr>
              <a:t>My</a:t>
            </a:r>
            <a:r>
              <a:rPr sz="3600" spc="-540" dirty="0">
                <a:latin typeface="Times New Roman"/>
                <a:cs typeface="Times New Roman"/>
              </a:rPr>
              <a:t> </a:t>
            </a:r>
            <a:r>
              <a:rPr sz="3600" spc="-425" dirty="0">
                <a:latin typeface="Times New Roman"/>
                <a:cs typeface="Times New Roman"/>
              </a:rPr>
              <a:t>Way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8340" y="2171283"/>
            <a:ext cx="5177155" cy="392747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465"/>
              </a:spcBef>
              <a:buFont typeface="Arial MT"/>
              <a:buChar char="•"/>
              <a:tabLst>
                <a:tab pos="354965" algn="l"/>
              </a:tabLst>
            </a:pPr>
            <a:r>
              <a:rPr sz="2600" b="1" spc="-80" dirty="0">
                <a:solidFill>
                  <a:srgbClr val="00315F"/>
                </a:solidFill>
                <a:latin typeface="Times New Roman"/>
                <a:cs typeface="Times New Roman"/>
              </a:rPr>
              <a:t>Pathways</a:t>
            </a:r>
            <a:r>
              <a:rPr sz="2600" b="1" spc="-6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b="1" spc="60" dirty="0">
                <a:solidFill>
                  <a:srgbClr val="00315F"/>
                </a:solidFill>
                <a:latin typeface="Times New Roman"/>
                <a:cs typeface="Times New Roman"/>
              </a:rPr>
              <a:t>to</a:t>
            </a:r>
            <a:r>
              <a:rPr sz="2600" b="1" spc="-10" dirty="0">
                <a:solidFill>
                  <a:srgbClr val="00315F"/>
                </a:solidFill>
                <a:latin typeface="Times New Roman"/>
                <a:cs typeface="Times New Roman"/>
              </a:rPr>
              <a:t> adoption</a:t>
            </a:r>
            <a:endParaRPr sz="26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305"/>
              </a:spcBef>
              <a:buFont typeface="Arial MT"/>
              <a:buChar char="–"/>
              <a:tabLst>
                <a:tab pos="756285" algn="l"/>
              </a:tabLst>
            </a:pPr>
            <a:r>
              <a:rPr sz="2200" spc="-130" dirty="0">
                <a:solidFill>
                  <a:srgbClr val="00315F"/>
                </a:solidFill>
                <a:latin typeface="Times New Roman"/>
                <a:cs typeface="Times New Roman"/>
              </a:rPr>
              <a:t>Impact</a:t>
            </a:r>
            <a:r>
              <a:rPr sz="2200" spc="-1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200" spc="-80" dirty="0">
                <a:solidFill>
                  <a:srgbClr val="00315F"/>
                </a:solidFill>
                <a:latin typeface="Times New Roman"/>
                <a:cs typeface="Times New Roman"/>
              </a:rPr>
              <a:t>grant</a:t>
            </a:r>
            <a:r>
              <a:rPr sz="2200" spc="-1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315F"/>
                </a:solidFill>
                <a:latin typeface="Times New Roman"/>
                <a:cs typeface="Times New Roman"/>
              </a:rPr>
              <a:t>funding</a:t>
            </a:r>
            <a:endParaRPr sz="22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65"/>
              </a:spcBef>
              <a:buFont typeface="Arial MT"/>
              <a:buChar char="–"/>
              <a:tabLst>
                <a:tab pos="756285" algn="l"/>
              </a:tabLst>
            </a:pPr>
            <a:r>
              <a:rPr sz="2200" spc="-125" dirty="0">
                <a:solidFill>
                  <a:srgbClr val="00315F"/>
                </a:solidFill>
                <a:latin typeface="Times New Roman"/>
                <a:cs typeface="Times New Roman"/>
              </a:rPr>
              <a:t>Sustainability</a:t>
            </a:r>
            <a:r>
              <a:rPr sz="2200" spc="-3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200" spc="-135" dirty="0">
                <a:solidFill>
                  <a:srgbClr val="00315F"/>
                </a:solidFill>
                <a:latin typeface="Times New Roman"/>
                <a:cs typeface="Times New Roman"/>
              </a:rPr>
              <a:t>plans</a:t>
            </a:r>
            <a:r>
              <a:rPr sz="2200" spc="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200" spc="-90" dirty="0">
                <a:solidFill>
                  <a:srgbClr val="00315F"/>
                </a:solidFill>
                <a:latin typeface="Times New Roman"/>
                <a:cs typeface="Times New Roman"/>
              </a:rPr>
              <a:t>(e.g.</a:t>
            </a:r>
            <a:r>
              <a:rPr sz="2200" spc="-114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200" spc="-130" dirty="0">
                <a:solidFill>
                  <a:srgbClr val="00315F"/>
                </a:solidFill>
                <a:latin typeface="Times New Roman"/>
                <a:cs typeface="Times New Roman"/>
              </a:rPr>
              <a:t>Licensing,</a:t>
            </a:r>
            <a:r>
              <a:rPr sz="2200" spc="-9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200" spc="-60" dirty="0">
                <a:solidFill>
                  <a:srgbClr val="00315F"/>
                </a:solidFill>
                <a:latin typeface="Times New Roman"/>
                <a:cs typeface="Times New Roman"/>
              </a:rPr>
              <a:t>training)</a:t>
            </a:r>
            <a:endParaRPr sz="22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65"/>
              </a:spcBef>
              <a:buFont typeface="Arial MT"/>
              <a:buChar char="–"/>
              <a:tabLst>
                <a:tab pos="756285" algn="l"/>
              </a:tabLst>
            </a:pPr>
            <a:r>
              <a:rPr sz="2200" spc="-135" dirty="0">
                <a:solidFill>
                  <a:srgbClr val="00315F"/>
                </a:solidFill>
                <a:latin typeface="Times New Roman"/>
                <a:cs typeface="Times New Roman"/>
              </a:rPr>
              <a:t>Signposting</a:t>
            </a:r>
            <a:r>
              <a:rPr sz="2200" spc="-4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315F"/>
                </a:solidFill>
                <a:latin typeface="Times New Roman"/>
                <a:cs typeface="Times New Roman"/>
              </a:rPr>
              <a:t>or</a:t>
            </a:r>
            <a:r>
              <a:rPr sz="2200" spc="-13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315F"/>
                </a:solidFill>
                <a:latin typeface="Times New Roman"/>
                <a:cs typeface="Times New Roman"/>
              </a:rPr>
              <a:t>integration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75"/>
              </a:spcBef>
            </a:pPr>
            <a:endParaRPr sz="2200">
              <a:latin typeface="Times New Roman"/>
              <a:cs typeface="Times New Roman"/>
            </a:endParaRPr>
          </a:p>
          <a:p>
            <a:pPr marL="375285" indent="-286385">
              <a:lnSpc>
                <a:spcPct val="100000"/>
              </a:lnSpc>
              <a:buFont typeface="Arial MT"/>
              <a:buChar char="•"/>
              <a:tabLst>
                <a:tab pos="375285" algn="l"/>
              </a:tabLst>
            </a:pPr>
            <a:r>
              <a:rPr sz="2600" b="1" spc="-45" dirty="0">
                <a:solidFill>
                  <a:srgbClr val="00315F"/>
                </a:solidFill>
                <a:latin typeface="Times New Roman"/>
                <a:cs typeface="Times New Roman"/>
              </a:rPr>
              <a:t>Further</a:t>
            </a:r>
            <a:r>
              <a:rPr sz="2600" b="1" spc="-12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b="1" spc="-20" dirty="0">
                <a:solidFill>
                  <a:srgbClr val="00315F"/>
                </a:solidFill>
                <a:latin typeface="Times New Roman"/>
                <a:cs typeface="Times New Roman"/>
              </a:rPr>
              <a:t>research</a:t>
            </a:r>
            <a:r>
              <a:rPr sz="2600" b="1" spc="-114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315F"/>
                </a:solidFill>
                <a:latin typeface="Times New Roman"/>
                <a:cs typeface="Times New Roman"/>
              </a:rPr>
              <a:t>and</a:t>
            </a:r>
            <a:r>
              <a:rPr sz="2600" b="1" spc="-10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00315F"/>
                </a:solidFill>
                <a:latin typeface="Times New Roman"/>
                <a:cs typeface="Times New Roman"/>
              </a:rPr>
              <a:t>evaluation</a:t>
            </a:r>
            <a:endParaRPr sz="2600">
              <a:latin typeface="Times New Roman"/>
              <a:cs typeface="Times New Roman"/>
            </a:endParaRPr>
          </a:p>
          <a:p>
            <a:pPr marL="774700" lvl="1" indent="-228600">
              <a:lnSpc>
                <a:spcPct val="100000"/>
              </a:lnSpc>
              <a:spcBef>
                <a:spcPts val="305"/>
              </a:spcBef>
              <a:buFont typeface="Arial MT"/>
              <a:buChar char="•"/>
              <a:tabLst>
                <a:tab pos="774700" algn="l"/>
              </a:tabLst>
            </a:pPr>
            <a:r>
              <a:rPr sz="2200" spc="-125" dirty="0">
                <a:solidFill>
                  <a:srgbClr val="00315F"/>
                </a:solidFill>
                <a:latin typeface="Times New Roman"/>
                <a:cs typeface="Times New Roman"/>
              </a:rPr>
              <a:t>Larger</a:t>
            </a:r>
            <a:r>
              <a:rPr sz="2200" spc="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315F"/>
                </a:solidFill>
                <a:latin typeface="Times New Roman"/>
                <a:cs typeface="Times New Roman"/>
              </a:rPr>
              <a:t>samples</a:t>
            </a:r>
            <a:endParaRPr sz="2200">
              <a:latin typeface="Times New Roman"/>
              <a:cs typeface="Times New Roman"/>
            </a:endParaRPr>
          </a:p>
          <a:p>
            <a:pPr marL="774700" lvl="1" indent="-228600">
              <a:lnSpc>
                <a:spcPct val="100000"/>
              </a:lnSpc>
              <a:spcBef>
                <a:spcPts val="265"/>
              </a:spcBef>
              <a:buFont typeface="Arial MT"/>
              <a:buChar char="•"/>
              <a:tabLst>
                <a:tab pos="774700" algn="l"/>
              </a:tabLst>
            </a:pPr>
            <a:r>
              <a:rPr sz="2200" spc="-135" dirty="0">
                <a:solidFill>
                  <a:srgbClr val="00315F"/>
                </a:solidFill>
                <a:latin typeface="Times New Roman"/>
                <a:cs typeface="Times New Roman"/>
              </a:rPr>
              <a:t>Effectiveness</a:t>
            </a:r>
            <a:r>
              <a:rPr sz="2200" spc="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200" spc="-125" dirty="0">
                <a:solidFill>
                  <a:srgbClr val="00315F"/>
                </a:solidFill>
                <a:latin typeface="Times New Roman"/>
                <a:cs typeface="Times New Roman"/>
              </a:rPr>
              <a:t>versus</a:t>
            </a:r>
            <a:r>
              <a:rPr sz="2200" spc="-10" dirty="0">
                <a:solidFill>
                  <a:srgbClr val="00315F"/>
                </a:solidFill>
                <a:latin typeface="Times New Roman"/>
                <a:cs typeface="Times New Roman"/>
              </a:rPr>
              <a:t> control</a:t>
            </a:r>
            <a:endParaRPr sz="2200">
              <a:latin typeface="Times New Roman"/>
              <a:cs typeface="Times New Roman"/>
            </a:endParaRPr>
          </a:p>
          <a:p>
            <a:pPr marL="774700" lvl="1" indent="-228600">
              <a:lnSpc>
                <a:spcPct val="100000"/>
              </a:lnSpc>
              <a:spcBef>
                <a:spcPts val="265"/>
              </a:spcBef>
              <a:buFont typeface="Arial MT"/>
              <a:buChar char="•"/>
              <a:tabLst>
                <a:tab pos="774700" algn="l"/>
              </a:tabLst>
            </a:pPr>
            <a:r>
              <a:rPr sz="2200" spc="-140" dirty="0">
                <a:solidFill>
                  <a:srgbClr val="00315F"/>
                </a:solidFill>
                <a:latin typeface="Times New Roman"/>
                <a:cs typeface="Times New Roman"/>
              </a:rPr>
              <a:t>Adapt</a:t>
            </a:r>
            <a:r>
              <a:rPr sz="2200" spc="-1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200" spc="-135" dirty="0">
                <a:solidFill>
                  <a:srgbClr val="00315F"/>
                </a:solidFill>
                <a:latin typeface="Times New Roman"/>
                <a:cs typeface="Times New Roman"/>
              </a:rPr>
              <a:t>and</a:t>
            </a:r>
            <a:r>
              <a:rPr sz="2200" spc="-1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200" spc="-135" dirty="0">
                <a:solidFill>
                  <a:srgbClr val="00315F"/>
                </a:solidFill>
                <a:latin typeface="Times New Roman"/>
                <a:cs typeface="Times New Roman"/>
              </a:rPr>
              <a:t>evaluate</a:t>
            </a:r>
            <a:r>
              <a:rPr sz="2200" spc="-3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200" spc="-95" dirty="0">
                <a:solidFill>
                  <a:srgbClr val="00315F"/>
                </a:solidFill>
                <a:latin typeface="Times New Roman"/>
                <a:cs typeface="Times New Roman"/>
              </a:rPr>
              <a:t>with</a:t>
            </a:r>
            <a:r>
              <a:rPr sz="2200" spc="-3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200" spc="-60" dirty="0">
                <a:solidFill>
                  <a:srgbClr val="00315F"/>
                </a:solidFill>
                <a:latin typeface="Times New Roman"/>
                <a:cs typeface="Times New Roman"/>
              </a:rPr>
              <a:t>other</a:t>
            </a:r>
            <a:r>
              <a:rPr sz="2200" spc="-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315F"/>
                </a:solidFill>
                <a:latin typeface="Times New Roman"/>
                <a:cs typeface="Times New Roman"/>
              </a:rPr>
              <a:t>populations</a:t>
            </a:r>
            <a:endParaRPr sz="2200">
              <a:latin typeface="Times New Roman"/>
              <a:cs typeface="Times New Roman"/>
            </a:endParaRPr>
          </a:p>
          <a:p>
            <a:pPr marL="774700" lvl="1" indent="-228600">
              <a:lnSpc>
                <a:spcPct val="100000"/>
              </a:lnSpc>
              <a:spcBef>
                <a:spcPts val="265"/>
              </a:spcBef>
              <a:buFont typeface="Arial MT"/>
              <a:buChar char="•"/>
              <a:tabLst>
                <a:tab pos="774700" algn="l"/>
              </a:tabLst>
            </a:pPr>
            <a:r>
              <a:rPr sz="2200" spc="-80" dirty="0">
                <a:solidFill>
                  <a:srgbClr val="00315F"/>
                </a:solidFill>
                <a:latin typeface="Times New Roman"/>
                <a:cs typeface="Times New Roman"/>
              </a:rPr>
              <a:t>Prioritise</a:t>
            </a:r>
            <a:r>
              <a:rPr sz="2200" spc="2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315F"/>
                </a:solidFill>
                <a:latin typeface="Times New Roman"/>
                <a:cs typeface="Times New Roman"/>
              </a:rPr>
              <a:t>uncertainties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168" y="281940"/>
            <a:ext cx="3560064" cy="5684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8861" y="120395"/>
            <a:ext cx="2386969" cy="100583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37729" y="153771"/>
            <a:ext cx="770113" cy="12468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504" y="112776"/>
            <a:ext cx="7452359" cy="11902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6354" y="4702047"/>
            <a:ext cx="3058795" cy="2022475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1800" b="1" spc="-50" dirty="0">
                <a:solidFill>
                  <a:srgbClr val="00315F"/>
                </a:solidFill>
                <a:latin typeface="Times New Roman"/>
                <a:cs typeface="Times New Roman"/>
              </a:rPr>
              <a:t>Dr</a:t>
            </a:r>
            <a:r>
              <a:rPr sz="1800" b="1" spc="-12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315F"/>
                </a:solidFill>
                <a:latin typeface="Times New Roman"/>
                <a:cs typeface="Times New Roman"/>
              </a:rPr>
              <a:t>Anne</a:t>
            </a:r>
            <a:r>
              <a:rPr sz="1800" b="1" spc="-9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315F"/>
                </a:solidFill>
                <a:latin typeface="Times New Roman"/>
                <a:cs typeface="Times New Roman"/>
              </a:rPr>
              <a:t>Finucane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225"/>
              </a:spcBef>
            </a:pPr>
            <a:r>
              <a:rPr sz="1800" spc="-105" dirty="0">
                <a:solidFill>
                  <a:srgbClr val="00315F"/>
                </a:solidFill>
                <a:latin typeface="Times New Roman"/>
                <a:cs typeface="Times New Roman"/>
              </a:rPr>
              <a:t>Marie</a:t>
            </a:r>
            <a:r>
              <a:rPr sz="18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800" spc="-65" dirty="0">
                <a:solidFill>
                  <a:srgbClr val="00315F"/>
                </a:solidFill>
                <a:latin typeface="Times New Roman"/>
                <a:cs typeface="Times New Roman"/>
              </a:rPr>
              <a:t>Curie</a:t>
            </a:r>
            <a:r>
              <a:rPr sz="1800" spc="-2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800" spc="-95" dirty="0">
                <a:solidFill>
                  <a:srgbClr val="00315F"/>
                </a:solidFill>
                <a:latin typeface="Times New Roman"/>
                <a:cs typeface="Times New Roman"/>
              </a:rPr>
              <a:t>Senior</a:t>
            </a:r>
            <a:r>
              <a:rPr sz="18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800" spc="-95" dirty="0">
                <a:solidFill>
                  <a:srgbClr val="00315F"/>
                </a:solidFill>
                <a:latin typeface="Times New Roman"/>
                <a:cs typeface="Times New Roman"/>
              </a:rPr>
              <a:t>Research</a:t>
            </a:r>
            <a:r>
              <a:rPr sz="18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800" spc="-105" dirty="0">
                <a:solidFill>
                  <a:srgbClr val="00315F"/>
                </a:solidFill>
                <a:latin typeface="Times New Roman"/>
                <a:cs typeface="Times New Roman"/>
              </a:rPr>
              <a:t>Fellow, </a:t>
            </a:r>
            <a:r>
              <a:rPr sz="1800" spc="-90" dirty="0">
                <a:solidFill>
                  <a:srgbClr val="00315F"/>
                </a:solidFill>
                <a:latin typeface="Times New Roman"/>
                <a:cs typeface="Times New Roman"/>
              </a:rPr>
              <a:t>University</a:t>
            </a:r>
            <a:r>
              <a:rPr sz="18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800" spc="-105" dirty="0">
                <a:solidFill>
                  <a:srgbClr val="00315F"/>
                </a:solidFill>
                <a:latin typeface="Times New Roman"/>
                <a:cs typeface="Times New Roman"/>
              </a:rPr>
              <a:t>of</a:t>
            </a:r>
            <a:r>
              <a:rPr sz="1800" spc="-3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315F"/>
                </a:solidFill>
                <a:latin typeface="Times New Roman"/>
                <a:cs typeface="Times New Roman"/>
              </a:rPr>
              <a:t>Edinburgh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800" u="sng" spc="-2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Times New Roman"/>
                <a:cs typeface="Times New Roman"/>
                <a:hlinkClick r:id="rId3"/>
              </a:rPr>
              <a:t>a.finucane@ed.ac.uk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1800" spc="-65" dirty="0">
                <a:solidFill>
                  <a:srgbClr val="42566C"/>
                </a:solidFill>
                <a:latin typeface="Times New Roman"/>
                <a:cs typeface="Times New Roman"/>
              </a:rPr>
              <a:t>@annefinucane.bsky.social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70246" y="4756911"/>
            <a:ext cx="3235960" cy="1803400"/>
          </a:xfrm>
          <a:prstGeom prst="rect">
            <a:avLst/>
          </a:prstGeom>
        </p:spPr>
        <p:txBody>
          <a:bodyPr vert="horz" wrap="square" lIns="0" tIns="1136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5"/>
              </a:spcBef>
            </a:pPr>
            <a:r>
              <a:rPr sz="1800" b="1" spc="-30" dirty="0">
                <a:solidFill>
                  <a:srgbClr val="00315F"/>
                </a:solidFill>
                <a:latin typeface="Times New Roman"/>
                <a:cs typeface="Times New Roman"/>
              </a:rPr>
              <a:t>Dr</a:t>
            </a:r>
            <a:r>
              <a:rPr sz="1800" b="1" spc="-6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00315F"/>
                </a:solidFill>
                <a:latin typeface="Times New Roman"/>
                <a:cs typeface="Times New Roman"/>
              </a:rPr>
              <a:t>David</a:t>
            </a:r>
            <a:r>
              <a:rPr sz="1800" b="1" spc="-7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315F"/>
                </a:solidFill>
                <a:latin typeface="Times New Roman"/>
                <a:cs typeface="Times New Roman"/>
              </a:rPr>
              <a:t>Gillanders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790"/>
              </a:spcBef>
            </a:pPr>
            <a:r>
              <a:rPr sz="1800" spc="-95" dirty="0">
                <a:solidFill>
                  <a:srgbClr val="00315F"/>
                </a:solidFill>
                <a:latin typeface="Times New Roman"/>
                <a:cs typeface="Times New Roman"/>
              </a:rPr>
              <a:t>Senior</a:t>
            </a:r>
            <a:r>
              <a:rPr sz="1800" spc="-4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800" spc="-65" dirty="0">
                <a:solidFill>
                  <a:srgbClr val="00315F"/>
                </a:solidFill>
                <a:latin typeface="Times New Roman"/>
                <a:cs typeface="Times New Roman"/>
              </a:rPr>
              <a:t>Lecturer</a:t>
            </a:r>
            <a:r>
              <a:rPr sz="1800" spc="-5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800" spc="-90" dirty="0">
                <a:solidFill>
                  <a:srgbClr val="00315F"/>
                </a:solidFill>
                <a:latin typeface="Times New Roman"/>
                <a:cs typeface="Times New Roman"/>
              </a:rPr>
              <a:t>in</a:t>
            </a:r>
            <a:r>
              <a:rPr sz="1800" spc="-2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800" spc="-105" dirty="0">
                <a:solidFill>
                  <a:srgbClr val="00315F"/>
                </a:solidFill>
                <a:latin typeface="Times New Roman"/>
                <a:cs typeface="Times New Roman"/>
              </a:rPr>
              <a:t>Clinical</a:t>
            </a:r>
            <a:r>
              <a:rPr sz="180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800" spc="-105" dirty="0">
                <a:solidFill>
                  <a:srgbClr val="00315F"/>
                </a:solidFill>
                <a:latin typeface="Times New Roman"/>
                <a:cs typeface="Times New Roman"/>
              </a:rPr>
              <a:t>Psychology, </a:t>
            </a:r>
            <a:r>
              <a:rPr sz="1800" spc="-90" dirty="0">
                <a:solidFill>
                  <a:srgbClr val="00315F"/>
                </a:solidFill>
                <a:latin typeface="Times New Roman"/>
                <a:cs typeface="Times New Roman"/>
              </a:rPr>
              <a:t>University</a:t>
            </a:r>
            <a:r>
              <a:rPr sz="18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800" spc="-105" dirty="0">
                <a:solidFill>
                  <a:srgbClr val="00315F"/>
                </a:solidFill>
                <a:latin typeface="Times New Roman"/>
                <a:cs typeface="Times New Roman"/>
              </a:rPr>
              <a:t>of</a:t>
            </a:r>
            <a:r>
              <a:rPr sz="1800" spc="-3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315F"/>
                </a:solidFill>
                <a:latin typeface="Times New Roman"/>
                <a:cs typeface="Times New Roman"/>
              </a:rPr>
              <a:t>Edinburgh</a:t>
            </a:r>
            <a:endParaRPr sz="1800">
              <a:latin typeface="Times New Roman"/>
              <a:cs typeface="Times New Roman"/>
            </a:endParaRPr>
          </a:p>
          <a:p>
            <a:pPr marL="12700" marR="833119">
              <a:lnSpc>
                <a:spcPct val="137200"/>
              </a:lnSpc>
            </a:pPr>
            <a:r>
              <a:rPr sz="1800" u="sng" spc="-45" dirty="0">
                <a:solidFill>
                  <a:srgbClr val="5F5F5F"/>
                </a:solidFill>
                <a:uFill>
                  <a:solidFill>
                    <a:srgbClr val="5F5F5F"/>
                  </a:solidFill>
                </a:uFill>
                <a:latin typeface="Times New Roman"/>
                <a:cs typeface="Times New Roman"/>
                <a:hlinkClick r:id="rId4"/>
              </a:rPr>
              <a:t>David.gillanders@ed.ac.uk</a:t>
            </a:r>
            <a:r>
              <a:rPr sz="1800" spc="-45" dirty="0">
                <a:solidFill>
                  <a:srgbClr val="5F5F5F"/>
                </a:solidFill>
                <a:latin typeface="Times New Roman"/>
                <a:cs typeface="Times New Roman"/>
              </a:rPr>
              <a:t> </a:t>
            </a:r>
            <a:r>
              <a:rPr sz="1800" spc="-100" dirty="0">
                <a:solidFill>
                  <a:srgbClr val="42566C"/>
                </a:solidFill>
                <a:latin typeface="Times New Roman"/>
                <a:cs typeface="Times New Roman"/>
              </a:rPr>
              <a:t>@davidgillanders.bsky.social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80880" y="4702047"/>
            <a:ext cx="2011680" cy="1591310"/>
          </a:xfrm>
          <a:prstGeom prst="rect">
            <a:avLst/>
          </a:prstGeom>
        </p:spPr>
        <p:txBody>
          <a:bodyPr vert="horz" wrap="square" lIns="0" tIns="168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1800" b="1" spc="-50" dirty="0">
                <a:solidFill>
                  <a:srgbClr val="00315F"/>
                </a:solidFill>
                <a:latin typeface="Times New Roman"/>
                <a:cs typeface="Times New Roman"/>
              </a:rPr>
              <a:t>Dr</a:t>
            </a:r>
            <a:r>
              <a:rPr sz="1800" b="1" spc="-12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315F"/>
                </a:solidFill>
                <a:latin typeface="Times New Roman"/>
                <a:cs typeface="Times New Roman"/>
              </a:rPr>
              <a:t>Anne</a:t>
            </a:r>
            <a:r>
              <a:rPr sz="1800" b="1" spc="-9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00315F"/>
                </a:solidFill>
                <a:latin typeface="Times New Roman"/>
                <a:cs typeface="Times New Roman"/>
              </a:rPr>
              <a:t>Canny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1225"/>
              </a:spcBef>
            </a:pPr>
            <a:r>
              <a:rPr sz="1800" spc="-95" dirty="0">
                <a:solidFill>
                  <a:srgbClr val="00315F"/>
                </a:solidFill>
                <a:latin typeface="Times New Roman"/>
                <a:cs typeface="Times New Roman"/>
              </a:rPr>
              <a:t>Research</a:t>
            </a:r>
            <a:r>
              <a:rPr sz="1800" spc="-6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00315F"/>
                </a:solidFill>
                <a:latin typeface="Times New Roman"/>
                <a:cs typeface="Times New Roman"/>
              </a:rPr>
              <a:t>Fellow, </a:t>
            </a:r>
            <a:r>
              <a:rPr sz="1800" spc="-90" dirty="0">
                <a:solidFill>
                  <a:srgbClr val="00315F"/>
                </a:solidFill>
                <a:latin typeface="Times New Roman"/>
                <a:cs typeface="Times New Roman"/>
              </a:rPr>
              <a:t>University</a:t>
            </a:r>
            <a:r>
              <a:rPr sz="18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800" spc="-105" dirty="0">
                <a:solidFill>
                  <a:srgbClr val="00315F"/>
                </a:solidFill>
                <a:latin typeface="Times New Roman"/>
                <a:cs typeface="Times New Roman"/>
              </a:rPr>
              <a:t>of</a:t>
            </a:r>
            <a:r>
              <a:rPr sz="1800" spc="-3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1800" spc="-100" dirty="0">
                <a:solidFill>
                  <a:srgbClr val="00315F"/>
                </a:solidFill>
                <a:latin typeface="Times New Roman"/>
                <a:cs typeface="Times New Roman"/>
              </a:rPr>
              <a:t>Edinburgh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800" spc="-30" dirty="0">
                <a:solidFill>
                  <a:srgbClr val="00315F"/>
                </a:solidFill>
                <a:latin typeface="Times New Roman"/>
                <a:cs typeface="Times New Roman"/>
                <a:hlinkClick r:id="rId5"/>
              </a:rPr>
              <a:t>anne.canny@ed.ac.uk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038331" y="0"/>
            <a:ext cx="1068324" cy="14843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5245">
              <a:lnSpc>
                <a:spcPct val="100000"/>
              </a:lnSpc>
              <a:spcBef>
                <a:spcPts val="100"/>
              </a:spcBef>
            </a:pPr>
            <a:r>
              <a:rPr sz="3600" spc="-215" dirty="0">
                <a:latin typeface="Times New Roman"/>
                <a:cs typeface="Times New Roman"/>
              </a:rPr>
              <a:t>Bereavement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spc="-105" dirty="0">
                <a:latin typeface="Times New Roman"/>
                <a:cs typeface="Times New Roman"/>
              </a:rPr>
              <a:t>support</a:t>
            </a:r>
            <a:r>
              <a:rPr sz="3600" spc="-60" dirty="0">
                <a:latin typeface="Times New Roman"/>
                <a:cs typeface="Times New Roman"/>
              </a:rPr>
              <a:t> </a:t>
            </a:r>
            <a:r>
              <a:rPr sz="3600" spc="-190" dirty="0">
                <a:latin typeface="Times New Roman"/>
                <a:cs typeface="Times New Roman"/>
              </a:rPr>
              <a:t>needs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spc="-175" dirty="0">
                <a:latin typeface="Times New Roman"/>
                <a:cs typeface="Times New Roman"/>
              </a:rPr>
              <a:t>in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spc="-100" dirty="0">
                <a:latin typeface="Times New Roman"/>
                <a:cs typeface="Times New Roman"/>
              </a:rPr>
              <a:t>the</a:t>
            </a:r>
            <a:r>
              <a:rPr sz="3600" spc="-65" dirty="0">
                <a:latin typeface="Times New Roman"/>
                <a:cs typeface="Times New Roman"/>
              </a:rPr>
              <a:t> </a:t>
            </a:r>
            <a:r>
              <a:rPr sz="3600" spc="-345" dirty="0">
                <a:latin typeface="Times New Roman"/>
                <a:cs typeface="Times New Roman"/>
              </a:rPr>
              <a:t>UK</a:t>
            </a:r>
            <a:endParaRPr sz="3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2900" y="140207"/>
            <a:ext cx="3558540" cy="5684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8739" y="6546595"/>
            <a:ext cx="103720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0" dirty="0">
                <a:solidFill>
                  <a:srgbClr val="1F1F1F"/>
                </a:solidFill>
                <a:latin typeface="Arial Black"/>
                <a:cs typeface="Arial Black"/>
              </a:rPr>
              <a:t>Ref:</a:t>
            </a:r>
            <a:r>
              <a:rPr sz="1400" spc="-65" dirty="0">
                <a:solidFill>
                  <a:srgbClr val="1F1F1F"/>
                </a:solidFill>
                <a:latin typeface="Arial Black"/>
                <a:cs typeface="Arial Black"/>
              </a:rPr>
              <a:t> </a:t>
            </a:r>
            <a:r>
              <a:rPr sz="1400" dirty="0">
                <a:solidFill>
                  <a:srgbClr val="1F1F1F"/>
                </a:solidFill>
                <a:latin typeface="Lucida Sans Unicode"/>
                <a:cs typeface="Lucida Sans Unicode"/>
              </a:rPr>
              <a:t>Who</a:t>
            </a:r>
            <a:r>
              <a:rPr sz="1400" spc="-80" dirty="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1F1F1F"/>
                </a:solidFill>
                <a:latin typeface="Lucida Sans Unicode"/>
                <a:cs typeface="Lucida Sans Unicode"/>
              </a:rPr>
              <a:t>Needs</a:t>
            </a:r>
            <a:r>
              <a:rPr sz="1400" spc="-85" dirty="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F1F1F"/>
                </a:solidFill>
                <a:latin typeface="Lucida Sans Unicode"/>
                <a:cs typeface="Lucida Sans Unicode"/>
              </a:rPr>
              <a:t>Bereavement</a:t>
            </a:r>
            <a:r>
              <a:rPr sz="1400" spc="-85" dirty="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sz="1400" spc="-20" dirty="0">
                <a:solidFill>
                  <a:srgbClr val="1F1F1F"/>
                </a:solidFill>
                <a:latin typeface="Lucida Sans Unicode"/>
                <a:cs typeface="Lucida Sans Unicode"/>
              </a:rPr>
              <a:t>Support?</a:t>
            </a:r>
            <a:r>
              <a:rPr sz="1400" spc="-85" dirty="0">
                <a:solidFill>
                  <a:srgbClr val="1F1F1F"/>
                </a:solidFill>
                <a:latin typeface="Lucida Sans Unicode"/>
                <a:cs typeface="Lucida Sans Unicode"/>
              </a:rPr>
              <a:t> A</a:t>
            </a:r>
            <a:r>
              <a:rPr sz="1400" spc="-60" dirty="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sz="1400" spc="-25" dirty="0">
                <a:solidFill>
                  <a:srgbClr val="1F1F1F"/>
                </a:solidFill>
                <a:latin typeface="Lucida Sans Unicode"/>
                <a:cs typeface="Lucida Sans Unicode"/>
              </a:rPr>
              <a:t>Population</a:t>
            </a:r>
            <a:r>
              <a:rPr sz="1400" spc="-85" dirty="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F1F1F"/>
                </a:solidFill>
                <a:latin typeface="Lucida Sans Unicode"/>
                <a:cs typeface="Lucida Sans Unicode"/>
              </a:rPr>
              <a:t>Based</a:t>
            </a:r>
            <a:r>
              <a:rPr sz="1400" spc="-105" dirty="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1F1F1F"/>
                </a:solidFill>
                <a:latin typeface="Lucida Sans Unicode"/>
                <a:cs typeface="Lucida Sans Unicode"/>
              </a:rPr>
              <a:t>Survey</a:t>
            </a:r>
            <a:r>
              <a:rPr sz="1400" spc="-70" dirty="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sz="1400" spc="-45" dirty="0">
                <a:solidFill>
                  <a:srgbClr val="1F1F1F"/>
                </a:solidFill>
                <a:latin typeface="Lucida Sans Unicode"/>
                <a:cs typeface="Lucida Sans Unicode"/>
              </a:rPr>
              <a:t>of</a:t>
            </a:r>
            <a:r>
              <a:rPr sz="1400" spc="-70" dirty="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F1F1F"/>
                </a:solidFill>
                <a:latin typeface="Lucida Sans Unicode"/>
                <a:cs typeface="Lucida Sans Unicode"/>
              </a:rPr>
              <a:t>Bereavement</a:t>
            </a:r>
            <a:r>
              <a:rPr sz="1400" spc="-85" dirty="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sz="1400" spc="-55" dirty="0">
                <a:solidFill>
                  <a:srgbClr val="1F1F1F"/>
                </a:solidFill>
                <a:latin typeface="Lucida Sans Unicode"/>
                <a:cs typeface="Lucida Sans Unicode"/>
              </a:rPr>
              <a:t>Risk</a:t>
            </a:r>
            <a:r>
              <a:rPr sz="1400" spc="-85" dirty="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1F1F1F"/>
                </a:solidFill>
                <a:latin typeface="Lucida Sans Unicode"/>
                <a:cs typeface="Lucida Sans Unicode"/>
              </a:rPr>
              <a:t>and</a:t>
            </a:r>
            <a:r>
              <a:rPr sz="1400" spc="-70" dirty="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sz="1400" spc="-20" dirty="0">
                <a:solidFill>
                  <a:srgbClr val="1F1F1F"/>
                </a:solidFill>
                <a:latin typeface="Lucida Sans Unicode"/>
                <a:cs typeface="Lucida Sans Unicode"/>
              </a:rPr>
              <a:t>Support</a:t>
            </a:r>
            <a:r>
              <a:rPr sz="1400" spc="-75" dirty="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F1F1F"/>
                </a:solidFill>
                <a:latin typeface="Lucida Sans Unicode"/>
                <a:cs typeface="Lucida Sans Unicode"/>
              </a:rPr>
              <a:t>Need</a:t>
            </a:r>
            <a:r>
              <a:rPr sz="1400" spc="-75" dirty="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sz="1400" spc="-40" dirty="0">
                <a:solidFill>
                  <a:srgbClr val="1F1F1F"/>
                </a:solidFill>
                <a:latin typeface="Lucida Sans Unicode"/>
                <a:cs typeface="Lucida Sans Unicode"/>
              </a:rPr>
              <a:t>(Aoun</a:t>
            </a:r>
            <a:r>
              <a:rPr sz="1400" spc="-65" dirty="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sz="1400" dirty="0">
                <a:solidFill>
                  <a:srgbClr val="1F1F1F"/>
                </a:solidFill>
                <a:latin typeface="Lucida Sans Unicode"/>
                <a:cs typeface="Lucida Sans Unicode"/>
              </a:rPr>
              <a:t>et</a:t>
            </a:r>
            <a:r>
              <a:rPr sz="1400" spc="-70" dirty="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sz="1400" spc="-45" dirty="0">
                <a:solidFill>
                  <a:srgbClr val="1F1F1F"/>
                </a:solidFill>
                <a:latin typeface="Lucida Sans Unicode"/>
                <a:cs typeface="Lucida Sans Unicode"/>
              </a:rPr>
              <a:t>al.</a:t>
            </a:r>
            <a:r>
              <a:rPr sz="1400" spc="-75" dirty="0">
                <a:solidFill>
                  <a:srgbClr val="1F1F1F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solidFill>
                  <a:srgbClr val="1F1F1F"/>
                </a:solidFill>
                <a:latin typeface="Lucida Sans Unicode"/>
                <a:cs typeface="Lucida Sans Unicode"/>
              </a:rPr>
              <a:t>2015)</a:t>
            </a:r>
            <a:endParaRPr sz="1400">
              <a:latin typeface="Lucida Sans Unicode"/>
              <a:cs typeface="Lucida Sans Unicode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028688" y="1481327"/>
            <a:ext cx="4823460" cy="4615180"/>
            <a:chOff x="7028688" y="1481327"/>
            <a:chExt cx="4823460" cy="46151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28688" y="1481327"/>
              <a:ext cx="4823459" cy="461467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876794" y="2625089"/>
              <a:ext cx="3096895" cy="2280285"/>
            </a:xfrm>
            <a:custGeom>
              <a:avLst/>
              <a:gdLst/>
              <a:ahLst/>
              <a:cxnLst/>
              <a:rect l="l" t="t" r="r" b="b"/>
              <a:pathLst>
                <a:path w="3096895" h="2280285">
                  <a:moveTo>
                    <a:pt x="0" y="1139952"/>
                  </a:moveTo>
                  <a:lnTo>
                    <a:pt x="977" y="1099068"/>
                  </a:lnTo>
                  <a:lnTo>
                    <a:pt x="3888" y="1058545"/>
                  </a:lnTo>
                  <a:lnTo>
                    <a:pt x="8698" y="1018409"/>
                  </a:lnTo>
                  <a:lnTo>
                    <a:pt x="15377" y="978684"/>
                  </a:lnTo>
                  <a:lnTo>
                    <a:pt x="23890" y="939392"/>
                  </a:lnTo>
                  <a:lnTo>
                    <a:pt x="34206" y="900559"/>
                  </a:lnTo>
                  <a:lnTo>
                    <a:pt x="46290" y="862208"/>
                  </a:lnTo>
                  <a:lnTo>
                    <a:pt x="60111" y="824364"/>
                  </a:lnTo>
                  <a:lnTo>
                    <a:pt x="75636" y="787050"/>
                  </a:lnTo>
                  <a:lnTo>
                    <a:pt x="92832" y="750292"/>
                  </a:lnTo>
                  <a:lnTo>
                    <a:pt x="111666" y="714112"/>
                  </a:lnTo>
                  <a:lnTo>
                    <a:pt x="132106" y="678536"/>
                  </a:lnTo>
                  <a:lnTo>
                    <a:pt x="154118" y="643587"/>
                  </a:lnTo>
                  <a:lnTo>
                    <a:pt x="177670" y="609289"/>
                  </a:lnTo>
                  <a:lnTo>
                    <a:pt x="202730" y="575666"/>
                  </a:lnTo>
                  <a:lnTo>
                    <a:pt x="229264" y="542744"/>
                  </a:lnTo>
                  <a:lnTo>
                    <a:pt x="257239" y="510545"/>
                  </a:lnTo>
                  <a:lnTo>
                    <a:pt x="286624" y="479093"/>
                  </a:lnTo>
                  <a:lnTo>
                    <a:pt x="317384" y="448414"/>
                  </a:lnTo>
                  <a:lnTo>
                    <a:pt x="349488" y="418531"/>
                  </a:lnTo>
                  <a:lnTo>
                    <a:pt x="382903" y="389468"/>
                  </a:lnTo>
                  <a:lnTo>
                    <a:pt x="417595" y="361249"/>
                  </a:lnTo>
                  <a:lnTo>
                    <a:pt x="453532" y="333898"/>
                  </a:lnTo>
                  <a:lnTo>
                    <a:pt x="490682" y="307441"/>
                  </a:lnTo>
                  <a:lnTo>
                    <a:pt x="529011" y="281899"/>
                  </a:lnTo>
                  <a:lnTo>
                    <a:pt x="568488" y="257299"/>
                  </a:lnTo>
                  <a:lnTo>
                    <a:pt x="609078" y="233663"/>
                  </a:lnTo>
                  <a:lnTo>
                    <a:pt x="650749" y="211017"/>
                  </a:lnTo>
                  <a:lnTo>
                    <a:pt x="693469" y="189384"/>
                  </a:lnTo>
                  <a:lnTo>
                    <a:pt x="737205" y="168788"/>
                  </a:lnTo>
                  <a:lnTo>
                    <a:pt x="781924" y="149253"/>
                  </a:lnTo>
                  <a:lnTo>
                    <a:pt x="827593" y="130804"/>
                  </a:lnTo>
                  <a:lnTo>
                    <a:pt x="874179" y="113464"/>
                  </a:lnTo>
                  <a:lnTo>
                    <a:pt x="921650" y="97258"/>
                  </a:lnTo>
                  <a:lnTo>
                    <a:pt x="969973" y="82210"/>
                  </a:lnTo>
                  <a:lnTo>
                    <a:pt x="1019115" y="68344"/>
                  </a:lnTo>
                  <a:lnTo>
                    <a:pt x="1069044" y="55684"/>
                  </a:lnTo>
                  <a:lnTo>
                    <a:pt x="1119726" y="44255"/>
                  </a:lnTo>
                  <a:lnTo>
                    <a:pt x="1171129" y="34079"/>
                  </a:lnTo>
                  <a:lnTo>
                    <a:pt x="1223220" y="25183"/>
                  </a:lnTo>
                  <a:lnTo>
                    <a:pt x="1275967" y="17588"/>
                  </a:lnTo>
                  <a:lnTo>
                    <a:pt x="1329336" y="11321"/>
                  </a:lnTo>
                  <a:lnTo>
                    <a:pt x="1383295" y="6404"/>
                  </a:lnTo>
                  <a:lnTo>
                    <a:pt x="1437811" y="2862"/>
                  </a:lnTo>
                  <a:lnTo>
                    <a:pt x="1492852" y="719"/>
                  </a:lnTo>
                  <a:lnTo>
                    <a:pt x="1548383" y="0"/>
                  </a:lnTo>
                  <a:lnTo>
                    <a:pt x="1603915" y="719"/>
                  </a:lnTo>
                  <a:lnTo>
                    <a:pt x="1658956" y="2862"/>
                  </a:lnTo>
                  <a:lnTo>
                    <a:pt x="1713472" y="6404"/>
                  </a:lnTo>
                  <a:lnTo>
                    <a:pt x="1767431" y="11321"/>
                  </a:lnTo>
                  <a:lnTo>
                    <a:pt x="1820800" y="17588"/>
                  </a:lnTo>
                  <a:lnTo>
                    <a:pt x="1873547" y="25183"/>
                  </a:lnTo>
                  <a:lnTo>
                    <a:pt x="1925638" y="34079"/>
                  </a:lnTo>
                  <a:lnTo>
                    <a:pt x="1977041" y="44255"/>
                  </a:lnTo>
                  <a:lnTo>
                    <a:pt x="2027723" y="55684"/>
                  </a:lnTo>
                  <a:lnTo>
                    <a:pt x="2077652" y="68344"/>
                  </a:lnTo>
                  <a:lnTo>
                    <a:pt x="2126794" y="82210"/>
                  </a:lnTo>
                  <a:lnTo>
                    <a:pt x="2175117" y="97258"/>
                  </a:lnTo>
                  <a:lnTo>
                    <a:pt x="2222588" y="113464"/>
                  </a:lnTo>
                  <a:lnTo>
                    <a:pt x="2269174" y="130804"/>
                  </a:lnTo>
                  <a:lnTo>
                    <a:pt x="2314843" y="149253"/>
                  </a:lnTo>
                  <a:lnTo>
                    <a:pt x="2359562" y="168788"/>
                  </a:lnTo>
                  <a:lnTo>
                    <a:pt x="2403298" y="189384"/>
                  </a:lnTo>
                  <a:lnTo>
                    <a:pt x="2446018" y="211017"/>
                  </a:lnTo>
                  <a:lnTo>
                    <a:pt x="2487689" y="233663"/>
                  </a:lnTo>
                  <a:lnTo>
                    <a:pt x="2528279" y="257299"/>
                  </a:lnTo>
                  <a:lnTo>
                    <a:pt x="2567756" y="281899"/>
                  </a:lnTo>
                  <a:lnTo>
                    <a:pt x="2606085" y="307441"/>
                  </a:lnTo>
                  <a:lnTo>
                    <a:pt x="2643235" y="333898"/>
                  </a:lnTo>
                  <a:lnTo>
                    <a:pt x="2679172" y="361249"/>
                  </a:lnTo>
                  <a:lnTo>
                    <a:pt x="2713864" y="389468"/>
                  </a:lnTo>
                  <a:lnTo>
                    <a:pt x="2747279" y="418531"/>
                  </a:lnTo>
                  <a:lnTo>
                    <a:pt x="2779383" y="448414"/>
                  </a:lnTo>
                  <a:lnTo>
                    <a:pt x="2810143" y="479093"/>
                  </a:lnTo>
                  <a:lnTo>
                    <a:pt x="2839528" y="510545"/>
                  </a:lnTo>
                  <a:lnTo>
                    <a:pt x="2867503" y="542744"/>
                  </a:lnTo>
                  <a:lnTo>
                    <a:pt x="2894037" y="575666"/>
                  </a:lnTo>
                  <a:lnTo>
                    <a:pt x="2919097" y="609289"/>
                  </a:lnTo>
                  <a:lnTo>
                    <a:pt x="2942649" y="643587"/>
                  </a:lnTo>
                  <a:lnTo>
                    <a:pt x="2964661" y="678536"/>
                  </a:lnTo>
                  <a:lnTo>
                    <a:pt x="2985101" y="714112"/>
                  </a:lnTo>
                  <a:lnTo>
                    <a:pt x="3003935" y="750292"/>
                  </a:lnTo>
                  <a:lnTo>
                    <a:pt x="3021131" y="787050"/>
                  </a:lnTo>
                  <a:lnTo>
                    <a:pt x="3036656" y="824364"/>
                  </a:lnTo>
                  <a:lnTo>
                    <a:pt x="3050477" y="862208"/>
                  </a:lnTo>
                  <a:lnTo>
                    <a:pt x="3062561" y="900559"/>
                  </a:lnTo>
                  <a:lnTo>
                    <a:pt x="3072877" y="939392"/>
                  </a:lnTo>
                  <a:lnTo>
                    <a:pt x="3081390" y="978684"/>
                  </a:lnTo>
                  <a:lnTo>
                    <a:pt x="3088069" y="1018409"/>
                  </a:lnTo>
                  <a:lnTo>
                    <a:pt x="3092879" y="1058545"/>
                  </a:lnTo>
                  <a:lnTo>
                    <a:pt x="3095790" y="1099068"/>
                  </a:lnTo>
                  <a:lnTo>
                    <a:pt x="3096767" y="1139952"/>
                  </a:lnTo>
                  <a:lnTo>
                    <a:pt x="3095790" y="1180835"/>
                  </a:lnTo>
                  <a:lnTo>
                    <a:pt x="3092879" y="1221358"/>
                  </a:lnTo>
                  <a:lnTo>
                    <a:pt x="3088069" y="1261494"/>
                  </a:lnTo>
                  <a:lnTo>
                    <a:pt x="3081390" y="1301219"/>
                  </a:lnTo>
                  <a:lnTo>
                    <a:pt x="3072877" y="1340511"/>
                  </a:lnTo>
                  <a:lnTo>
                    <a:pt x="3062561" y="1379344"/>
                  </a:lnTo>
                  <a:lnTo>
                    <a:pt x="3050477" y="1417695"/>
                  </a:lnTo>
                  <a:lnTo>
                    <a:pt x="3036656" y="1455539"/>
                  </a:lnTo>
                  <a:lnTo>
                    <a:pt x="3021131" y="1492853"/>
                  </a:lnTo>
                  <a:lnTo>
                    <a:pt x="3003935" y="1529611"/>
                  </a:lnTo>
                  <a:lnTo>
                    <a:pt x="2985101" y="1565791"/>
                  </a:lnTo>
                  <a:lnTo>
                    <a:pt x="2964661" y="1601367"/>
                  </a:lnTo>
                  <a:lnTo>
                    <a:pt x="2942649" y="1636316"/>
                  </a:lnTo>
                  <a:lnTo>
                    <a:pt x="2919097" y="1670614"/>
                  </a:lnTo>
                  <a:lnTo>
                    <a:pt x="2894037" y="1704237"/>
                  </a:lnTo>
                  <a:lnTo>
                    <a:pt x="2867503" y="1737159"/>
                  </a:lnTo>
                  <a:lnTo>
                    <a:pt x="2839528" y="1769358"/>
                  </a:lnTo>
                  <a:lnTo>
                    <a:pt x="2810143" y="1800810"/>
                  </a:lnTo>
                  <a:lnTo>
                    <a:pt x="2779383" y="1831489"/>
                  </a:lnTo>
                  <a:lnTo>
                    <a:pt x="2747279" y="1861372"/>
                  </a:lnTo>
                  <a:lnTo>
                    <a:pt x="2713864" y="1890435"/>
                  </a:lnTo>
                  <a:lnTo>
                    <a:pt x="2679172" y="1918654"/>
                  </a:lnTo>
                  <a:lnTo>
                    <a:pt x="2643235" y="1946005"/>
                  </a:lnTo>
                  <a:lnTo>
                    <a:pt x="2606085" y="1972462"/>
                  </a:lnTo>
                  <a:lnTo>
                    <a:pt x="2567756" y="1998004"/>
                  </a:lnTo>
                  <a:lnTo>
                    <a:pt x="2528279" y="2022604"/>
                  </a:lnTo>
                  <a:lnTo>
                    <a:pt x="2487689" y="2046240"/>
                  </a:lnTo>
                  <a:lnTo>
                    <a:pt x="2446018" y="2068886"/>
                  </a:lnTo>
                  <a:lnTo>
                    <a:pt x="2403298" y="2090519"/>
                  </a:lnTo>
                  <a:lnTo>
                    <a:pt x="2359562" y="2111115"/>
                  </a:lnTo>
                  <a:lnTo>
                    <a:pt x="2314843" y="2130650"/>
                  </a:lnTo>
                  <a:lnTo>
                    <a:pt x="2269174" y="2149099"/>
                  </a:lnTo>
                  <a:lnTo>
                    <a:pt x="2222588" y="2166439"/>
                  </a:lnTo>
                  <a:lnTo>
                    <a:pt x="2175117" y="2182645"/>
                  </a:lnTo>
                  <a:lnTo>
                    <a:pt x="2126794" y="2197693"/>
                  </a:lnTo>
                  <a:lnTo>
                    <a:pt x="2077652" y="2211559"/>
                  </a:lnTo>
                  <a:lnTo>
                    <a:pt x="2027723" y="2224219"/>
                  </a:lnTo>
                  <a:lnTo>
                    <a:pt x="1977041" y="2235648"/>
                  </a:lnTo>
                  <a:lnTo>
                    <a:pt x="1925638" y="2245824"/>
                  </a:lnTo>
                  <a:lnTo>
                    <a:pt x="1873547" y="2254720"/>
                  </a:lnTo>
                  <a:lnTo>
                    <a:pt x="1820800" y="2262315"/>
                  </a:lnTo>
                  <a:lnTo>
                    <a:pt x="1767431" y="2268582"/>
                  </a:lnTo>
                  <a:lnTo>
                    <a:pt x="1713472" y="2273499"/>
                  </a:lnTo>
                  <a:lnTo>
                    <a:pt x="1658956" y="2277041"/>
                  </a:lnTo>
                  <a:lnTo>
                    <a:pt x="1603915" y="2279184"/>
                  </a:lnTo>
                  <a:lnTo>
                    <a:pt x="1548383" y="2279904"/>
                  </a:lnTo>
                  <a:lnTo>
                    <a:pt x="1492852" y="2279184"/>
                  </a:lnTo>
                  <a:lnTo>
                    <a:pt x="1437811" y="2277041"/>
                  </a:lnTo>
                  <a:lnTo>
                    <a:pt x="1383295" y="2273499"/>
                  </a:lnTo>
                  <a:lnTo>
                    <a:pt x="1329336" y="2268582"/>
                  </a:lnTo>
                  <a:lnTo>
                    <a:pt x="1275967" y="2262315"/>
                  </a:lnTo>
                  <a:lnTo>
                    <a:pt x="1223220" y="2254720"/>
                  </a:lnTo>
                  <a:lnTo>
                    <a:pt x="1171129" y="2245824"/>
                  </a:lnTo>
                  <a:lnTo>
                    <a:pt x="1119726" y="2235648"/>
                  </a:lnTo>
                  <a:lnTo>
                    <a:pt x="1069044" y="2224219"/>
                  </a:lnTo>
                  <a:lnTo>
                    <a:pt x="1019115" y="2211559"/>
                  </a:lnTo>
                  <a:lnTo>
                    <a:pt x="969973" y="2197693"/>
                  </a:lnTo>
                  <a:lnTo>
                    <a:pt x="921650" y="2182645"/>
                  </a:lnTo>
                  <a:lnTo>
                    <a:pt x="874179" y="2166439"/>
                  </a:lnTo>
                  <a:lnTo>
                    <a:pt x="827593" y="2149099"/>
                  </a:lnTo>
                  <a:lnTo>
                    <a:pt x="781924" y="2130650"/>
                  </a:lnTo>
                  <a:lnTo>
                    <a:pt x="737205" y="2111115"/>
                  </a:lnTo>
                  <a:lnTo>
                    <a:pt x="693469" y="2090519"/>
                  </a:lnTo>
                  <a:lnTo>
                    <a:pt x="650749" y="2068886"/>
                  </a:lnTo>
                  <a:lnTo>
                    <a:pt x="609078" y="2046240"/>
                  </a:lnTo>
                  <a:lnTo>
                    <a:pt x="568488" y="2022604"/>
                  </a:lnTo>
                  <a:lnTo>
                    <a:pt x="529011" y="1998004"/>
                  </a:lnTo>
                  <a:lnTo>
                    <a:pt x="490682" y="1972462"/>
                  </a:lnTo>
                  <a:lnTo>
                    <a:pt x="453532" y="1946005"/>
                  </a:lnTo>
                  <a:lnTo>
                    <a:pt x="417595" y="1918654"/>
                  </a:lnTo>
                  <a:lnTo>
                    <a:pt x="382903" y="1890435"/>
                  </a:lnTo>
                  <a:lnTo>
                    <a:pt x="349488" y="1861372"/>
                  </a:lnTo>
                  <a:lnTo>
                    <a:pt x="317384" y="1831489"/>
                  </a:lnTo>
                  <a:lnTo>
                    <a:pt x="286624" y="1800810"/>
                  </a:lnTo>
                  <a:lnTo>
                    <a:pt x="257239" y="1769358"/>
                  </a:lnTo>
                  <a:lnTo>
                    <a:pt x="229264" y="1737159"/>
                  </a:lnTo>
                  <a:lnTo>
                    <a:pt x="202730" y="1704237"/>
                  </a:lnTo>
                  <a:lnTo>
                    <a:pt x="177670" y="1670614"/>
                  </a:lnTo>
                  <a:lnTo>
                    <a:pt x="154118" y="1636316"/>
                  </a:lnTo>
                  <a:lnTo>
                    <a:pt x="132106" y="1601367"/>
                  </a:lnTo>
                  <a:lnTo>
                    <a:pt x="111666" y="1565791"/>
                  </a:lnTo>
                  <a:lnTo>
                    <a:pt x="92832" y="1529611"/>
                  </a:lnTo>
                  <a:lnTo>
                    <a:pt x="75636" y="1492853"/>
                  </a:lnTo>
                  <a:lnTo>
                    <a:pt x="60111" y="1455539"/>
                  </a:lnTo>
                  <a:lnTo>
                    <a:pt x="46290" y="1417695"/>
                  </a:lnTo>
                  <a:lnTo>
                    <a:pt x="34206" y="1379344"/>
                  </a:lnTo>
                  <a:lnTo>
                    <a:pt x="23890" y="1340511"/>
                  </a:lnTo>
                  <a:lnTo>
                    <a:pt x="15377" y="1301219"/>
                  </a:lnTo>
                  <a:lnTo>
                    <a:pt x="8698" y="1261494"/>
                  </a:lnTo>
                  <a:lnTo>
                    <a:pt x="3888" y="1221358"/>
                  </a:lnTo>
                  <a:lnTo>
                    <a:pt x="977" y="1180835"/>
                  </a:lnTo>
                  <a:lnTo>
                    <a:pt x="0" y="1139952"/>
                  </a:lnTo>
                  <a:close/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48436" y="1704289"/>
            <a:ext cx="5464810" cy="3811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</a:tabLst>
            </a:pPr>
            <a:r>
              <a:rPr sz="2400" spc="-135" dirty="0">
                <a:solidFill>
                  <a:srgbClr val="00315F"/>
                </a:solidFill>
                <a:latin typeface="Times New Roman"/>
                <a:cs typeface="Times New Roman"/>
              </a:rPr>
              <a:t>Grieving</a:t>
            </a:r>
            <a:r>
              <a:rPr sz="2400" spc="-1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60" dirty="0">
                <a:solidFill>
                  <a:srgbClr val="00315F"/>
                </a:solidFill>
                <a:latin typeface="Times New Roman"/>
                <a:cs typeface="Times New Roman"/>
              </a:rPr>
              <a:t>is</a:t>
            </a:r>
            <a:r>
              <a:rPr sz="2400" spc="-2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200" dirty="0">
                <a:solidFill>
                  <a:srgbClr val="00315F"/>
                </a:solidFill>
                <a:latin typeface="Times New Roman"/>
                <a:cs typeface="Times New Roman"/>
              </a:rPr>
              <a:t>a</a:t>
            </a:r>
            <a:r>
              <a:rPr sz="2400" spc="-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00315F"/>
                </a:solidFill>
                <a:latin typeface="Times New Roman"/>
                <a:cs typeface="Times New Roman"/>
              </a:rPr>
              <a:t>normal,</a:t>
            </a:r>
            <a:r>
              <a:rPr sz="2400" spc="-13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14" dirty="0">
                <a:solidFill>
                  <a:srgbClr val="00315F"/>
                </a:solidFill>
                <a:latin typeface="Times New Roman"/>
                <a:cs typeface="Times New Roman"/>
              </a:rPr>
              <a:t>adaptive,</a:t>
            </a:r>
            <a:r>
              <a:rPr sz="2400" spc="-12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35" dirty="0">
                <a:solidFill>
                  <a:srgbClr val="00315F"/>
                </a:solidFill>
                <a:latin typeface="Times New Roman"/>
                <a:cs typeface="Times New Roman"/>
              </a:rPr>
              <a:t>healthy</a:t>
            </a:r>
            <a:r>
              <a:rPr sz="2400" spc="-3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00315F"/>
                </a:solidFill>
                <a:latin typeface="Times New Roman"/>
                <a:cs typeface="Times New Roman"/>
              </a:rPr>
              <a:t>process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25"/>
              </a:spcBef>
              <a:buClr>
                <a:srgbClr val="00315F"/>
              </a:buClr>
              <a:buFont typeface="Arial MT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55600" marR="250825" indent="-342900">
              <a:lnSpc>
                <a:spcPts val="2590"/>
              </a:lnSpc>
              <a:buFont typeface="Arial MT"/>
              <a:buChar char="•"/>
              <a:tabLst>
                <a:tab pos="355600" algn="l"/>
              </a:tabLst>
            </a:pPr>
            <a:r>
              <a:rPr sz="2400" spc="-145" dirty="0">
                <a:solidFill>
                  <a:srgbClr val="00315F"/>
                </a:solidFill>
                <a:latin typeface="Times New Roman"/>
                <a:cs typeface="Times New Roman"/>
              </a:rPr>
              <a:t>30%</a:t>
            </a:r>
            <a:r>
              <a:rPr sz="24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20" dirty="0">
                <a:solidFill>
                  <a:srgbClr val="00315F"/>
                </a:solidFill>
                <a:latin typeface="Times New Roman"/>
                <a:cs typeface="Times New Roman"/>
              </a:rPr>
              <a:t>in</a:t>
            </a:r>
            <a:r>
              <a:rPr sz="2400" spc="-2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05" dirty="0">
                <a:solidFill>
                  <a:srgbClr val="00315F"/>
                </a:solidFill>
                <a:latin typeface="Times New Roman"/>
                <a:cs typeface="Times New Roman"/>
              </a:rPr>
              <a:t>need</a:t>
            </a:r>
            <a:r>
              <a:rPr sz="2400" spc="-2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40" dirty="0">
                <a:solidFill>
                  <a:srgbClr val="00315F"/>
                </a:solidFill>
                <a:latin typeface="Times New Roman"/>
                <a:cs typeface="Times New Roman"/>
              </a:rPr>
              <a:t>of</a:t>
            </a:r>
            <a:r>
              <a:rPr sz="2400" spc="-3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14" dirty="0">
                <a:solidFill>
                  <a:srgbClr val="00315F"/>
                </a:solidFill>
                <a:latin typeface="Times New Roman"/>
                <a:cs typeface="Times New Roman"/>
              </a:rPr>
              <a:t>additional</a:t>
            </a:r>
            <a:r>
              <a:rPr sz="24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00315F"/>
                </a:solidFill>
                <a:latin typeface="Times New Roman"/>
                <a:cs typeface="Times New Roman"/>
              </a:rPr>
              <a:t>support</a:t>
            </a:r>
            <a:r>
              <a:rPr sz="2400" spc="-6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00315F"/>
                </a:solidFill>
                <a:latin typeface="Times New Roman"/>
                <a:cs typeface="Times New Roman"/>
              </a:rPr>
              <a:t>(e.g.</a:t>
            </a:r>
            <a:r>
              <a:rPr sz="2400" spc="-13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00315F"/>
                </a:solidFill>
                <a:latin typeface="Times New Roman"/>
                <a:cs typeface="Times New Roman"/>
              </a:rPr>
              <a:t>peer </a:t>
            </a:r>
            <a:r>
              <a:rPr sz="2400" spc="-75" dirty="0">
                <a:solidFill>
                  <a:srgbClr val="00315F"/>
                </a:solidFill>
                <a:latin typeface="Times New Roman"/>
                <a:cs typeface="Times New Roman"/>
              </a:rPr>
              <a:t>support</a:t>
            </a:r>
            <a:r>
              <a:rPr sz="2400" spc="-8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315F"/>
                </a:solidFill>
                <a:latin typeface="Times New Roman"/>
                <a:cs typeface="Times New Roman"/>
              </a:rPr>
              <a:t>or</a:t>
            </a:r>
            <a:r>
              <a:rPr sz="2400" spc="-5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00" dirty="0">
                <a:solidFill>
                  <a:srgbClr val="00315F"/>
                </a:solidFill>
                <a:latin typeface="Times New Roman"/>
                <a:cs typeface="Times New Roman"/>
              </a:rPr>
              <a:t>volunteer</a:t>
            </a:r>
            <a:r>
              <a:rPr sz="2400" spc="-5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315F"/>
                </a:solidFill>
                <a:latin typeface="Times New Roman"/>
                <a:cs typeface="Times New Roman"/>
              </a:rPr>
              <a:t>led)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65"/>
              </a:spcBef>
              <a:buClr>
                <a:srgbClr val="00315F"/>
              </a:buClr>
              <a:buFont typeface="Arial MT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400" spc="-145" dirty="0">
                <a:solidFill>
                  <a:srgbClr val="00315F"/>
                </a:solidFill>
                <a:latin typeface="Times New Roman"/>
                <a:cs typeface="Times New Roman"/>
              </a:rPr>
              <a:t>10%</a:t>
            </a:r>
            <a:r>
              <a:rPr sz="2400" spc="-5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05" dirty="0">
                <a:solidFill>
                  <a:srgbClr val="00315F"/>
                </a:solidFill>
                <a:latin typeface="Times New Roman"/>
                <a:cs typeface="Times New Roman"/>
              </a:rPr>
              <a:t>need</a:t>
            </a:r>
            <a:r>
              <a:rPr sz="2400" spc="-4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20" dirty="0">
                <a:solidFill>
                  <a:srgbClr val="00315F"/>
                </a:solidFill>
                <a:latin typeface="Times New Roman"/>
                <a:cs typeface="Times New Roman"/>
              </a:rPr>
              <a:t>specialist</a:t>
            </a:r>
            <a:r>
              <a:rPr sz="2400" spc="-6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315F"/>
                </a:solidFill>
                <a:latin typeface="Times New Roman"/>
                <a:cs typeface="Times New Roman"/>
              </a:rPr>
              <a:t>support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95"/>
              </a:spcBef>
              <a:buClr>
                <a:srgbClr val="00315F"/>
              </a:buClr>
              <a:buFont typeface="Arial MT"/>
              <a:buChar char="•"/>
            </a:pP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buFont typeface="Arial MT"/>
              <a:buChar char="•"/>
              <a:tabLst>
                <a:tab pos="354965" algn="l"/>
              </a:tabLst>
            </a:pPr>
            <a:r>
              <a:rPr sz="2400" spc="-80" dirty="0">
                <a:solidFill>
                  <a:srgbClr val="00315F"/>
                </a:solidFill>
                <a:latin typeface="Times New Roman"/>
                <a:cs typeface="Times New Roman"/>
              </a:rPr>
              <a:t>Est.</a:t>
            </a:r>
            <a:r>
              <a:rPr sz="2400" spc="-15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00315F"/>
                </a:solidFill>
                <a:latin typeface="Times New Roman"/>
                <a:cs typeface="Times New Roman"/>
              </a:rPr>
              <a:t>3.5m</a:t>
            </a:r>
            <a:r>
              <a:rPr sz="2400" spc="-5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40" dirty="0">
                <a:solidFill>
                  <a:srgbClr val="00315F"/>
                </a:solidFill>
                <a:latin typeface="Times New Roman"/>
                <a:cs typeface="Times New Roman"/>
              </a:rPr>
              <a:t>bereaved</a:t>
            </a:r>
            <a:r>
              <a:rPr sz="24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40" dirty="0">
                <a:solidFill>
                  <a:srgbClr val="00315F"/>
                </a:solidFill>
                <a:latin typeface="Times New Roman"/>
                <a:cs typeface="Times New Roman"/>
              </a:rPr>
              <a:t>each</a:t>
            </a:r>
            <a:r>
              <a:rPr sz="24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35" dirty="0">
                <a:solidFill>
                  <a:srgbClr val="00315F"/>
                </a:solidFill>
                <a:latin typeface="Times New Roman"/>
                <a:cs typeface="Times New Roman"/>
              </a:rPr>
              <a:t>year</a:t>
            </a:r>
            <a:r>
              <a:rPr sz="24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14" dirty="0">
                <a:solidFill>
                  <a:srgbClr val="00315F"/>
                </a:solidFill>
                <a:latin typeface="Times New Roman"/>
                <a:cs typeface="Times New Roman"/>
              </a:rPr>
              <a:t>in</a:t>
            </a:r>
            <a:r>
              <a:rPr sz="2400" spc="-5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65" dirty="0">
                <a:solidFill>
                  <a:srgbClr val="00315F"/>
                </a:solidFill>
                <a:latin typeface="Times New Roman"/>
                <a:cs typeface="Times New Roman"/>
              </a:rPr>
              <a:t>the</a:t>
            </a:r>
            <a:r>
              <a:rPr sz="24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315F"/>
                </a:solidFill>
                <a:latin typeface="Times New Roman"/>
                <a:cs typeface="Times New Roman"/>
              </a:rPr>
              <a:t>UK</a:t>
            </a:r>
            <a:endParaRPr sz="24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85"/>
              </a:spcBef>
              <a:buFont typeface="Arial MT"/>
              <a:buChar char="–"/>
              <a:tabLst>
                <a:tab pos="756285" algn="l"/>
              </a:tabLst>
            </a:pPr>
            <a:r>
              <a:rPr sz="2000" spc="-70" dirty="0">
                <a:solidFill>
                  <a:srgbClr val="00315F"/>
                </a:solidFill>
                <a:latin typeface="Times New Roman"/>
                <a:cs typeface="Times New Roman"/>
              </a:rPr>
              <a:t>350,000</a:t>
            </a:r>
            <a:r>
              <a:rPr sz="2000" spc="-4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000" spc="-90" dirty="0">
                <a:solidFill>
                  <a:srgbClr val="00315F"/>
                </a:solidFill>
                <a:latin typeface="Times New Roman"/>
                <a:cs typeface="Times New Roman"/>
              </a:rPr>
              <a:t>need</a:t>
            </a:r>
            <a:r>
              <a:rPr sz="2000" spc="-3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000" spc="-105" dirty="0">
                <a:solidFill>
                  <a:srgbClr val="00315F"/>
                </a:solidFill>
                <a:latin typeface="Times New Roman"/>
                <a:cs typeface="Times New Roman"/>
              </a:rPr>
              <a:t>specialist</a:t>
            </a:r>
            <a:r>
              <a:rPr sz="2000" spc="-2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00315F"/>
                </a:solidFill>
                <a:latin typeface="Times New Roman"/>
                <a:cs typeface="Times New Roman"/>
              </a:rPr>
              <a:t>support</a:t>
            </a:r>
            <a:r>
              <a:rPr sz="2000" spc="-2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000" spc="-120" dirty="0">
                <a:solidFill>
                  <a:srgbClr val="00315F"/>
                </a:solidFill>
                <a:latin typeface="Times New Roman"/>
                <a:cs typeface="Times New Roman"/>
              </a:rPr>
              <a:t>(Level</a:t>
            </a:r>
            <a:r>
              <a:rPr sz="2000" spc="-5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315F"/>
                </a:solidFill>
                <a:latin typeface="Times New Roman"/>
                <a:cs typeface="Times New Roman"/>
              </a:rPr>
              <a:t>3)</a:t>
            </a:r>
            <a:endParaRPr sz="2000">
              <a:latin typeface="Times New Roman"/>
              <a:cs typeface="Times New Roman"/>
            </a:endParaRPr>
          </a:p>
          <a:p>
            <a:pPr marL="756285" lvl="1" indent="-286385">
              <a:lnSpc>
                <a:spcPct val="100000"/>
              </a:lnSpc>
              <a:spcBef>
                <a:spcPts val="240"/>
              </a:spcBef>
              <a:buFont typeface="Arial MT"/>
              <a:buChar char="–"/>
              <a:tabLst>
                <a:tab pos="756285" algn="l"/>
              </a:tabLst>
            </a:pPr>
            <a:r>
              <a:rPr sz="2000" spc="-70" dirty="0">
                <a:solidFill>
                  <a:srgbClr val="00315F"/>
                </a:solidFill>
                <a:latin typeface="Times New Roman"/>
                <a:cs typeface="Times New Roman"/>
              </a:rPr>
              <a:t>Over</a:t>
            </a:r>
            <a:r>
              <a:rPr sz="2000" spc="-5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000" spc="-110" dirty="0">
                <a:solidFill>
                  <a:srgbClr val="00315F"/>
                </a:solidFill>
                <a:latin typeface="Times New Roman"/>
                <a:cs typeface="Times New Roman"/>
              </a:rPr>
              <a:t>1m</a:t>
            </a:r>
            <a:r>
              <a:rPr sz="2000" spc="-5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000" spc="-90" dirty="0">
                <a:solidFill>
                  <a:srgbClr val="00315F"/>
                </a:solidFill>
                <a:latin typeface="Times New Roman"/>
                <a:cs typeface="Times New Roman"/>
              </a:rPr>
              <a:t>need</a:t>
            </a:r>
            <a:r>
              <a:rPr sz="2000" spc="-5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00315F"/>
                </a:solidFill>
                <a:latin typeface="Times New Roman"/>
                <a:cs typeface="Times New Roman"/>
              </a:rPr>
              <a:t>extra</a:t>
            </a:r>
            <a:r>
              <a:rPr sz="2000" spc="-5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00315F"/>
                </a:solidFill>
                <a:latin typeface="Times New Roman"/>
                <a:cs typeface="Times New Roman"/>
              </a:rPr>
              <a:t>support</a:t>
            </a:r>
            <a:r>
              <a:rPr sz="2000" spc="-3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000" spc="-120" dirty="0">
                <a:solidFill>
                  <a:srgbClr val="00315F"/>
                </a:solidFill>
                <a:latin typeface="Times New Roman"/>
                <a:cs typeface="Times New Roman"/>
              </a:rPr>
              <a:t>(Level</a:t>
            </a:r>
            <a:r>
              <a:rPr sz="2000" spc="-6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000" spc="-90" dirty="0">
                <a:solidFill>
                  <a:srgbClr val="00315F"/>
                </a:solidFill>
                <a:latin typeface="Times New Roman"/>
                <a:cs typeface="Times New Roman"/>
              </a:rPr>
              <a:t>1</a:t>
            </a:r>
            <a:r>
              <a:rPr sz="2000" spc="-5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000" spc="-330" dirty="0">
                <a:solidFill>
                  <a:srgbClr val="00315F"/>
                </a:solidFill>
                <a:latin typeface="Times New Roman"/>
                <a:cs typeface="Times New Roman"/>
              </a:rPr>
              <a:t>&amp;</a:t>
            </a:r>
            <a:r>
              <a:rPr sz="2000" spc="-3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00315F"/>
                </a:solidFill>
                <a:latin typeface="Times New Roman"/>
                <a:cs typeface="Times New Roman"/>
              </a:rPr>
              <a:t>2)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61684" y="140207"/>
            <a:ext cx="2385515" cy="10043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0269" y="1428241"/>
            <a:ext cx="10422255" cy="5359400"/>
            <a:chOff x="890269" y="1428241"/>
            <a:chExt cx="10422255" cy="5359400"/>
          </a:xfrm>
        </p:grpSpPr>
        <p:sp>
          <p:nvSpPr>
            <p:cNvPr id="3" name="object 3"/>
            <p:cNvSpPr/>
            <p:nvPr/>
          </p:nvSpPr>
          <p:spPr>
            <a:xfrm>
              <a:off x="902969" y="5061965"/>
              <a:ext cx="10396855" cy="1713230"/>
            </a:xfrm>
            <a:custGeom>
              <a:avLst/>
              <a:gdLst/>
              <a:ahLst/>
              <a:cxnLst/>
              <a:rect l="l" t="t" r="r" b="b"/>
              <a:pathLst>
                <a:path w="10396855" h="1713229">
                  <a:moveTo>
                    <a:pt x="9540240" y="0"/>
                  </a:moveTo>
                  <a:lnTo>
                    <a:pt x="9540240" y="428243"/>
                  </a:lnTo>
                  <a:lnTo>
                    <a:pt x="0" y="428243"/>
                  </a:lnTo>
                  <a:lnTo>
                    <a:pt x="0" y="1284731"/>
                  </a:lnTo>
                  <a:lnTo>
                    <a:pt x="9540240" y="1284731"/>
                  </a:lnTo>
                  <a:lnTo>
                    <a:pt x="9540240" y="1712975"/>
                  </a:lnTo>
                  <a:lnTo>
                    <a:pt x="10396728" y="856487"/>
                  </a:lnTo>
                  <a:lnTo>
                    <a:pt x="954024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2969" y="5061965"/>
              <a:ext cx="10396855" cy="1713230"/>
            </a:xfrm>
            <a:custGeom>
              <a:avLst/>
              <a:gdLst/>
              <a:ahLst/>
              <a:cxnLst/>
              <a:rect l="l" t="t" r="r" b="b"/>
              <a:pathLst>
                <a:path w="10396855" h="1713229">
                  <a:moveTo>
                    <a:pt x="0" y="428243"/>
                  </a:moveTo>
                  <a:lnTo>
                    <a:pt x="9540240" y="428243"/>
                  </a:lnTo>
                  <a:lnTo>
                    <a:pt x="9540240" y="0"/>
                  </a:lnTo>
                  <a:lnTo>
                    <a:pt x="10396728" y="856487"/>
                  </a:lnTo>
                  <a:lnTo>
                    <a:pt x="9540240" y="1712975"/>
                  </a:lnTo>
                  <a:lnTo>
                    <a:pt x="9540240" y="1284731"/>
                  </a:lnTo>
                  <a:lnTo>
                    <a:pt x="0" y="1284731"/>
                  </a:lnTo>
                  <a:lnTo>
                    <a:pt x="0" y="428243"/>
                  </a:lnTo>
                  <a:close/>
                </a:path>
              </a:pathLst>
            </a:custGeom>
            <a:ln w="254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613153" y="1440941"/>
              <a:ext cx="2464435" cy="1546860"/>
            </a:xfrm>
            <a:custGeom>
              <a:avLst/>
              <a:gdLst/>
              <a:ahLst/>
              <a:cxnLst/>
              <a:rect l="l" t="t" r="r" b="b"/>
              <a:pathLst>
                <a:path w="2464435" h="1546860">
                  <a:moveTo>
                    <a:pt x="2206498" y="0"/>
                  </a:moveTo>
                  <a:lnTo>
                    <a:pt x="257809" y="0"/>
                  </a:lnTo>
                  <a:lnTo>
                    <a:pt x="211472" y="4154"/>
                  </a:lnTo>
                  <a:lnTo>
                    <a:pt x="167858" y="16131"/>
                  </a:lnTo>
                  <a:lnTo>
                    <a:pt x="127696" y="35202"/>
                  </a:lnTo>
                  <a:lnTo>
                    <a:pt x="91713" y="60639"/>
                  </a:lnTo>
                  <a:lnTo>
                    <a:pt x="60639" y="91713"/>
                  </a:lnTo>
                  <a:lnTo>
                    <a:pt x="35202" y="127696"/>
                  </a:lnTo>
                  <a:lnTo>
                    <a:pt x="16131" y="167858"/>
                  </a:lnTo>
                  <a:lnTo>
                    <a:pt x="4154" y="211472"/>
                  </a:lnTo>
                  <a:lnTo>
                    <a:pt x="0" y="257810"/>
                  </a:lnTo>
                  <a:lnTo>
                    <a:pt x="0" y="1289050"/>
                  </a:lnTo>
                  <a:lnTo>
                    <a:pt x="4154" y="1335387"/>
                  </a:lnTo>
                  <a:lnTo>
                    <a:pt x="16131" y="1379001"/>
                  </a:lnTo>
                  <a:lnTo>
                    <a:pt x="35202" y="1419163"/>
                  </a:lnTo>
                  <a:lnTo>
                    <a:pt x="60639" y="1455146"/>
                  </a:lnTo>
                  <a:lnTo>
                    <a:pt x="91713" y="1486220"/>
                  </a:lnTo>
                  <a:lnTo>
                    <a:pt x="127696" y="1511657"/>
                  </a:lnTo>
                  <a:lnTo>
                    <a:pt x="167858" y="1530728"/>
                  </a:lnTo>
                  <a:lnTo>
                    <a:pt x="211472" y="1542705"/>
                  </a:lnTo>
                  <a:lnTo>
                    <a:pt x="257809" y="1546860"/>
                  </a:lnTo>
                  <a:lnTo>
                    <a:pt x="2206498" y="1546860"/>
                  </a:lnTo>
                  <a:lnTo>
                    <a:pt x="2252835" y="1542705"/>
                  </a:lnTo>
                  <a:lnTo>
                    <a:pt x="2296449" y="1530728"/>
                  </a:lnTo>
                  <a:lnTo>
                    <a:pt x="2336611" y="1511657"/>
                  </a:lnTo>
                  <a:lnTo>
                    <a:pt x="2372594" y="1486220"/>
                  </a:lnTo>
                  <a:lnTo>
                    <a:pt x="2403668" y="1455146"/>
                  </a:lnTo>
                  <a:lnTo>
                    <a:pt x="2429105" y="1419163"/>
                  </a:lnTo>
                  <a:lnTo>
                    <a:pt x="2448176" y="1379001"/>
                  </a:lnTo>
                  <a:lnTo>
                    <a:pt x="2460153" y="1335387"/>
                  </a:lnTo>
                  <a:lnTo>
                    <a:pt x="2464308" y="1289050"/>
                  </a:lnTo>
                  <a:lnTo>
                    <a:pt x="2464308" y="257810"/>
                  </a:lnTo>
                  <a:lnTo>
                    <a:pt x="2460153" y="211472"/>
                  </a:lnTo>
                  <a:lnTo>
                    <a:pt x="2448176" y="167858"/>
                  </a:lnTo>
                  <a:lnTo>
                    <a:pt x="2429105" y="127696"/>
                  </a:lnTo>
                  <a:lnTo>
                    <a:pt x="2403668" y="91713"/>
                  </a:lnTo>
                  <a:lnTo>
                    <a:pt x="2372594" y="60639"/>
                  </a:lnTo>
                  <a:lnTo>
                    <a:pt x="2336611" y="35202"/>
                  </a:lnTo>
                  <a:lnTo>
                    <a:pt x="2296449" y="16131"/>
                  </a:lnTo>
                  <a:lnTo>
                    <a:pt x="2252835" y="4154"/>
                  </a:lnTo>
                  <a:lnTo>
                    <a:pt x="220649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13153" y="1440941"/>
              <a:ext cx="2464435" cy="1546860"/>
            </a:xfrm>
            <a:custGeom>
              <a:avLst/>
              <a:gdLst/>
              <a:ahLst/>
              <a:cxnLst/>
              <a:rect l="l" t="t" r="r" b="b"/>
              <a:pathLst>
                <a:path w="2464435" h="1546860">
                  <a:moveTo>
                    <a:pt x="0" y="257810"/>
                  </a:moveTo>
                  <a:lnTo>
                    <a:pt x="4154" y="211472"/>
                  </a:lnTo>
                  <a:lnTo>
                    <a:pt x="16131" y="167858"/>
                  </a:lnTo>
                  <a:lnTo>
                    <a:pt x="35202" y="127696"/>
                  </a:lnTo>
                  <a:lnTo>
                    <a:pt x="60639" y="91713"/>
                  </a:lnTo>
                  <a:lnTo>
                    <a:pt x="91713" y="60639"/>
                  </a:lnTo>
                  <a:lnTo>
                    <a:pt x="127696" y="35202"/>
                  </a:lnTo>
                  <a:lnTo>
                    <a:pt x="167858" y="16131"/>
                  </a:lnTo>
                  <a:lnTo>
                    <a:pt x="211472" y="4154"/>
                  </a:lnTo>
                  <a:lnTo>
                    <a:pt x="257809" y="0"/>
                  </a:lnTo>
                  <a:lnTo>
                    <a:pt x="2206498" y="0"/>
                  </a:lnTo>
                  <a:lnTo>
                    <a:pt x="2252835" y="4154"/>
                  </a:lnTo>
                  <a:lnTo>
                    <a:pt x="2296449" y="16131"/>
                  </a:lnTo>
                  <a:lnTo>
                    <a:pt x="2336611" y="35202"/>
                  </a:lnTo>
                  <a:lnTo>
                    <a:pt x="2372594" y="60639"/>
                  </a:lnTo>
                  <a:lnTo>
                    <a:pt x="2403668" y="91713"/>
                  </a:lnTo>
                  <a:lnTo>
                    <a:pt x="2429105" y="127696"/>
                  </a:lnTo>
                  <a:lnTo>
                    <a:pt x="2448176" y="167858"/>
                  </a:lnTo>
                  <a:lnTo>
                    <a:pt x="2460153" y="211472"/>
                  </a:lnTo>
                  <a:lnTo>
                    <a:pt x="2464308" y="257810"/>
                  </a:lnTo>
                  <a:lnTo>
                    <a:pt x="2464308" y="1289050"/>
                  </a:lnTo>
                  <a:lnTo>
                    <a:pt x="2460153" y="1335387"/>
                  </a:lnTo>
                  <a:lnTo>
                    <a:pt x="2448176" y="1379001"/>
                  </a:lnTo>
                  <a:lnTo>
                    <a:pt x="2429105" y="1419163"/>
                  </a:lnTo>
                  <a:lnTo>
                    <a:pt x="2403668" y="1455146"/>
                  </a:lnTo>
                  <a:lnTo>
                    <a:pt x="2372594" y="1486220"/>
                  </a:lnTo>
                  <a:lnTo>
                    <a:pt x="2336611" y="1511657"/>
                  </a:lnTo>
                  <a:lnTo>
                    <a:pt x="2296449" y="1530728"/>
                  </a:lnTo>
                  <a:lnTo>
                    <a:pt x="2252835" y="1542705"/>
                  </a:lnTo>
                  <a:lnTo>
                    <a:pt x="2206498" y="1546860"/>
                  </a:lnTo>
                  <a:lnTo>
                    <a:pt x="257809" y="1546860"/>
                  </a:lnTo>
                  <a:lnTo>
                    <a:pt x="211472" y="1542705"/>
                  </a:lnTo>
                  <a:lnTo>
                    <a:pt x="167858" y="1530728"/>
                  </a:lnTo>
                  <a:lnTo>
                    <a:pt x="127696" y="1511657"/>
                  </a:lnTo>
                  <a:lnTo>
                    <a:pt x="91713" y="1486220"/>
                  </a:lnTo>
                  <a:lnTo>
                    <a:pt x="60639" y="1455146"/>
                  </a:lnTo>
                  <a:lnTo>
                    <a:pt x="35202" y="1419163"/>
                  </a:lnTo>
                  <a:lnTo>
                    <a:pt x="16131" y="1379001"/>
                  </a:lnTo>
                  <a:lnTo>
                    <a:pt x="4154" y="1335387"/>
                  </a:lnTo>
                  <a:lnTo>
                    <a:pt x="0" y="1289050"/>
                  </a:lnTo>
                  <a:lnTo>
                    <a:pt x="0" y="257810"/>
                  </a:lnTo>
                  <a:close/>
                </a:path>
              </a:pathLst>
            </a:custGeom>
            <a:ln w="254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55063" y="1662683"/>
              <a:ext cx="2414270" cy="1324610"/>
            </a:xfrm>
            <a:custGeom>
              <a:avLst/>
              <a:gdLst/>
              <a:ahLst/>
              <a:cxnLst/>
              <a:rect l="l" t="t" r="r" b="b"/>
              <a:pathLst>
                <a:path w="2414270" h="1324610">
                  <a:moveTo>
                    <a:pt x="2414016" y="0"/>
                  </a:moveTo>
                  <a:lnTo>
                    <a:pt x="0" y="0"/>
                  </a:lnTo>
                  <a:lnTo>
                    <a:pt x="0" y="1324356"/>
                  </a:lnTo>
                  <a:lnTo>
                    <a:pt x="2414016" y="1324356"/>
                  </a:lnTo>
                  <a:lnTo>
                    <a:pt x="2414016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2061" y="101549"/>
            <a:ext cx="615442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02429"/>
                </a:solidFill>
                <a:latin typeface="Calibri"/>
                <a:cs typeface="Calibri"/>
              </a:rPr>
              <a:t>Development</a:t>
            </a:r>
            <a:r>
              <a:rPr sz="1800" b="1" spc="-2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429"/>
                </a:solidFill>
                <a:latin typeface="Calibri"/>
                <a:cs typeface="Calibri"/>
              </a:rPr>
              <a:t>of</a:t>
            </a:r>
            <a:r>
              <a:rPr sz="1800" b="1" spc="-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429"/>
                </a:solidFill>
                <a:latin typeface="Calibri"/>
                <a:cs typeface="Calibri"/>
              </a:rPr>
              <a:t>an online</a:t>
            </a:r>
            <a:r>
              <a:rPr sz="1800" b="1" spc="-10" dirty="0">
                <a:solidFill>
                  <a:srgbClr val="202429"/>
                </a:solidFill>
                <a:latin typeface="Calibri"/>
                <a:cs typeface="Calibri"/>
              </a:rPr>
              <a:t> Acceptance</a:t>
            </a:r>
            <a:r>
              <a:rPr sz="1800" b="1" spc="-4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429"/>
                </a:solidFill>
                <a:latin typeface="Calibri"/>
                <a:cs typeface="Calibri"/>
              </a:rPr>
              <a:t>and</a:t>
            </a:r>
            <a:r>
              <a:rPr sz="1800" b="1" spc="-1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429"/>
                </a:solidFill>
                <a:latin typeface="Calibri"/>
                <a:cs typeface="Calibri"/>
              </a:rPr>
              <a:t>Commitment</a:t>
            </a:r>
            <a:r>
              <a:rPr sz="1800" b="1" spc="-4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429"/>
                </a:solidFill>
                <a:latin typeface="Calibri"/>
                <a:cs typeface="Calibri"/>
              </a:rPr>
              <a:t>Therapy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202429"/>
                </a:solidFill>
                <a:latin typeface="Calibri"/>
                <a:cs typeface="Calibri"/>
              </a:rPr>
              <a:t>(ACT)</a:t>
            </a:r>
            <a:r>
              <a:rPr sz="1800" b="1" spc="-2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429"/>
                </a:solidFill>
                <a:latin typeface="Calibri"/>
                <a:cs typeface="Calibri"/>
              </a:rPr>
              <a:t>intervention</a:t>
            </a:r>
            <a:r>
              <a:rPr sz="1800" b="1" spc="-2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429"/>
                </a:solidFill>
                <a:latin typeface="Calibri"/>
                <a:cs typeface="Calibri"/>
              </a:rPr>
              <a:t>to</a:t>
            </a:r>
            <a:r>
              <a:rPr sz="1800" b="1" spc="-3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429"/>
                </a:solidFill>
                <a:latin typeface="Calibri"/>
                <a:cs typeface="Calibri"/>
              </a:rPr>
              <a:t>improve</a:t>
            </a:r>
            <a:r>
              <a:rPr sz="1800" b="1" spc="-6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429"/>
                </a:solidFill>
                <a:latin typeface="Calibri"/>
                <a:cs typeface="Calibri"/>
              </a:rPr>
              <a:t>ability</a:t>
            </a:r>
            <a:r>
              <a:rPr sz="1800" b="1" spc="-4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429"/>
                </a:solidFill>
                <a:latin typeface="Calibri"/>
                <a:cs typeface="Calibri"/>
              </a:rPr>
              <a:t>to</a:t>
            </a:r>
            <a:r>
              <a:rPr sz="1800" b="1" spc="-3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429"/>
                </a:solidFill>
                <a:latin typeface="Calibri"/>
                <a:cs typeface="Calibri"/>
              </a:rPr>
              <a:t>cope</a:t>
            </a:r>
            <a:r>
              <a:rPr sz="1800" b="1" spc="-3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429"/>
                </a:solidFill>
                <a:latin typeface="Calibri"/>
                <a:cs typeface="Calibri"/>
              </a:rPr>
              <a:t>and</a:t>
            </a:r>
            <a:r>
              <a:rPr sz="1800" b="1" spc="-3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429"/>
                </a:solidFill>
                <a:latin typeface="Calibri"/>
                <a:cs typeface="Calibri"/>
              </a:rPr>
              <a:t>quality</a:t>
            </a:r>
            <a:r>
              <a:rPr sz="1800" b="1" spc="-4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429"/>
                </a:solidFill>
                <a:latin typeface="Calibri"/>
                <a:cs typeface="Calibri"/>
              </a:rPr>
              <a:t>of</a:t>
            </a:r>
            <a:r>
              <a:rPr sz="1800" b="1" spc="-10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202429"/>
                </a:solidFill>
                <a:latin typeface="Calibri"/>
                <a:cs typeface="Calibri"/>
              </a:rPr>
              <a:t>life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2061" y="650875"/>
            <a:ext cx="1798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02429"/>
                </a:solidFill>
                <a:latin typeface="Calibri"/>
                <a:cs typeface="Calibri"/>
              </a:rPr>
              <a:t>after</a:t>
            </a:r>
            <a:r>
              <a:rPr sz="1800" b="1" spc="-55" dirty="0">
                <a:solidFill>
                  <a:srgbClr val="20242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429"/>
                </a:solidFill>
                <a:latin typeface="Calibri"/>
                <a:cs typeface="Calibri"/>
              </a:rPr>
              <a:t>bereavement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33550" y="1688973"/>
            <a:ext cx="203644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Georgia"/>
                <a:cs typeface="Georgia"/>
              </a:rPr>
              <a:t>Rapid</a:t>
            </a:r>
            <a:r>
              <a:rPr sz="1600" spc="-50" dirty="0">
                <a:latin typeface="Georgia"/>
                <a:cs typeface="Georgia"/>
              </a:rPr>
              <a:t> literature</a:t>
            </a:r>
            <a:r>
              <a:rPr sz="1600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review </a:t>
            </a:r>
            <a:r>
              <a:rPr sz="1600" spc="-30" dirty="0">
                <a:latin typeface="Georgia"/>
                <a:cs typeface="Georgia"/>
              </a:rPr>
              <a:t>Qualitative</a:t>
            </a:r>
            <a:r>
              <a:rPr sz="1600" spc="-10" dirty="0">
                <a:latin typeface="Georgia"/>
                <a:cs typeface="Georgia"/>
              </a:rPr>
              <a:t> </a:t>
            </a:r>
            <a:r>
              <a:rPr sz="1600" spc="-20" dirty="0">
                <a:latin typeface="Georgia"/>
                <a:cs typeface="Georgia"/>
              </a:rPr>
              <a:t>data </a:t>
            </a:r>
            <a:r>
              <a:rPr sz="1600" spc="-40" dirty="0">
                <a:latin typeface="Georgia"/>
                <a:cs typeface="Georgia"/>
              </a:rPr>
              <a:t>Stakeholder</a:t>
            </a:r>
            <a:r>
              <a:rPr sz="1600" spc="-35" dirty="0">
                <a:latin typeface="Georgia"/>
                <a:cs typeface="Georgia"/>
              </a:rPr>
              <a:t> workshops </a:t>
            </a:r>
            <a:r>
              <a:rPr sz="1600" spc="-10" dirty="0">
                <a:latin typeface="Georgia"/>
                <a:cs typeface="Georgia"/>
              </a:rPr>
              <a:t>Lived</a:t>
            </a:r>
            <a:r>
              <a:rPr sz="1600" spc="-45" dirty="0">
                <a:latin typeface="Georgia"/>
                <a:cs typeface="Georgia"/>
              </a:rPr>
              <a:t> </a:t>
            </a:r>
            <a:r>
              <a:rPr sz="1600" spc="-40" dirty="0">
                <a:latin typeface="Georgia"/>
                <a:cs typeface="Georgia"/>
              </a:rPr>
              <a:t>experience</a:t>
            </a:r>
            <a:r>
              <a:rPr sz="1600" spc="-35" dirty="0">
                <a:latin typeface="Georgia"/>
                <a:cs typeface="Georgia"/>
              </a:rPr>
              <a:t> </a:t>
            </a:r>
            <a:r>
              <a:rPr sz="1600" spc="-45" dirty="0">
                <a:latin typeface="Georgia"/>
                <a:cs typeface="Georgia"/>
              </a:rPr>
              <a:t>group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665729" y="3404870"/>
            <a:ext cx="1572260" cy="1242060"/>
            <a:chOff x="2665729" y="3404870"/>
            <a:chExt cx="1572260" cy="1242060"/>
          </a:xfrm>
        </p:grpSpPr>
        <p:sp>
          <p:nvSpPr>
            <p:cNvPr id="12" name="object 12"/>
            <p:cNvSpPr/>
            <p:nvPr/>
          </p:nvSpPr>
          <p:spPr>
            <a:xfrm>
              <a:off x="2678429" y="3417570"/>
              <a:ext cx="1546860" cy="1216660"/>
            </a:xfrm>
            <a:custGeom>
              <a:avLst/>
              <a:gdLst/>
              <a:ahLst/>
              <a:cxnLst/>
              <a:rect l="l" t="t" r="r" b="b"/>
              <a:pathLst>
                <a:path w="1546860" h="1216660">
                  <a:moveTo>
                    <a:pt x="1344168" y="0"/>
                  </a:moveTo>
                  <a:lnTo>
                    <a:pt x="202692" y="0"/>
                  </a:lnTo>
                  <a:lnTo>
                    <a:pt x="156234" y="5356"/>
                  </a:lnTo>
                  <a:lnTo>
                    <a:pt x="113577" y="20611"/>
                  </a:lnTo>
                  <a:lnTo>
                    <a:pt x="75942" y="44547"/>
                  </a:lnTo>
                  <a:lnTo>
                    <a:pt x="44547" y="75942"/>
                  </a:lnTo>
                  <a:lnTo>
                    <a:pt x="20611" y="113577"/>
                  </a:lnTo>
                  <a:lnTo>
                    <a:pt x="5356" y="156234"/>
                  </a:lnTo>
                  <a:lnTo>
                    <a:pt x="0" y="202691"/>
                  </a:lnTo>
                  <a:lnTo>
                    <a:pt x="0" y="1013459"/>
                  </a:lnTo>
                  <a:lnTo>
                    <a:pt x="5356" y="1059917"/>
                  </a:lnTo>
                  <a:lnTo>
                    <a:pt x="20611" y="1102574"/>
                  </a:lnTo>
                  <a:lnTo>
                    <a:pt x="44547" y="1140209"/>
                  </a:lnTo>
                  <a:lnTo>
                    <a:pt x="75942" y="1171604"/>
                  </a:lnTo>
                  <a:lnTo>
                    <a:pt x="113577" y="1195540"/>
                  </a:lnTo>
                  <a:lnTo>
                    <a:pt x="156234" y="1210795"/>
                  </a:lnTo>
                  <a:lnTo>
                    <a:pt x="202692" y="1216152"/>
                  </a:lnTo>
                  <a:lnTo>
                    <a:pt x="1344168" y="1216152"/>
                  </a:lnTo>
                  <a:lnTo>
                    <a:pt x="1390625" y="1210795"/>
                  </a:lnTo>
                  <a:lnTo>
                    <a:pt x="1433282" y="1195540"/>
                  </a:lnTo>
                  <a:lnTo>
                    <a:pt x="1470917" y="1171604"/>
                  </a:lnTo>
                  <a:lnTo>
                    <a:pt x="1502312" y="1140209"/>
                  </a:lnTo>
                  <a:lnTo>
                    <a:pt x="1526248" y="1102574"/>
                  </a:lnTo>
                  <a:lnTo>
                    <a:pt x="1541503" y="1059917"/>
                  </a:lnTo>
                  <a:lnTo>
                    <a:pt x="1546859" y="1013459"/>
                  </a:lnTo>
                  <a:lnTo>
                    <a:pt x="1546859" y="202691"/>
                  </a:lnTo>
                  <a:lnTo>
                    <a:pt x="1541503" y="156234"/>
                  </a:lnTo>
                  <a:lnTo>
                    <a:pt x="1526248" y="113577"/>
                  </a:lnTo>
                  <a:lnTo>
                    <a:pt x="1502312" y="75942"/>
                  </a:lnTo>
                  <a:lnTo>
                    <a:pt x="1470917" y="44547"/>
                  </a:lnTo>
                  <a:lnTo>
                    <a:pt x="1433282" y="20611"/>
                  </a:lnTo>
                  <a:lnTo>
                    <a:pt x="1390625" y="5356"/>
                  </a:lnTo>
                  <a:lnTo>
                    <a:pt x="1344168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78429" y="3417570"/>
              <a:ext cx="1546860" cy="1216660"/>
            </a:xfrm>
            <a:custGeom>
              <a:avLst/>
              <a:gdLst/>
              <a:ahLst/>
              <a:cxnLst/>
              <a:rect l="l" t="t" r="r" b="b"/>
              <a:pathLst>
                <a:path w="1546860" h="1216660">
                  <a:moveTo>
                    <a:pt x="0" y="202691"/>
                  </a:moveTo>
                  <a:lnTo>
                    <a:pt x="5356" y="156234"/>
                  </a:lnTo>
                  <a:lnTo>
                    <a:pt x="20611" y="113577"/>
                  </a:lnTo>
                  <a:lnTo>
                    <a:pt x="44547" y="75942"/>
                  </a:lnTo>
                  <a:lnTo>
                    <a:pt x="75942" y="44547"/>
                  </a:lnTo>
                  <a:lnTo>
                    <a:pt x="113577" y="20611"/>
                  </a:lnTo>
                  <a:lnTo>
                    <a:pt x="156234" y="5356"/>
                  </a:lnTo>
                  <a:lnTo>
                    <a:pt x="202692" y="0"/>
                  </a:lnTo>
                  <a:lnTo>
                    <a:pt x="1344168" y="0"/>
                  </a:lnTo>
                  <a:lnTo>
                    <a:pt x="1390625" y="5356"/>
                  </a:lnTo>
                  <a:lnTo>
                    <a:pt x="1433282" y="20611"/>
                  </a:lnTo>
                  <a:lnTo>
                    <a:pt x="1470917" y="44547"/>
                  </a:lnTo>
                  <a:lnTo>
                    <a:pt x="1502312" y="75942"/>
                  </a:lnTo>
                  <a:lnTo>
                    <a:pt x="1526248" y="113577"/>
                  </a:lnTo>
                  <a:lnTo>
                    <a:pt x="1541503" y="156234"/>
                  </a:lnTo>
                  <a:lnTo>
                    <a:pt x="1546859" y="202691"/>
                  </a:lnTo>
                  <a:lnTo>
                    <a:pt x="1546859" y="1013459"/>
                  </a:lnTo>
                  <a:lnTo>
                    <a:pt x="1541503" y="1059917"/>
                  </a:lnTo>
                  <a:lnTo>
                    <a:pt x="1526248" y="1102574"/>
                  </a:lnTo>
                  <a:lnTo>
                    <a:pt x="1502312" y="1140209"/>
                  </a:lnTo>
                  <a:lnTo>
                    <a:pt x="1470917" y="1171604"/>
                  </a:lnTo>
                  <a:lnTo>
                    <a:pt x="1433282" y="1195540"/>
                  </a:lnTo>
                  <a:lnTo>
                    <a:pt x="1390625" y="1210795"/>
                  </a:lnTo>
                  <a:lnTo>
                    <a:pt x="1344168" y="1216152"/>
                  </a:lnTo>
                  <a:lnTo>
                    <a:pt x="202692" y="1216152"/>
                  </a:lnTo>
                  <a:lnTo>
                    <a:pt x="156234" y="1210795"/>
                  </a:lnTo>
                  <a:lnTo>
                    <a:pt x="113577" y="1195540"/>
                  </a:lnTo>
                  <a:lnTo>
                    <a:pt x="75942" y="1171604"/>
                  </a:lnTo>
                  <a:lnTo>
                    <a:pt x="44547" y="1140209"/>
                  </a:lnTo>
                  <a:lnTo>
                    <a:pt x="20611" y="1102574"/>
                  </a:lnTo>
                  <a:lnTo>
                    <a:pt x="5356" y="1059917"/>
                  </a:lnTo>
                  <a:lnTo>
                    <a:pt x="0" y="1013459"/>
                  </a:lnTo>
                  <a:lnTo>
                    <a:pt x="0" y="202691"/>
                  </a:lnTo>
                  <a:close/>
                </a:path>
              </a:pathLst>
            </a:custGeom>
            <a:ln w="254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894838" y="3678123"/>
            <a:ext cx="11239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Georgia"/>
                <a:cs typeface="Georgia"/>
              </a:rPr>
              <a:t>Logic</a:t>
            </a:r>
            <a:r>
              <a:rPr sz="1600" spc="5" dirty="0">
                <a:latin typeface="Georgia"/>
                <a:cs typeface="Georgia"/>
              </a:rPr>
              <a:t> </a:t>
            </a:r>
            <a:r>
              <a:rPr sz="1600" spc="-10" dirty="0">
                <a:latin typeface="Georgia"/>
                <a:cs typeface="Georgia"/>
              </a:rPr>
              <a:t>model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5" dirty="0">
                <a:latin typeface="Georgia"/>
                <a:cs typeface="Georgia"/>
              </a:rPr>
              <a:t>development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470146" y="1516633"/>
            <a:ext cx="1252220" cy="960119"/>
            <a:chOff x="4470146" y="1516633"/>
            <a:chExt cx="1252220" cy="960119"/>
          </a:xfrm>
        </p:grpSpPr>
        <p:sp>
          <p:nvSpPr>
            <p:cNvPr id="16" name="object 16"/>
            <p:cNvSpPr/>
            <p:nvPr/>
          </p:nvSpPr>
          <p:spPr>
            <a:xfrm>
              <a:off x="4482846" y="1529333"/>
              <a:ext cx="1226820" cy="934719"/>
            </a:xfrm>
            <a:custGeom>
              <a:avLst/>
              <a:gdLst/>
              <a:ahLst/>
              <a:cxnLst/>
              <a:rect l="l" t="t" r="r" b="b"/>
              <a:pathLst>
                <a:path w="1226820" h="934719">
                  <a:moveTo>
                    <a:pt x="1071117" y="0"/>
                  </a:moveTo>
                  <a:lnTo>
                    <a:pt x="155701" y="0"/>
                  </a:lnTo>
                  <a:lnTo>
                    <a:pt x="106493" y="7939"/>
                  </a:lnTo>
                  <a:lnTo>
                    <a:pt x="63751" y="30045"/>
                  </a:lnTo>
                  <a:lnTo>
                    <a:pt x="30045" y="63751"/>
                  </a:lnTo>
                  <a:lnTo>
                    <a:pt x="7939" y="106493"/>
                  </a:lnTo>
                  <a:lnTo>
                    <a:pt x="0" y="155701"/>
                  </a:lnTo>
                  <a:lnTo>
                    <a:pt x="0" y="778510"/>
                  </a:lnTo>
                  <a:lnTo>
                    <a:pt x="7939" y="827718"/>
                  </a:lnTo>
                  <a:lnTo>
                    <a:pt x="30045" y="870460"/>
                  </a:lnTo>
                  <a:lnTo>
                    <a:pt x="63751" y="904166"/>
                  </a:lnTo>
                  <a:lnTo>
                    <a:pt x="106493" y="926272"/>
                  </a:lnTo>
                  <a:lnTo>
                    <a:pt x="155701" y="934212"/>
                  </a:lnTo>
                  <a:lnTo>
                    <a:pt x="1071117" y="934212"/>
                  </a:lnTo>
                  <a:lnTo>
                    <a:pt x="1120326" y="926272"/>
                  </a:lnTo>
                  <a:lnTo>
                    <a:pt x="1163068" y="904166"/>
                  </a:lnTo>
                  <a:lnTo>
                    <a:pt x="1196774" y="870460"/>
                  </a:lnTo>
                  <a:lnTo>
                    <a:pt x="1218880" y="827718"/>
                  </a:lnTo>
                  <a:lnTo>
                    <a:pt x="1226819" y="778510"/>
                  </a:lnTo>
                  <a:lnTo>
                    <a:pt x="1226819" y="155701"/>
                  </a:lnTo>
                  <a:lnTo>
                    <a:pt x="1218880" y="106493"/>
                  </a:lnTo>
                  <a:lnTo>
                    <a:pt x="1196774" y="63751"/>
                  </a:lnTo>
                  <a:lnTo>
                    <a:pt x="1163068" y="30045"/>
                  </a:lnTo>
                  <a:lnTo>
                    <a:pt x="1120326" y="7939"/>
                  </a:lnTo>
                  <a:lnTo>
                    <a:pt x="107111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82846" y="1529333"/>
              <a:ext cx="1226820" cy="934719"/>
            </a:xfrm>
            <a:custGeom>
              <a:avLst/>
              <a:gdLst/>
              <a:ahLst/>
              <a:cxnLst/>
              <a:rect l="l" t="t" r="r" b="b"/>
              <a:pathLst>
                <a:path w="1226820" h="934719">
                  <a:moveTo>
                    <a:pt x="0" y="155701"/>
                  </a:moveTo>
                  <a:lnTo>
                    <a:pt x="7939" y="106493"/>
                  </a:lnTo>
                  <a:lnTo>
                    <a:pt x="30045" y="63751"/>
                  </a:lnTo>
                  <a:lnTo>
                    <a:pt x="63751" y="30045"/>
                  </a:lnTo>
                  <a:lnTo>
                    <a:pt x="106493" y="7939"/>
                  </a:lnTo>
                  <a:lnTo>
                    <a:pt x="155701" y="0"/>
                  </a:lnTo>
                  <a:lnTo>
                    <a:pt x="1071117" y="0"/>
                  </a:lnTo>
                  <a:lnTo>
                    <a:pt x="1120326" y="7939"/>
                  </a:lnTo>
                  <a:lnTo>
                    <a:pt x="1163068" y="30045"/>
                  </a:lnTo>
                  <a:lnTo>
                    <a:pt x="1196774" y="63751"/>
                  </a:lnTo>
                  <a:lnTo>
                    <a:pt x="1218880" y="106493"/>
                  </a:lnTo>
                  <a:lnTo>
                    <a:pt x="1226819" y="155701"/>
                  </a:lnTo>
                  <a:lnTo>
                    <a:pt x="1226819" y="778510"/>
                  </a:lnTo>
                  <a:lnTo>
                    <a:pt x="1218880" y="827718"/>
                  </a:lnTo>
                  <a:lnTo>
                    <a:pt x="1196774" y="870460"/>
                  </a:lnTo>
                  <a:lnTo>
                    <a:pt x="1163068" y="904166"/>
                  </a:lnTo>
                  <a:lnTo>
                    <a:pt x="1120326" y="926272"/>
                  </a:lnTo>
                  <a:lnTo>
                    <a:pt x="1071117" y="934212"/>
                  </a:lnTo>
                  <a:lnTo>
                    <a:pt x="155701" y="934212"/>
                  </a:lnTo>
                  <a:lnTo>
                    <a:pt x="106493" y="926272"/>
                  </a:lnTo>
                  <a:lnTo>
                    <a:pt x="63751" y="904166"/>
                  </a:lnTo>
                  <a:lnTo>
                    <a:pt x="30045" y="870460"/>
                  </a:lnTo>
                  <a:lnTo>
                    <a:pt x="7939" y="827718"/>
                  </a:lnTo>
                  <a:lnTo>
                    <a:pt x="0" y="778510"/>
                  </a:lnTo>
                  <a:lnTo>
                    <a:pt x="0" y="155701"/>
                  </a:lnTo>
                  <a:close/>
                </a:path>
              </a:pathLst>
            </a:custGeom>
            <a:ln w="254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705350" y="1688973"/>
            <a:ext cx="86804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0020" marR="5080" indent="-147955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Georgia"/>
                <a:cs typeface="Georgia"/>
              </a:rPr>
              <a:t>Prototype </a:t>
            </a:r>
            <a:r>
              <a:rPr sz="1600" spc="-10" dirty="0">
                <a:latin typeface="Georgia"/>
                <a:cs typeface="Georgia"/>
              </a:rPr>
              <a:t>design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291582" y="2804414"/>
            <a:ext cx="2611755" cy="1903095"/>
            <a:chOff x="5291582" y="2804414"/>
            <a:chExt cx="2611755" cy="1903095"/>
          </a:xfrm>
        </p:grpSpPr>
        <p:sp>
          <p:nvSpPr>
            <p:cNvPr id="20" name="object 20"/>
            <p:cNvSpPr/>
            <p:nvPr/>
          </p:nvSpPr>
          <p:spPr>
            <a:xfrm>
              <a:off x="5304282" y="2817114"/>
              <a:ext cx="1026160" cy="805180"/>
            </a:xfrm>
            <a:custGeom>
              <a:avLst/>
              <a:gdLst/>
              <a:ahLst/>
              <a:cxnLst/>
              <a:rect l="l" t="t" r="r" b="b"/>
              <a:pathLst>
                <a:path w="1026160" h="805179">
                  <a:moveTo>
                    <a:pt x="891539" y="0"/>
                  </a:moveTo>
                  <a:lnTo>
                    <a:pt x="134112" y="0"/>
                  </a:lnTo>
                  <a:lnTo>
                    <a:pt x="91732" y="6839"/>
                  </a:lnTo>
                  <a:lnTo>
                    <a:pt x="54918" y="25883"/>
                  </a:lnTo>
                  <a:lnTo>
                    <a:pt x="25883" y="54918"/>
                  </a:lnTo>
                  <a:lnTo>
                    <a:pt x="6839" y="91732"/>
                  </a:lnTo>
                  <a:lnTo>
                    <a:pt x="0" y="134112"/>
                  </a:lnTo>
                  <a:lnTo>
                    <a:pt x="0" y="670560"/>
                  </a:lnTo>
                  <a:lnTo>
                    <a:pt x="6839" y="712939"/>
                  </a:lnTo>
                  <a:lnTo>
                    <a:pt x="25883" y="749753"/>
                  </a:lnTo>
                  <a:lnTo>
                    <a:pt x="54918" y="778788"/>
                  </a:lnTo>
                  <a:lnTo>
                    <a:pt x="91732" y="797832"/>
                  </a:lnTo>
                  <a:lnTo>
                    <a:pt x="134112" y="804672"/>
                  </a:lnTo>
                  <a:lnTo>
                    <a:pt x="891539" y="804672"/>
                  </a:lnTo>
                  <a:lnTo>
                    <a:pt x="933919" y="797832"/>
                  </a:lnTo>
                  <a:lnTo>
                    <a:pt x="970733" y="778788"/>
                  </a:lnTo>
                  <a:lnTo>
                    <a:pt x="999768" y="749753"/>
                  </a:lnTo>
                  <a:lnTo>
                    <a:pt x="1018812" y="712939"/>
                  </a:lnTo>
                  <a:lnTo>
                    <a:pt x="1025651" y="670560"/>
                  </a:lnTo>
                  <a:lnTo>
                    <a:pt x="1025651" y="134112"/>
                  </a:lnTo>
                  <a:lnTo>
                    <a:pt x="1018812" y="91732"/>
                  </a:lnTo>
                  <a:lnTo>
                    <a:pt x="999768" y="54918"/>
                  </a:lnTo>
                  <a:lnTo>
                    <a:pt x="970733" y="25883"/>
                  </a:lnTo>
                  <a:lnTo>
                    <a:pt x="933919" y="6839"/>
                  </a:lnTo>
                  <a:lnTo>
                    <a:pt x="89153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04282" y="2817114"/>
              <a:ext cx="1026160" cy="805180"/>
            </a:xfrm>
            <a:custGeom>
              <a:avLst/>
              <a:gdLst/>
              <a:ahLst/>
              <a:cxnLst/>
              <a:rect l="l" t="t" r="r" b="b"/>
              <a:pathLst>
                <a:path w="1026160" h="805179">
                  <a:moveTo>
                    <a:pt x="0" y="134112"/>
                  </a:moveTo>
                  <a:lnTo>
                    <a:pt x="6839" y="91732"/>
                  </a:lnTo>
                  <a:lnTo>
                    <a:pt x="25883" y="54918"/>
                  </a:lnTo>
                  <a:lnTo>
                    <a:pt x="54918" y="25883"/>
                  </a:lnTo>
                  <a:lnTo>
                    <a:pt x="91732" y="6839"/>
                  </a:lnTo>
                  <a:lnTo>
                    <a:pt x="134112" y="0"/>
                  </a:lnTo>
                  <a:lnTo>
                    <a:pt x="891539" y="0"/>
                  </a:lnTo>
                  <a:lnTo>
                    <a:pt x="933919" y="6839"/>
                  </a:lnTo>
                  <a:lnTo>
                    <a:pt x="970733" y="25883"/>
                  </a:lnTo>
                  <a:lnTo>
                    <a:pt x="999768" y="54918"/>
                  </a:lnTo>
                  <a:lnTo>
                    <a:pt x="1018812" y="91732"/>
                  </a:lnTo>
                  <a:lnTo>
                    <a:pt x="1025651" y="134112"/>
                  </a:lnTo>
                  <a:lnTo>
                    <a:pt x="1025651" y="670560"/>
                  </a:lnTo>
                  <a:lnTo>
                    <a:pt x="1018812" y="712939"/>
                  </a:lnTo>
                  <a:lnTo>
                    <a:pt x="999768" y="749753"/>
                  </a:lnTo>
                  <a:lnTo>
                    <a:pt x="970733" y="778788"/>
                  </a:lnTo>
                  <a:lnTo>
                    <a:pt x="933919" y="797832"/>
                  </a:lnTo>
                  <a:lnTo>
                    <a:pt x="891539" y="804672"/>
                  </a:lnTo>
                  <a:lnTo>
                    <a:pt x="134112" y="804672"/>
                  </a:lnTo>
                  <a:lnTo>
                    <a:pt x="91732" y="797832"/>
                  </a:lnTo>
                  <a:lnTo>
                    <a:pt x="54918" y="778788"/>
                  </a:lnTo>
                  <a:lnTo>
                    <a:pt x="25883" y="749753"/>
                  </a:lnTo>
                  <a:lnTo>
                    <a:pt x="6839" y="712939"/>
                  </a:lnTo>
                  <a:lnTo>
                    <a:pt x="0" y="670560"/>
                  </a:lnTo>
                  <a:lnTo>
                    <a:pt x="0" y="134112"/>
                  </a:lnTo>
                  <a:close/>
                </a:path>
              </a:pathLst>
            </a:custGeom>
            <a:ln w="254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53606" y="4091178"/>
              <a:ext cx="1137285" cy="603885"/>
            </a:xfrm>
            <a:custGeom>
              <a:avLst/>
              <a:gdLst/>
              <a:ahLst/>
              <a:cxnLst/>
              <a:rect l="l" t="t" r="r" b="b"/>
              <a:pathLst>
                <a:path w="1137284" h="603885">
                  <a:moveTo>
                    <a:pt x="1036320" y="0"/>
                  </a:moveTo>
                  <a:lnTo>
                    <a:pt x="100584" y="0"/>
                  </a:lnTo>
                  <a:lnTo>
                    <a:pt x="61454" y="7911"/>
                  </a:lnTo>
                  <a:lnTo>
                    <a:pt x="29479" y="29479"/>
                  </a:lnTo>
                  <a:lnTo>
                    <a:pt x="7911" y="61454"/>
                  </a:lnTo>
                  <a:lnTo>
                    <a:pt x="0" y="100584"/>
                  </a:lnTo>
                  <a:lnTo>
                    <a:pt x="0" y="502920"/>
                  </a:lnTo>
                  <a:lnTo>
                    <a:pt x="7911" y="542049"/>
                  </a:lnTo>
                  <a:lnTo>
                    <a:pt x="29479" y="574024"/>
                  </a:lnTo>
                  <a:lnTo>
                    <a:pt x="61454" y="595592"/>
                  </a:lnTo>
                  <a:lnTo>
                    <a:pt x="100584" y="603504"/>
                  </a:lnTo>
                  <a:lnTo>
                    <a:pt x="1036320" y="603504"/>
                  </a:lnTo>
                  <a:lnTo>
                    <a:pt x="1075449" y="595592"/>
                  </a:lnTo>
                  <a:lnTo>
                    <a:pt x="1107424" y="574024"/>
                  </a:lnTo>
                  <a:lnTo>
                    <a:pt x="1128992" y="542049"/>
                  </a:lnTo>
                  <a:lnTo>
                    <a:pt x="1136903" y="502920"/>
                  </a:lnTo>
                  <a:lnTo>
                    <a:pt x="1136903" y="100584"/>
                  </a:lnTo>
                  <a:lnTo>
                    <a:pt x="1128992" y="61454"/>
                  </a:lnTo>
                  <a:lnTo>
                    <a:pt x="1107424" y="29479"/>
                  </a:lnTo>
                  <a:lnTo>
                    <a:pt x="1075449" y="7911"/>
                  </a:lnTo>
                  <a:lnTo>
                    <a:pt x="103632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53606" y="4091178"/>
              <a:ext cx="1137285" cy="603885"/>
            </a:xfrm>
            <a:custGeom>
              <a:avLst/>
              <a:gdLst/>
              <a:ahLst/>
              <a:cxnLst/>
              <a:rect l="l" t="t" r="r" b="b"/>
              <a:pathLst>
                <a:path w="1137284" h="603885">
                  <a:moveTo>
                    <a:pt x="0" y="100584"/>
                  </a:moveTo>
                  <a:lnTo>
                    <a:pt x="7911" y="61454"/>
                  </a:lnTo>
                  <a:lnTo>
                    <a:pt x="29479" y="29479"/>
                  </a:lnTo>
                  <a:lnTo>
                    <a:pt x="61454" y="7911"/>
                  </a:lnTo>
                  <a:lnTo>
                    <a:pt x="100584" y="0"/>
                  </a:lnTo>
                  <a:lnTo>
                    <a:pt x="1036320" y="0"/>
                  </a:lnTo>
                  <a:lnTo>
                    <a:pt x="1075449" y="7911"/>
                  </a:lnTo>
                  <a:lnTo>
                    <a:pt x="1107424" y="29479"/>
                  </a:lnTo>
                  <a:lnTo>
                    <a:pt x="1128992" y="61454"/>
                  </a:lnTo>
                  <a:lnTo>
                    <a:pt x="1136903" y="100584"/>
                  </a:lnTo>
                  <a:lnTo>
                    <a:pt x="1136903" y="502920"/>
                  </a:lnTo>
                  <a:lnTo>
                    <a:pt x="1128992" y="542049"/>
                  </a:lnTo>
                  <a:lnTo>
                    <a:pt x="1107424" y="574024"/>
                  </a:lnTo>
                  <a:lnTo>
                    <a:pt x="1075449" y="595592"/>
                  </a:lnTo>
                  <a:lnTo>
                    <a:pt x="1036320" y="603504"/>
                  </a:lnTo>
                  <a:lnTo>
                    <a:pt x="100584" y="603504"/>
                  </a:lnTo>
                  <a:lnTo>
                    <a:pt x="61454" y="595592"/>
                  </a:lnTo>
                  <a:lnTo>
                    <a:pt x="29479" y="574024"/>
                  </a:lnTo>
                  <a:lnTo>
                    <a:pt x="7911" y="542049"/>
                  </a:lnTo>
                  <a:lnTo>
                    <a:pt x="0" y="502920"/>
                  </a:lnTo>
                  <a:lnTo>
                    <a:pt x="0" y="100584"/>
                  </a:lnTo>
                  <a:close/>
                </a:path>
              </a:pathLst>
            </a:custGeom>
            <a:ln w="254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385561" y="2913633"/>
            <a:ext cx="9671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Georgia"/>
                <a:cs typeface="Georgia"/>
              </a:rPr>
              <a:t>Prototype </a:t>
            </a:r>
            <a:r>
              <a:rPr sz="1600" spc="-55" dirty="0">
                <a:latin typeface="Georgia"/>
                <a:cs typeface="Georgia"/>
              </a:rPr>
              <a:t>production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8046973" y="3382009"/>
            <a:ext cx="1252220" cy="766445"/>
            <a:chOff x="8046973" y="3382009"/>
            <a:chExt cx="1252220" cy="766445"/>
          </a:xfrm>
        </p:grpSpPr>
        <p:sp>
          <p:nvSpPr>
            <p:cNvPr id="26" name="object 26"/>
            <p:cNvSpPr/>
            <p:nvPr/>
          </p:nvSpPr>
          <p:spPr>
            <a:xfrm>
              <a:off x="8059673" y="3394709"/>
              <a:ext cx="1226820" cy="741045"/>
            </a:xfrm>
            <a:custGeom>
              <a:avLst/>
              <a:gdLst/>
              <a:ahLst/>
              <a:cxnLst/>
              <a:rect l="l" t="t" r="r" b="b"/>
              <a:pathLst>
                <a:path w="1226820" h="741045">
                  <a:moveTo>
                    <a:pt x="1103376" y="0"/>
                  </a:moveTo>
                  <a:lnTo>
                    <a:pt x="123444" y="0"/>
                  </a:lnTo>
                  <a:lnTo>
                    <a:pt x="75384" y="9697"/>
                  </a:lnTo>
                  <a:lnTo>
                    <a:pt x="36147" y="36147"/>
                  </a:lnTo>
                  <a:lnTo>
                    <a:pt x="9697" y="75384"/>
                  </a:lnTo>
                  <a:lnTo>
                    <a:pt x="0" y="123443"/>
                  </a:lnTo>
                  <a:lnTo>
                    <a:pt x="0" y="617219"/>
                  </a:lnTo>
                  <a:lnTo>
                    <a:pt x="9697" y="665279"/>
                  </a:lnTo>
                  <a:lnTo>
                    <a:pt x="36147" y="704516"/>
                  </a:lnTo>
                  <a:lnTo>
                    <a:pt x="75384" y="730966"/>
                  </a:lnTo>
                  <a:lnTo>
                    <a:pt x="123444" y="740663"/>
                  </a:lnTo>
                  <a:lnTo>
                    <a:pt x="1103376" y="740663"/>
                  </a:lnTo>
                  <a:lnTo>
                    <a:pt x="1151435" y="730966"/>
                  </a:lnTo>
                  <a:lnTo>
                    <a:pt x="1190672" y="704516"/>
                  </a:lnTo>
                  <a:lnTo>
                    <a:pt x="1217122" y="665279"/>
                  </a:lnTo>
                  <a:lnTo>
                    <a:pt x="1226820" y="617219"/>
                  </a:lnTo>
                  <a:lnTo>
                    <a:pt x="1226820" y="123443"/>
                  </a:lnTo>
                  <a:lnTo>
                    <a:pt x="1217122" y="75384"/>
                  </a:lnTo>
                  <a:lnTo>
                    <a:pt x="1190672" y="36147"/>
                  </a:lnTo>
                  <a:lnTo>
                    <a:pt x="1151435" y="9697"/>
                  </a:lnTo>
                  <a:lnTo>
                    <a:pt x="110337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059673" y="3394709"/>
              <a:ext cx="1226820" cy="741045"/>
            </a:xfrm>
            <a:custGeom>
              <a:avLst/>
              <a:gdLst/>
              <a:ahLst/>
              <a:cxnLst/>
              <a:rect l="l" t="t" r="r" b="b"/>
              <a:pathLst>
                <a:path w="1226820" h="741045">
                  <a:moveTo>
                    <a:pt x="0" y="123443"/>
                  </a:moveTo>
                  <a:lnTo>
                    <a:pt x="9697" y="75384"/>
                  </a:lnTo>
                  <a:lnTo>
                    <a:pt x="36147" y="36147"/>
                  </a:lnTo>
                  <a:lnTo>
                    <a:pt x="75384" y="9697"/>
                  </a:lnTo>
                  <a:lnTo>
                    <a:pt x="123444" y="0"/>
                  </a:lnTo>
                  <a:lnTo>
                    <a:pt x="1103376" y="0"/>
                  </a:lnTo>
                  <a:lnTo>
                    <a:pt x="1151435" y="9697"/>
                  </a:lnTo>
                  <a:lnTo>
                    <a:pt x="1190672" y="36147"/>
                  </a:lnTo>
                  <a:lnTo>
                    <a:pt x="1217122" y="75384"/>
                  </a:lnTo>
                  <a:lnTo>
                    <a:pt x="1226820" y="123443"/>
                  </a:lnTo>
                  <a:lnTo>
                    <a:pt x="1226820" y="617219"/>
                  </a:lnTo>
                  <a:lnTo>
                    <a:pt x="1217122" y="665279"/>
                  </a:lnTo>
                  <a:lnTo>
                    <a:pt x="1190672" y="704516"/>
                  </a:lnTo>
                  <a:lnTo>
                    <a:pt x="1151435" y="730966"/>
                  </a:lnTo>
                  <a:lnTo>
                    <a:pt x="1103376" y="740663"/>
                  </a:lnTo>
                  <a:lnTo>
                    <a:pt x="123444" y="740663"/>
                  </a:lnTo>
                  <a:lnTo>
                    <a:pt x="75384" y="730966"/>
                  </a:lnTo>
                  <a:lnTo>
                    <a:pt x="36147" y="704516"/>
                  </a:lnTo>
                  <a:lnTo>
                    <a:pt x="9697" y="665279"/>
                  </a:lnTo>
                  <a:lnTo>
                    <a:pt x="0" y="617219"/>
                  </a:lnTo>
                  <a:lnTo>
                    <a:pt x="0" y="123443"/>
                  </a:lnTo>
                  <a:close/>
                </a:path>
              </a:pathLst>
            </a:custGeom>
            <a:ln w="254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145906" y="3414140"/>
            <a:ext cx="10820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60" dirty="0">
                <a:latin typeface="Georgia"/>
                <a:cs typeface="Georgia"/>
              </a:rPr>
              <a:t>Intervention </a:t>
            </a:r>
            <a:r>
              <a:rPr sz="1600" spc="-10" dirty="0">
                <a:latin typeface="Georgia"/>
                <a:cs typeface="Georgia"/>
              </a:rPr>
              <a:t>refinement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2245105" y="2426461"/>
            <a:ext cx="8463915" cy="3329940"/>
            <a:chOff x="2245105" y="2426461"/>
            <a:chExt cx="8463915" cy="3329940"/>
          </a:xfrm>
        </p:grpSpPr>
        <p:sp>
          <p:nvSpPr>
            <p:cNvPr id="30" name="object 30"/>
            <p:cNvSpPr/>
            <p:nvPr/>
          </p:nvSpPr>
          <p:spPr>
            <a:xfrm>
              <a:off x="2257805" y="2996945"/>
              <a:ext cx="151130" cy="2746375"/>
            </a:xfrm>
            <a:custGeom>
              <a:avLst/>
              <a:gdLst/>
              <a:ahLst/>
              <a:cxnLst/>
              <a:rect l="l" t="t" r="r" b="b"/>
              <a:pathLst>
                <a:path w="151130" h="2746375">
                  <a:moveTo>
                    <a:pt x="75437" y="0"/>
                  </a:moveTo>
                  <a:lnTo>
                    <a:pt x="0" y="75437"/>
                  </a:lnTo>
                  <a:lnTo>
                    <a:pt x="37718" y="75437"/>
                  </a:lnTo>
                  <a:lnTo>
                    <a:pt x="37718" y="2746247"/>
                  </a:lnTo>
                  <a:lnTo>
                    <a:pt x="113156" y="2746247"/>
                  </a:lnTo>
                  <a:lnTo>
                    <a:pt x="113156" y="75437"/>
                  </a:lnTo>
                  <a:lnTo>
                    <a:pt x="150875" y="75437"/>
                  </a:lnTo>
                  <a:lnTo>
                    <a:pt x="7543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57805" y="2996945"/>
              <a:ext cx="151130" cy="2746375"/>
            </a:xfrm>
            <a:custGeom>
              <a:avLst/>
              <a:gdLst/>
              <a:ahLst/>
              <a:cxnLst/>
              <a:rect l="l" t="t" r="r" b="b"/>
              <a:pathLst>
                <a:path w="151130" h="2746375">
                  <a:moveTo>
                    <a:pt x="0" y="75437"/>
                  </a:moveTo>
                  <a:lnTo>
                    <a:pt x="75437" y="0"/>
                  </a:lnTo>
                  <a:lnTo>
                    <a:pt x="150875" y="75437"/>
                  </a:lnTo>
                  <a:lnTo>
                    <a:pt x="113156" y="75437"/>
                  </a:lnTo>
                  <a:lnTo>
                    <a:pt x="113156" y="2746247"/>
                  </a:lnTo>
                  <a:lnTo>
                    <a:pt x="37718" y="2746247"/>
                  </a:lnTo>
                  <a:lnTo>
                    <a:pt x="37718" y="75437"/>
                  </a:lnTo>
                  <a:lnTo>
                    <a:pt x="0" y="75437"/>
                  </a:lnTo>
                  <a:close/>
                </a:path>
              </a:pathLst>
            </a:custGeom>
            <a:ln w="25399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435858" y="4661154"/>
              <a:ext cx="139065" cy="789940"/>
            </a:xfrm>
            <a:custGeom>
              <a:avLst/>
              <a:gdLst/>
              <a:ahLst/>
              <a:cxnLst/>
              <a:rect l="l" t="t" r="r" b="b"/>
              <a:pathLst>
                <a:path w="139064" h="789939">
                  <a:moveTo>
                    <a:pt x="69341" y="0"/>
                  </a:moveTo>
                  <a:lnTo>
                    <a:pt x="0" y="69342"/>
                  </a:lnTo>
                  <a:lnTo>
                    <a:pt x="34670" y="69342"/>
                  </a:lnTo>
                  <a:lnTo>
                    <a:pt x="34670" y="789432"/>
                  </a:lnTo>
                  <a:lnTo>
                    <a:pt x="104012" y="789432"/>
                  </a:lnTo>
                  <a:lnTo>
                    <a:pt x="104012" y="69342"/>
                  </a:lnTo>
                  <a:lnTo>
                    <a:pt x="138683" y="69342"/>
                  </a:lnTo>
                  <a:lnTo>
                    <a:pt x="69341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435858" y="4661154"/>
              <a:ext cx="139065" cy="789940"/>
            </a:xfrm>
            <a:custGeom>
              <a:avLst/>
              <a:gdLst/>
              <a:ahLst/>
              <a:cxnLst/>
              <a:rect l="l" t="t" r="r" b="b"/>
              <a:pathLst>
                <a:path w="139064" h="789939">
                  <a:moveTo>
                    <a:pt x="0" y="69342"/>
                  </a:moveTo>
                  <a:lnTo>
                    <a:pt x="69341" y="0"/>
                  </a:lnTo>
                  <a:lnTo>
                    <a:pt x="138683" y="69342"/>
                  </a:lnTo>
                  <a:lnTo>
                    <a:pt x="104012" y="69342"/>
                  </a:lnTo>
                  <a:lnTo>
                    <a:pt x="104012" y="789432"/>
                  </a:lnTo>
                  <a:lnTo>
                    <a:pt x="34670" y="789432"/>
                  </a:lnTo>
                  <a:lnTo>
                    <a:pt x="34670" y="69342"/>
                  </a:lnTo>
                  <a:lnTo>
                    <a:pt x="0" y="69342"/>
                  </a:lnTo>
                  <a:close/>
                </a:path>
              </a:pathLst>
            </a:custGeom>
            <a:ln w="254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976622" y="2486405"/>
              <a:ext cx="88900" cy="3013075"/>
            </a:xfrm>
            <a:custGeom>
              <a:avLst/>
              <a:gdLst/>
              <a:ahLst/>
              <a:cxnLst/>
              <a:rect l="l" t="t" r="r" b="b"/>
              <a:pathLst>
                <a:path w="88900" h="3013075">
                  <a:moveTo>
                    <a:pt x="44195" y="0"/>
                  </a:moveTo>
                  <a:lnTo>
                    <a:pt x="0" y="44196"/>
                  </a:lnTo>
                  <a:lnTo>
                    <a:pt x="22098" y="44196"/>
                  </a:lnTo>
                  <a:lnTo>
                    <a:pt x="22098" y="3012948"/>
                  </a:lnTo>
                  <a:lnTo>
                    <a:pt x="66293" y="3012948"/>
                  </a:lnTo>
                  <a:lnTo>
                    <a:pt x="66293" y="44196"/>
                  </a:lnTo>
                  <a:lnTo>
                    <a:pt x="88391" y="44196"/>
                  </a:lnTo>
                  <a:lnTo>
                    <a:pt x="4419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976622" y="2486405"/>
              <a:ext cx="88900" cy="3013075"/>
            </a:xfrm>
            <a:custGeom>
              <a:avLst/>
              <a:gdLst/>
              <a:ahLst/>
              <a:cxnLst/>
              <a:rect l="l" t="t" r="r" b="b"/>
              <a:pathLst>
                <a:path w="88900" h="3013075">
                  <a:moveTo>
                    <a:pt x="0" y="44196"/>
                  </a:moveTo>
                  <a:lnTo>
                    <a:pt x="44195" y="0"/>
                  </a:lnTo>
                  <a:lnTo>
                    <a:pt x="88391" y="44196"/>
                  </a:lnTo>
                  <a:lnTo>
                    <a:pt x="66293" y="44196"/>
                  </a:lnTo>
                  <a:lnTo>
                    <a:pt x="66293" y="3012948"/>
                  </a:lnTo>
                  <a:lnTo>
                    <a:pt x="22098" y="3012948"/>
                  </a:lnTo>
                  <a:lnTo>
                    <a:pt x="22098" y="44196"/>
                  </a:lnTo>
                  <a:lnTo>
                    <a:pt x="0" y="44196"/>
                  </a:lnTo>
                  <a:close/>
                </a:path>
              </a:pathLst>
            </a:custGeom>
            <a:ln w="254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31002" y="3633977"/>
              <a:ext cx="170815" cy="1847214"/>
            </a:xfrm>
            <a:custGeom>
              <a:avLst/>
              <a:gdLst/>
              <a:ahLst/>
              <a:cxnLst/>
              <a:rect l="l" t="t" r="r" b="b"/>
              <a:pathLst>
                <a:path w="170814" h="1847214">
                  <a:moveTo>
                    <a:pt x="85344" y="0"/>
                  </a:moveTo>
                  <a:lnTo>
                    <a:pt x="0" y="85344"/>
                  </a:lnTo>
                  <a:lnTo>
                    <a:pt x="42672" y="85344"/>
                  </a:lnTo>
                  <a:lnTo>
                    <a:pt x="42672" y="1847088"/>
                  </a:lnTo>
                  <a:lnTo>
                    <a:pt x="128015" y="1847088"/>
                  </a:lnTo>
                  <a:lnTo>
                    <a:pt x="128015" y="85344"/>
                  </a:lnTo>
                  <a:lnTo>
                    <a:pt x="170687" y="85344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731002" y="3633977"/>
              <a:ext cx="170815" cy="1847214"/>
            </a:xfrm>
            <a:custGeom>
              <a:avLst/>
              <a:gdLst/>
              <a:ahLst/>
              <a:cxnLst/>
              <a:rect l="l" t="t" r="r" b="b"/>
              <a:pathLst>
                <a:path w="170814" h="1847214">
                  <a:moveTo>
                    <a:pt x="0" y="85344"/>
                  </a:moveTo>
                  <a:lnTo>
                    <a:pt x="85344" y="0"/>
                  </a:lnTo>
                  <a:lnTo>
                    <a:pt x="170687" y="85344"/>
                  </a:lnTo>
                  <a:lnTo>
                    <a:pt x="128015" y="85344"/>
                  </a:lnTo>
                  <a:lnTo>
                    <a:pt x="128015" y="1847088"/>
                  </a:lnTo>
                  <a:lnTo>
                    <a:pt x="42672" y="1847088"/>
                  </a:lnTo>
                  <a:lnTo>
                    <a:pt x="42672" y="85344"/>
                  </a:lnTo>
                  <a:lnTo>
                    <a:pt x="0" y="85344"/>
                  </a:lnTo>
                  <a:close/>
                </a:path>
              </a:pathLst>
            </a:custGeom>
            <a:ln w="25399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219950" y="4734305"/>
              <a:ext cx="142240" cy="746760"/>
            </a:xfrm>
            <a:custGeom>
              <a:avLst/>
              <a:gdLst/>
              <a:ahLst/>
              <a:cxnLst/>
              <a:rect l="l" t="t" r="r" b="b"/>
              <a:pathLst>
                <a:path w="142240" h="746760">
                  <a:moveTo>
                    <a:pt x="70866" y="0"/>
                  </a:moveTo>
                  <a:lnTo>
                    <a:pt x="0" y="70866"/>
                  </a:lnTo>
                  <a:lnTo>
                    <a:pt x="35432" y="70866"/>
                  </a:lnTo>
                  <a:lnTo>
                    <a:pt x="35432" y="746760"/>
                  </a:lnTo>
                  <a:lnTo>
                    <a:pt x="106299" y="746760"/>
                  </a:lnTo>
                  <a:lnTo>
                    <a:pt x="106299" y="70866"/>
                  </a:lnTo>
                  <a:lnTo>
                    <a:pt x="141731" y="70866"/>
                  </a:lnTo>
                  <a:lnTo>
                    <a:pt x="7086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219950" y="4734305"/>
              <a:ext cx="142240" cy="746760"/>
            </a:xfrm>
            <a:custGeom>
              <a:avLst/>
              <a:gdLst/>
              <a:ahLst/>
              <a:cxnLst/>
              <a:rect l="l" t="t" r="r" b="b"/>
              <a:pathLst>
                <a:path w="142240" h="746760">
                  <a:moveTo>
                    <a:pt x="0" y="70866"/>
                  </a:moveTo>
                  <a:lnTo>
                    <a:pt x="70866" y="0"/>
                  </a:lnTo>
                  <a:lnTo>
                    <a:pt x="141731" y="70866"/>
                  </a:lnTo>
                  <a:lnTo>
                    <a:pt x="106299" y="70866"/>
                  </a:lnTo>
                  <a:lnTo>
                    <a:pt x="106299" y="746760"/>
                  </a:lnTo>
                  <a:lnTo>
                    <a:pt x="35432" y="746760"/>
                  </a:lnTo>
                  <a:lnTo>
                    <a:pt x="35432" y="70866"/>
                  </a:lnTo>
                  <a:lnTo>
                    <a:pt x="0" y="70866"/>
                  </a:lnTo>
                  <a:close/>
                </a:path>
              </a:pathLst>
            </a:custGeom>
            <a:ln w="254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530334" y="2439161"/>
              <a:ext cx="1165860" cy="949960"/>
            </a:xfrm>
            <a:custGeom>
              <a:avLst/>
              <a:gdLst/>
              <a:ahLst/>
              <a:cxnLst/>
              <a:rect l="l" t="t" r="r" b="b"/>
              <a:pathLst>
                <a:path w="1165859" h="949960">
                  <a:moveTo>
                    <a:pt x="1007618" y="0"/>
                  </a:moveTo>
                  <a:lnTo>
                    <a:pt x="158242" y="0"/>
                  </a:lnTo>
                  <a:lnTo>
                    <a:pt x="108232" y="8069"/>
                  </a:lnTo>
                  <a:lnTo>
                    <a:pt x="64794" y="30536"/>
                  </a:lnTo>
                  <a:lnTo>
                    <a:pt x="30536" y="64794"/>
                  </a:lnTo>
                  <a:lnTo>
                    <a:pt x="8069" y="108232"/>
                  </a:lnTo>
                  <a:lnTo>
                    <a:pt x="0" y="158241"/>
                  </a:lnTo>
                  <a:lnTo>
                    <a:pt x="0" y="791210"/>
                  </a:lnTo>
                  <a:lnTo>
                    <a:pt x="8069" y="841219"/>
                  </a:lnTo>
                  <a:lnTo>
                    <a:pt x="30536" y="884657"/>
                  </a:lnTo>
                  <a:lnTo>
                    <a:pt x="64794" y="918915"/>
                  </a:lnTo>
                  <a:lnTo>
                    <a:pt x="108232" y="941382"/>
                  </a:lnTo>
                  <a:lnTo>
                    <a:pt x="158242" y="949451"/>
                  </a:lnTo>
                  <a:lnTo>
                    <a:pt x="1007618" y="949451"/>
                  </a:lnTo>
                  <a:lnTo>
                    <a:pt x="1057627" y="941382"/>
                  </a:lnTo>
                  <a:lnTo>
                    <a:pt x="1101065" y="918915"/>
                  </a:lnTo>
                  <a:lnTo>
                    <a:pt x="1135323" y="884657"/>
                  </a:lnTo>
                  <a:lnTo>
                    <a:pt x="1157790" y="841219"/>
                  </a:lnTo>
                  <a:lnTo>
                    <a:pt x="1165860" y="791210"/>
                  </a:lnTo>
                  <a:lnTo>
                    <a:pt x="1165860" y="158241"/>
                  </a:lnTo>
                  <a:lnTo>
                    <a:pt x="1157790" y="108232"/>
                  </a:lnTo>
                  <a:lnTo>
                    <a:pt x="1135323" y="64794"/>
                  </a:lnTo>
                  <a:lnTo>
                    <a:pt x="1101065" y="30536"/>
                  </a:lnTo>
                  <a:lnTo>
                    <a:pt x="1057627" y="8069"/>
                  </a:lnTo>
                  <a:lnTo>
                    <a:pt x="1007618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530334" y="2439161"/>
              <a:ext cx="1165860" cy="949960"/>
            </a:xfrm>
            <a:custGeom>
              <a:avLst/>
              <a:gdLst/>
              <a:ahLst/>
              <a:cxnLst/>
              <a:rect l="l" t="t" r="r" b="b"/>
              <a:pathLst>
                <a:path w="1165859" h="949960">
                  <a:moveTo>
                    <a:pt x="0" y="158241"/>
                  </a:moveTo>
                  <a:lnTo>
                    <a:pt x="8069" y="108232"/>
                  </a:lnTo>
                  <a:lnTo>
                    <a:pt x="30536" y="64794"/>
                  </a:lnTo>
                  <a:lnTo>
                    <a:pt x="64794" y="30536"/>
                  </a:lnTo>
                  <a:lnTo>
                    <a:pt x="108232" y="8069"/>
                  </a:lnTo>
                  <a:lnTo>
                    <a:pt x="158242" y="0"/>
                  </a:lnTo>
                  <a:lnTo>
                    <a:pt x="1007618" y="0"/>
                  </a:lnTo>
                  <a:lnTo>
                    <a:pt x="1057627" y="8069"/>
                  </a:lnTo>
                  <a:lnTo>
                    <a:pt x="1101065" y="30536"/>
                  </a:lnTo>
                  <a:lnTo>
                    <a:pt x="1135323" y="64794"/>
                  </a:lnTo>
                  <a:lnTo>
                    <a:pt x="1157790" y="108232"/>
                  </a:lnTo>
                  <a:lnTo>
                    <a:pt x="1165860" y="158241"/>
                  </a:lnTo>
                  <a:lnTo>
                    <a:pt x="1165860" y="791210"/>
                  </a:lnTo>
                  <a:lnTo>
                    <a:pt x="1157790" y="841219"/>
                  </a:lnTo>
                  <a:lnTo>
                    <a:pt x="1135323" y="884657"/>
                  </a:lnTo>
                  <a:lnTo>
                    <a:pt x="1101065" y="918915"/>
                  </a:lnTo>
                  <a:lnTo>
                    <a:pt x="1057627" y="941382"/>
                  </a:lnTo>
                  <a:lnTo>
                    <a:pt x="1007618" y="949451"/>
                  </a:lnTo>
                  <a:lnTo>
                    <a:pt x="158242" y="949451"/>
                  </a:lnTo>
                  <a:lnTo>
                    <a:pt x="108232" y="941382"/>
                  </a:lnTo>
                  <a:lnTo>
                    <a:pt x="64794" y="918915"/>
                  </a:lnTo>
                  <a:lnTo>
                    <a:pt x="30536" y="884657"/>
                  </a:lnTo>
                  <a:lnTo>
                    <a:pt x="8069" y="841219"/>
                  </a:lnTo>
                  <a:lnTo>
                    <a:pt x="0" y="791210"/>
                  </a:lnTo>
                  <a:lnTo>
                    <a:pt x="0" y="158241"/>
                  </a:lnTo>
                  <a:close/>
                </a:path>
              </a:pathLst>
            </a:custGeom>
            <a:ln w="254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9582150" y="2550032"/>
            <a:ext cx="10642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8097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Georgia"/>
                <a:cs typeface="Georgia"/>
              </a:rPr>
              <a:t>Finalise </a:t>
            </a:r>
            <a:r>
              <a:rPr sz="1600" spc="-60" dirty="0">
                <a:latin typeface="Georgia"/>
                <a:cs typeface="Georgia"/>
              </a:rPr>
              <a:t>intervention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4348098" y="899286"/>
            <a:ext cx="6353175" cy="4911725"/>
            <a:chOff x="4348098" y="899286"/>
            <a:chExt cx="6353175" cy="4911725"/>
          </a:xfrm>
        </p:grpSpPr>
        <p:sp>
          <p:nvSpPr>
            <p:cNvPr id="44" name="object 44"/>
            <p:cNvSpPr/>
            <p:nvPr/>
          </p:nvSpPr>
          <p:spPr>
            <a:xfrm>
              <a:off x="8565641" y="4147566"/>
              <a:ext cx="264160" cy="1351915"/>
            </a:xfrm>
            <a:custGeom>
              <a:avLst/>
              <a:gdLst/>
              <a:ahLst/>
              <a:cxnLst/>
              <a:rect l="l" t="t" r="r" b="b"/>
              <a:pathLst>
                <a:path w="264159" h="1351914">
                  <a:moveTo>
                    <a:pt x="131825" y="0"/>
                  </a:moveTo>
                  <a:lnTo>
                    <a:pt x="0" y="131825"/>
                  </a:lnTo>
                  <a:lnTo>
                    <a:pt x="65912" y="131825"/>
                  </a:lnTo>
                  <a:lnTo>
                    <a:pt x="65912" y="1351787"/>
                  </a:lnTo>
                  <a:lnTo>
                    <a:pt x="197738" y="1351787"/>
                  </a:lnTo>
                  <a:lnTo>
                    <a:pt x="197738" y="131825"/>
                  </a:lnTo>
                  <a:lnTo>
                    <a:pt x="263651" y="131825"/>
                  </a:lnTo>
                  <a:lnTo>
                    <a:pt x="131825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565641" y="4147566"/>
              <a:ext cx="264160" cy="1351915"/>
            </a:xfrm>
            <a:custGeom>
              <a:avLst/>
              <a:gdLst/>
              <a:ahLst/>
              <a:cxnLst/>
              <a:rect l="l" t="t" r="r" b="b"/>
              <a:pathLst>
                <a:path w="264159" h="1351914">
                  <a:moveTo>
                    <a:pt x="263651" y="131825"/>
                  </a:moveTo>
                  <a:lnTo>
                    <a:pt x="131825" y="0"/>
                  </a:lnTo>
                  <a:lnTo>
                    <a:pt x="0" y="131825"/>
                  </a:lnTo>
                  <a:lnTo>
                    <a:pt x="65912" y="131825"/>
                  </a:lnTo>
                  <a:lnTo>
                    <a:pt x="65912" y="1351787"/>
                  </a:lnTo>
                  <a:lnTo>
                    <a:pt x="197738" y="1351787"/>
                  </a:lnTo>
                  <a:lnTo>
                    <a:pt x="197738" y="131825"/>
                  </a:lnTo>
                  <a:lnTo>
                    <a:pt x="263651" y="131825"/>
                  </a:lnTo>
                  <a:close/>
                </a:path>
              </a:pathLst>
            </a:custGeom>
            <a:ln w="254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363973" y="915161"/>
              <a:ext cx="5138420" cy="4879975"/>
            </a:xfrm>
            <a:custGeom>
              <a:avLst/>
              <a:gdLst/>
              <a:ahLst/>
              <a:cxnLst/>
              <a:rect l="l" t="t" r="r" b="b"/>
              <a:pathLst>
                <a:path w="5138420" h="4879975">
                  <a:moveTo>
                    <a:pt x="0" y="0"/>
                  </a:moveTo>
                  <a:lnTo>
                    <a:pt x="35940" y="4799152"/>
                  </a:lnTo>
                </a:path>
                <a:path w="5138420" h="4879975">
                  <a:moveTo>
                    <a:pt x="3605783" y="0"/>
                  </a:moveTo>
                  <a:lnTo>
                    <a:pt x="3641725" y="4799152"/>
                  </a:lnTo>
                </a:path>
                <a:path w="5138420" h="4879975">
                  <a:moveTo>
                    <a:pt x="5102352" y="80772"/>
                  </a:moveTo>
                  <a:lnTo>
                    <a:pt x="5138293" y="4879924"/>
                  </a:lnTo>
                </a:path>
              </a:pathLst>
            </a:custGeom>
            <a:ln w="31750">
              <a:solidFill>
                <a:srgbClr val="DDDDDD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522714" y="3550157"/>
              <a:ext cx="1165860" cy="949960"/>
            </a:xfrm>
            <a:custGeom>
              <a:avLst/>
              <a:gdLst/>
              <a:ahLst/>
              <a:cxnLst/>
              <a:rect l="l" t="t" r="r" b="b"/>
              <a:pathLst>
                <a:path w="1165859" h="949960">
                  <a:moveTo>
                    <a:pt x="1007617" y="0"/>
                  </a:moveTo>
                  <a:lnTo>
                    <a:pt x="158241" y="0"/>
                  </a:lnTo>
                  <a:lnTo>
                    <a:pt x="108232" y="8069"/>
                  </a:lnTo>
                  <a:lnTo>
                    <a:pt x="64794" y="30536"/>
                  </a:lnTo>
                  <a:lnTo>
                    <a:pt x="30536" y="64794"/>
                  </a:lnTo>
                  <a:lnTo>
                    <a:pt x="8069" y="108232"/>
                  </a:lnTo>
                  <a:lnTo>
                    <a:pt x="0" y="158241"/>
                  </a:lnTo>
                  <a:lnTo>
                    <a:pt x="0" y="791209"/>
                  </a:lnTo>
                  <a:lnTo>
                    <a:pt x="8069" y="841219"/>
                  </a:lnTo>
                  <a:lnTo>
                    <a:pt x="30536" y="884657"/>
                  </a:lnTo>
                  <a:lnTo>
                    <a:pt x="64794" y="918915"/>
                  </a:lnTo>
                  <a:lnTo>
                    <a:pt x="108232" y="941382"/>
                  </a:lnTo>
                  <a:lnTo>
                    <a:pt x="158241" y="949451"/>
                  </a:lnTo>
                  <a:lnTo>
                    <a:pt x="1007617" y="949451"/>
                  </a:lnTo>
                  <a:lnTo>
                    <a:pt x="1057627" y="941382"/>
                  </a:lnTo>
                  <a:lnTo>
                    <a:pt x="1101065" y="918915"/>
                  </a:lnTo>
                  <a:lnTo>
                    <a:pt x="1135323" y="884657"/>
                  </a:lnTo>
                  <a:lnTo>
                    <a:pt x="1157790" y="841219"/>
                  </a:lnTo>
                  <a:lnTo>
                    <a:pt x="1165859" y="791209"/>
                  </a:lnTo>
                  <a:lnTo>
                    <a:pt x="1165859" y="158241"/>
                  </a:lnTo>
                  <a:lnTo>
                    <a:pt x="1157790" y="108232"/>
                  </a:lnTo>
                  <a:lnTo>
                    <a:pt x="1135323" y="64794"/>
                  </a:lnTo>
                  <a:lnTo>
                    <a:pt x="1101065" y="30536"/>
                  </a:lnTo>
                  <a:lnTo>
                    <a:pt x="1057627" y="8069"/>
                  </a:lnTo>
                  <a:lnTo>
                    <a:pt x="100761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522714" y="3550157"/>
              <a:ext cx="1165860" cy="949960"/>
            </a:xfrm>
            <a:custGeom>
              <a:avLst/>
              <a:gdLst/>
              <a:ahLst/>
              <a:cxnLst/>
              <a:rect l="l" t="t" r="r" b="b"/>
              <a:pathLst>
                <a:path w="1165859" h="949960">
                  <a:moveTo>
                    <a:pt x="0" y="158241"/>
                  </a:moveTo>
                  <a:lnTo>
                    <a:pt x="8069" y="108232"/>
                  </a:lnTo>
                  <a:lnTo>
                    <a:pt x="30536" y="64794"/>
                  </a:lnTo>
                  <a:lnTo>
                    <a:pt x="64794" y="30536"/>
                  </a:lnTo>
                  <a:lnTo>
                    <a:pt x="108232" y="8069"/>
                  </a:lnTo>
                  <a:lnTo>
                    <a:pt x="158241" y="0"/>
                  </a:lnTo>
                  <a:lnTo>
                    <a:pt x="1007617" y="0"/>
                  </a:lnTo>
                  <a:lnTo>
                    <a:pt x="1057627" y="8069"/>
                  </a:lnTo>
                  <a:lnTo>
                    <a:pt x="1101065" y="30536"/>
                  </a:lnTo>
                  <a:lnTo>
                    <a:pt x="1135323" y="64794"/>
                  </a:lnTo>
                  <a:lnTo>
                    <a:pt x="1157790" y="108232"/>
                  </a:lnTo>
                  <a:lnTo>
                    <a:pt x="1165859" y="158241"/>
                  </a:lnTo>
                  <a:lnTo>
                    <a:pt x="1165859" y="791209"/>
                  </a:lnTo>
                  <a:lnTo>
                    <a:pt x="1157790" y="841219"/>
                  </a:lnTo>
                  <a:lnTo>
                    <a:pt x="1135323" y="884657"/>
                  </a:lnTo>
                  <a:lnTo>
                    <a:pt x="1101065" y="918915"/>
                  </a:lnTo>
                  <a:lnTo>
                    <a:pt x="1057627" y="941382"/>
                  </a:lnTo>
                  <a:lnTo>
                    <a:pt x="1007617" y="949451"/>
                  </a:lnTo>
                  <a:lnTo>
                    <a:pt x="158241" y="949451"/>
                  </a:lnTo>
                  <a:lnTo>
                    <a:pt x="108232" y="941382"/>
                  </a:lnTo>
                  <a:lnTo>
                    <a:pt x="64794" y="918915"/>
                  </a:lnTo>
                  <a:lnTo>
                    <a:pt x="30536" y="884657"/>
                  </a:lnTo>
                  <a:lnTo>
                    <a:pt x="8069" y="841219"/>
                  </a:lnTo>
                  <a:lnTo>
                    <a:pt x="0" y="791209"/>
                  </a:lnTo>
                  <a:lnTo>
                    <a:pt x="0" y="158241"/>
                  </a:lnTo>
                  <a:close/>
                </a:path>
              </a:pathLst>
            </a:custGeom>
            <a:ln w="254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6908418" y="4060952"/>
            <a:ext cx="868044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4305" marR="5080" indent="-14224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latin typeface="Georgia"/>
                <a:cs typeface="Georgia"/>
              </a:rPr>
              <a:t>Prototype </a:t>
            </a:r>
            <a:r>
              <a:rPr sz="1600" spc="-10" dirty="0">
                <a:latin typeface="Georgia"/>
                <a:cs typeface="Georgia"/>
              </a:rPr>
              <a:t>testing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9617709" y="3743959"/>
            <a:ext cx="10642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7559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Georgia"/>
                <a:cs typeface="Georgia"/>
              </a:rPr>
              <a:t>Share </a:t>
            </a:r>
            <a:r>
              <a:rPr sz="1600" spc="-60" dirty="0">
                <a:latin typeface="Georgia"/>
                <a:cs typeface="Georgia"/>
              </a:rPr>
              <a:t>intervention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1856232" y="13716"/>
            <a:ext cx="10208260" cy="6189345"/>
            <a:chOff x="1856232" y="13716"/>
            <a:chExt cx="10208260" cy="6189345"/>
          </a:xfrm>
        </p:grpSpPr>
        <p:pic>
          <p:nvPicPr>
            <p:cNvPr id="52" name="object 5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30412" y="13716"/>
              <a:ext cx="3433572" cy="153314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6232" y="5550407"/>
              <a:ext cx="1299971" cy="652272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9595865" y="4478274"/>
              <a:ext cx="198120" cy="1013460"/>
            </a:xfrm>
            <a:custGeom>
              <a:avLst/>
              <a:gdLst/>
              <a:ahLst/>
              <a:cxnLst/>
              <a:rect l="l" t="t" r="r" b="b"/>
              <a:pathLst>
                <a:path w="198120" h="1013460">
                  <a:moveTo>
                    <a:pt x="99059" y="0"/>
                  </a:moveTo>
                  <a:lnTo>
                    <a:pt x="0" y="99059"/>
                  </a:lnTo>
                  <a:lnTo>
                    <a:pt x="49529" y="99059"/>
                  </a:lnTo>
                  <a:lnTo>
                    <a:pt x="49529" y="1013460"/>
                  </a:lnTo>
                  <a:lnTo>
                    <a:pt x="148589" y="1013460"/>
                  </a:lnTo>
                  <a:lnTo>
                    <a:pt x="148589" y="99059"/>
                  </a:lnTo>
                  <a:lnTo>
                    <a:pt x="198119" y="99059"/>
                  </a:lnTo>
                  <a:lnTo>
                    <a:pt x="99059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595865" y="4478274"/>
              <a:ext cx="198120" cy="1013460"/>
            </a:xfrm>
            <a:custGeom>
              <a:avLst/>
              <a:gdLst/>
              <a:ahLst/>
              <a:cxnLst/>
              <a:rect l="l" t="t" r="r" b="b"/>
              <a:pathLst>
                <a:path w="198120" h="1013460">
                  <a:moveTo>
                    <a:pt x="0" y="99059"/>
                  </a:moveTo>
                  <a:lnTo>
                    <a:pt x="99059" y="0"/>
                  </a:lnTo>
                  <a:lnTo>
                    <a:pt x="198119" y="99059"/>
                  </a:lnTo>
                  <a:lnTo>
                    <a:pt x="148589" y="99059"/>
                  </a:lnTo>
                  <a:lnTo>
                    <a:pt x="148589" y="1013460"/>
                  </a:lnTo>
                  <a:lnTo>
                    <a:pt x="49529" y="1013460"/>
                  </a:lnTo>
                  <a:lnTo>
                    <a:pt x="49529" y="99059"/>
                  </a:lnTo>
                  <a:lnTo>
                    <a:pt x="0" y="99059"/>
                  </a:lnTo>
                  <a:close/>
                </a:path>
              </a:pathLst>
            </a:custGeom>
            <a:ln w="254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031229" y="1614677"/>
              <a:ext cx="1118870" cy="805180"/>
            </a:xfrm>
            <a:custGeom>
              <a:avLst/>
              <a:gdLst/>
              <a:ahLst/>
              <a:cxnLst/>
              <a:rect l="l" t="t" r="r" b="b"/>
              <a:pathLst>
                <a:path w="1118870" h="805180">
                  <a:moveTo>
                    <a:pt x="984503" y="0"/>
                  </a:moveTo>
                  <a:lnTo>
                    <a:pt x="134112" y="0"/>
                  </a:lnTo>
                  <a:lnTo>
                    <a:pt x="91732" y="6839"/>
                  </a:lnTo>
                  <a:lnTo>
                    <a:pt x="54918" y="25883"/>
                  </a:lnTo>
                  <a:lnTo>
                    <a:pt x="25883" y="54918"/>
                  </a:lnTo>
                  <a:lnTo>
                    <a:pt x="6839" y="91732"/>
                  </a:lnTo>
                  <a:lnTo>
                    <a:pt x="0" y="134112"/>
                  </a:lnTo>
                  <a:lnTo>
                    <a:pt x="0" y="670560"/>
                  </a:lnTo>
                  <a:lnTo>
                    <a:pt x="6839" y="712939"/>
                  </a:lnTo>
                  <a:lnTo>
                    <a:pt x="25883" y="749753"/>
                  </a:lnTo>
                  <a:lnTo>
                    <a:pt x="54918" y="778788"/>
                  </a:lnTo>
                  <a:lnTo>
                    <a:pt x="91732" y="797832"/>
                  </a:lnTo>
                  <a:lnTo>
                    <a:pt x="134112" y="804672"/>
                  </a:lnTo>
                  <a:lnTo>
                    <a:pt x="984503" y="804672"/>
                  </a:lnTo>
                  <a:lnTo>
                    <a:pt x="1026883" y="797832"/>
                  </a:lnTo>
                  <a:lnTo>
                    <a:pt x="1063697" y="778788"/>
                  </a:lnTo>
                  <a:lnTo>
                    <a:pt x="1092732" y="749753"/>
                  </a:lnTo>
                  <a:lnTo>
                    <a:pt x="1111776" y="712939"/>
                  </a:lnTo>
                  <a:lnTo>
                    <a:pt x="1118616" y="670560"/>
                  </a:lnTo>
                  <a:lnTo>
                    <a:pt x="1118616" y="134112"/>
                  </a:lnTo>
                  <a:lnTo>
                    <a:pt x="1111776" y="91732"/>
                  </a:lnTo>
                  <a:lnTo>
                    <a:pt x="1092732" y="54918"/>
                  </a:lnTo>
                  <a:lnTo>
                    <a:pt x="1063697" y="25883"/>
                  </a:lnTo>
                  <a:lnTo>
                    <a:pt x="1026883" y="6839"/>
                  </a:lnTo>
                  <a:lnTo>
                    <a:pt x="98450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031229" y="1614677"/>
              <a:ext cx="1118870" cy="805180"/>
            </a:xfrm>
            <a:custGeom>
              <a:avLst/>
              <a:gdLst/>
              <a:ahLst/>
              <a:cxnLst/>
              <a:rect l="l" t="t" r="r" b="b"/>
              <a:pathLst>
                <a:path w="1118870" h="805180">
                  <a:moveTo>
                    <a:pt x="0" y="134112"/>
                  </a:moveTo>
                  <a:lnTo>
                    <a:pt x="6839" y="91732"/>
                  </a:lnTo>
                  <a:lnTo>
                    <a:pt x="25883" y="54918"/>
                  </a:lnTo>
                  <a:lnTo>
                    <a:pt x="54918" y="25883"/>
                  </a:lnTo>
                  <a:lnTo>
                    <a:pt x="91732" y="6839"/>
                  </a:lnTo>
                  <a:lnTo>
                    <a:pt x="134112" y="0"/>
                  </a:lnTo>
                  <a:lnTo>
                    <a:pt x="984503" y="0"/>
                  </a:lnTo>
                  <a:lnTo>
                    <a:pt x="1026883" y="6839"/>
                  </a:lnTo>
                  <a:lnTo>
                    <a:pt x="1063697" y="25883"/>
                  </a:lnTo>
                  <a:lnTo>
                    <a:pt x="1092732" y="54918"/>
                  </a:lnTo>
                  <a:lnTo>
                    <a:pt x="1111776" y="91732"/>
                  </a:lnTo>
                  <a:lnTo>
                    <a:pt x="1118616" y="134112"/>
                  </a:lnTo>
                  <a:lnTo>
                    <a:pt x="1118616" y="670560"/>
                  </a:lnTo>
                  <a:lnTo>
                    <a:pt x="1111776" y="712939"/>
                  </a:lnTo>
                  <a:lnTo>
                    <a:pt x="1092732" y="749753"/>
                  </a:lnTo>
                  <a:lnTo>
                    <a:pt x="1063697" y="778788"/>
                  </a:lnTo>
                  <a:lnTo>
                    <a:pt x="1026883" y="797832"/>
                  </a:lnTo>
                  <a:lnTo>
                    <a:pt x="984503" y="804672"/>
                  </a:lnTo>
                  <a:lnTo>
                    <a:pt x="134112" y="804672"/>
                  </a:lnTo>
                  <a:lnTo>
                    <a:pt x="91732" y="797832"/>
                  </a:lnTo>
                  <a:lnTo>
                    <a:pt x="54918" y="778788"/>
                  </a:lnTo>
                  <a:lnTo>
                    <a:pt x="25883" y="749753"/>
                  </a:lnTo>
                  <a:lnTo>
                    <a:pt x="6839" y="712939"/>
                  </a:lnTo>
                  <a:lnTo>
                    <a:pt x="0" y="670560"/>
                  </a:lnTo>
                  <a:lnTo>
                    <a:pt x="0" y="134112"/>
                  </a:lnTo>
                  <a:close/>
                </a:path>
              </a:pathLst>
            </a:custGeom>
            <a:ln w="254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447282" y="2419349"/>
              <a:ext cx="212090" cy="3051175"/>
            </a:xfrm>
            <a:custGeom>
              <a:avLst/>
              <a:gdLst/>
              <a:ahLst/>
              <a:cxnLst/>
              <a:rect l="l" t="t" r="r" b="b"/>
              <a:pathLst>
                <a:path w="212090" h="3051175">
                  <a:moveTo>
                    <a:pt x="105917" y="0"/>
                  </a:moveTo>
                  <a:lnTo>
                    <a:pt x="0" y="105917"/>
                  </a:lnTo>
                  <a:lnTo>
                    <a:pt x="52958" y="105917"/>
                  </a:lnTo>
                  <a:lnTo>
                    <a:pt x="52958" y="3051048"/>
                  </a:lnTo>
                  <a:lnTo>
                    <a:pt x="158876" y="3051048"/>
                  </a:lnTo>
                  <a:lnTo>
                    <a:pt x="158876" y="105917"/>
                  </a:lnTo>
                  <a:lnTo>
                    <a:pt x="211836" y="105917"/>
                  </a:lnTo>
                  <a:lnTo>
                    <a:pt x="10591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447282" y="2419349"/>
              <a:ext cx="212090" cy="3051175"/>
            </a:xfrm>
            <a:custGeom>
              <a:avLst/>
              <a:gdLst/>
              <a:ahLst/>
              <a:cxnLst/>
              <a:rect l="l" t="t" r="r" b="b"/>
              <a:pathLst>
                <a:path w="212090" h="3051175">
                  <a:moveTo>
                    <a:pt x="0" y="105917"/>
                  </a:moveTo>
                  <a:lnTo>
                    <a:pt x="105917" y="0"/>
                  </a:lnTo>
                  <a:lnTo>
                    <a:pt x="211836" y="105917"/>
                  </a:lnTo>
                  <a:lnTo>
                    <a:pt x="158876" y="105917"/>
                  </a:lnTo>
                  <a:lnTo>
                    <a:pt x="158876" y="3051048"/>
                  </a:lnTo>
                  <a:lnTo>
                    <a:pt x="52958" y="3051048"/>
                  </a:lnTo>
                  <a:lnTo>
                    <a:pt x="52958" y="105917"/>
                  </a:lnTo>
                  <a:lnTo>
                    <a:pt x="0" y="105917"/>
                  </a:lnTo>
                  <a:close/>
                </a:path>
              </a:pathLst>
            </a:custGeom>
            <a:ln w="25400">
              <a:solidFill>
                <a:srgbClr val="A1A1A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5692521" y="5627014"/>
            <a:ext cx="2463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Georgia"/>
                <a:cs typeface="Georgia"/>
              </a:rPr>
              <a:t>Stakeholder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35" dirty="0">
                <a:latin typeface="Georgia"/>
                <a:cs typeface="Georgia"/>
              </a:rPr>
              <a:t>Engagement </a:t>
            </a:r>
            <a:r>
              <a:rPr sz="1800" spc="-25" dirty="0">
                <a:latin typeface="Georgia"/>
                <a:cs typeface="Georgia"/>
              </a:rPr>
              <a:t>Public</a:t>
            </a:r>
            <a:r>
              <a:rPr sz="1800" spc="-40" dirty="0">
                <a:latin typeface="Georgia"/>
                <a:cs typeface="Georgia"/>
              </a:rPr>
              <a:t> </a:t>
            </a:r>
            <a:r>
              <a:rPr sz="1800" spc="-60" dirty="0">
                <a:latin typeface="Georgia"/>
                <a:cs typeface="Georgia"/>
              </a:rPr>
              <a:t>Involvement</a:t>
            </a:r>
            <a:r>
              <a:rPr sz="1800" spc="-50" dirty="0">
                <a:latin typeface="Georgia"/>
                <a:cs typeface="Georgia"/>
              </a:rPr>
              <a:t> </a:t>
            </a:r>
            <a:r>
              <a:rPr sz="1800" spc="-35" dirty="0">
                <a:latin typeface="Georgia"/>
                <a:cs typeface="Georgia"/>
              </a:rPr>
              <a:t>(PPI)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214109" y="1763394"/>
            <a:ext cx="8597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60" dirty="0">
                <a:latin typeface="Georgia"/>
                <a:cs typeface="Georgia"/>
              </a:rPr>
              <a:t>Volunteer </a:t>
            </a:r>
            <a:r>
              <a:rPr sz="1600" spc="-10" dirty="0">
                <a:latin typeface="Georgia"/>
                <a:cs typeface="Georgia"/>
              </a:rPr>
              <a:t>training</a:t>
            </a:r>
            <a:endParaRPr sz="1600">
              <a:latin typeface="Georgia"/>
              <a:cs typeface="Georgia"/>
            </a:endParaRPr>
          </a:p>
        </p:txBody>
      </p:sp>
      <p:pic>
        <p:nvPicPr>
          <p:cNvPr id="62" name="object 6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92779" y="5519928"/>
            <a:ext cx="676656" cy="8488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2792" y="964438"/>
            <a:ext cx="85509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229" dirty="0"/>
              <a:t>PHASE</a:t>
            </a:r>
            <a:r>
              <a:rPr sz="3600" spc="390" dirty="0"/>
              <a:t> </a:t>
            </a:r>
            <a:r>
              <a:rPr sz="3600" spc="-600" dirty="0"/>
              <a:t>1:</a:t>
            </a:r>
            <a:r>
              <a:rPr sz="3600" spc="390" dirty="0"/>
              <a:t> </a:t>
            </a:r>
            <a:r>
              <a:rPr sz="3600" spc="455" dirty="0"/>
              <a:t>LOGIC</a:t>
            </a:r>
            <a:r>
              <a:rPr sz="3600" spc="400" dirty="0"/>
              <a:t> </a:t>
            </a:r>
            <a:r>
              <a:rPr sz="3600" spc="325" dirty="0"/>
              <a:t>MODEL</a:t>
            </a:r>
            <a:r>
              <a:rPr sz="3600" spc="390" dirty="0"/>
              <a:t> </a:t>
            </a:r>
            <a:r>
              <a:rPr sz="3600" spc="295" dirty="0"/>
              <a:t>DEVELOPMENT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3955" y="249936"/>
            <a:ext cx="3558540" cy="5684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00811" y="2076068"/>
            <a:ext cx="9192260" cy="1903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355600" algn="l"/>
              </a:tabLst>
            </a:pPr>
            <a:r>
              <a:rPr sz="2800" spc="-365" dirty="0">
                <a:solidFill>
                  <a:srgbClr val="00315F"/>
                </a:solidFill>
                <a:latin typeface="Times New Roman"/>
                <a:cs typeface="Times New Roman"/>
              </a:rPr>
              <a:t>A</a:t>
            </a:r>
            <a:r>
              <a:rPr sz="28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50" dirty="0">
                <a:solidFill>
                  <a:srgbClr val="00315F"/>
                </a:solidFill>
                <a:latin typeface="Times New Roman"/>
                <a:cs typeface="Times New Roman"/>
              </a:rPr>
              <a:t>logic</a:t>
            </a:r>
            <a:r>
              <a:rPr sz="2800" spc="-5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35" dirty="0">
                <a:solidFill>
                  <a:srgbClr val="00315F"/>
                </a:solidFill>
                <a:latin typeface="Times New Roman"/>
                <a:cs typeface="Times New Roman"/>
              </a:rPr>
              <a:t>model</a:t>
            </a:r>
            <a:r>
              <a:rPr sz="2800" spc="-4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85" dirty="0">
                <a:solidFill>
                  <a:srgbClr val="00315F"/>
                </a:solidFill>
                <a:latin typeface="Times New Roman"/>
                <a:cs typeface="Times New Roman"/>
              </a:rPr>
              <a:t>is</a:t>
            </a:r>
            <a:r>
              <a:rPr sz="2800" spc="-4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229" dirty="0">
                <a:solidFill>
                  <a:srgbClr val="00315F"/>
                </a:solidFill>
                <a:latin typeface="Times New Roman"/>
                <a:cs typeface="Times New Roman"/>
              </a:rPr>
              <a:t>a</a:t>
            </a:r>
            <a:r>
              <a:rPr sz="2800" spc="-4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55" dirty="0">
                <a:solidFill>
                  <a:srgbClr val="00315F"/>
                </a:solidFill>
                <a:latin typeface="Times New Roman"/>
                <a:cs typeface="Times New Roman"/>
              </a:rPr>
              <a:t>graphic</a:t>
            </a:r>
            <a:r>
              <a:rPr sz="2800" spc="-4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65" dirty="0">
                <a:solidFill>
                  <a:srgbClr val="00315F"/>
                </a:solidFill>
                <a:latin typeface="Times New Roman"/>
                <a:cs typeface="Times New Roman"/>
              </a:rPr>
              <a:t>which</a:t>
            </a:r>
            <a:r>
              <a:rPr sz="28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05" dirty="0">
                <a:solidFill>
                  <a:srgbClr val="00315F"/>
                </a:solidFill>
                <a:latin typeface="Times New Roman"/>
                <a:cs typeface="Times New Roman"/>
              </a:rPr>
              <a:t>represents</a:t>
            </a:r>
            <a:r>
              <a:rPr sz="2800" spc="-5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40" dirty="0">
                <a:solidFill>
                  <a:srgbClr val="00315F"/>
                </a:solidFill>
                <a:latin typeface="Times New Roman"/>
                <a:cs typeface="Times New Roman"/>
              </a:rPr>
              <a:t>in</a:t>
            </a:r>
            <a:r>
              <a:rPr sz="28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229" dirty="0">
                <a:solidFill>
                  <a:srgbClr val="00315F"/>
                </a:solidFill>
                <a:latin typeface="Times New Roman"/>
                <a:cs typeface="Times New Roman"/>
              </a:rPr>
              <a:t>a</a:t>
            </a:r>
            <a:r>
              <a:rPr sz="2800" spc="-4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55" dirty="0">
                <a:solidFill>
                  <a:srgbClr val="00315F"/>
                </a:solidFill>
                <a:latin typeface="Times New Roman"/>
                <a:cs typeface="Times New Roman"/>
              </a:rPr>
              <a:t>simplified</a:t>
            </a:r>
            <a:r>
              <a:rPr sz="2800" spc="-3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10" dirty="0">
                <a:solidFill>
                  <a:srgbClr val="00315F"/>
                </a:solidFill>
                <a:latin typeface="Times New Roman"/>
                <a:cs typeface="Times New Roman"/>
              </a:rPr>
              <a:t>form</a:t>
            </a:r>
            <a:r>
              <a:rPr sz="2800" spc="-4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60" dirty="0">
                <a:solidFill>
                  <a:srgbClr val="00315F"/>
                </a:solidFill>
                <a:latin typeface="Times New Roman"/>
                <a:cs typeface="Times New Roman"/>
              </a:rPr>
              <a:t>your </a:t>
            </a:r>
            <a:r>
              <a:rPr sz="2800" spc="-125" dirty="0">
                <a:solidFill>
                  <a:srgbClr val="00315F"/>
                </a:solidFill>
                <a:latin typeface="Times New Roman"/>
                <a:cs typeface="Times New Roman"/>
              </a:rPr>
              <a:t>understanding</a:t>
            </a:r>
            <a:r>
              <a:rPr sz="2800" spc="-2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85" dirty="0">
                <a:solidFill>
                  <a:srgbClr val="00315F"/>
                </a:solidFill>
                <a:latin typeface="Times New Roman"/>
                <a:cs typeface="Times New Roman"/>
              </a:rPr>
              <a:t>of</a:t>
            </a:r>
            <a:r>
              <a:rPr sz="2800" spc="-6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85" dirty="0">
                <a:solidFill>
                  <a:srgbClr val="00315F"/>
                </a:solidFill>
                <a:latin typeface="Times New Roman"/>
                <a:cs typeface="Times New Roman"/>
              </a:rPr>
              <a:t>how</a:t>
            </a:r>
            <a:r>
              <a:rPr sz="28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80" dirty="0">
                <a:solidFill>
                  <a:srgbClr val="00315F"/>
                </a:solidFill>
                <a:latin typeface="Times New Roman"/>
                <a:cs typeface="Times New Roman"/>
              </a:rPr>
              <a:t>an</a:t>
            </a:r>
            <a:r>
              <a:rPr sz="2800" spc="-3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90" dirty="0">
                <a:solidFill>
                  <a:srgbClr val="00315F"/>
                </a:solidFill>
                <a:latin typeface="Times New Roman"/>
                <a:cs typeface="Times New Roman"/>
              </a:rPr>
              <a:t>intervention</a:t>
            </a:r>
            <a:r>
              <a:rPr sz="2800" spc="-3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35" dirty="0">
                <a:solidFill>
                  <a:srgbClr val="00315F"/>
                </a:solidFill>
                <a:latin typeface="Times New Roman"/>
                <a:cs typeface="Times New Roman"/>
              </a:rPr>
              <a:t>produces</a:t>
            </a:r>
            <a:r>
              <a:rPr sz="2800" spc="-4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10" dirty="0">
                <a:solidFill>
                  <a:srgbClr val="00315F"/>
                </a:solidFill>
                <a:latin typeface="Times New Roman"/>
                <a:cs typeface="Times New Roman"/>
              </a:rPr>
              <a:t>its</a:t>
            </a:r>
            <a:r>
              <a:rPr sz="2800" spc="-6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315F"/>
                </a:solidFill>
                <a:latin typeface="Times New Roman"/>
                <a:cs typeface="Times New Roman"/>
              </a:rPr>
              <a:t>outcomes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70"/>
              </a:spcBef>
              <a:buFont typeface="Arial MT"/>
              <a:buChar char="•"/>
              <a:tabLst>
                <a:tab pos="354965" algn="l"/>
              </a:tabLst>
            </a:pPr>
            <a:r>
              <a:rPr sz="2800" spc="-185" dirty="0">
                <a:solidFill>
                  <a:srgbClr val="00315F"/>
                </a:solidFill>
                <a:latin typeface="Times New Roman"/>
                <a:cs typeface="Times New Roman"/>
              </a:rPr>
              <a:t>Shared</a:t>
            </a:r>
            <a:r>
              <a:rPr sz="2800" spc="-2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solidFill>
                  <a:srgbClr val="00315F"/>
                </a:solidFill>
                <a:latin typeface="Times New Roman"/>
                <a:cs typeface="Times New Roman"/>
              </a:rPr>
              <a:t>understanding</a:t>
            </a:r>
            <a:endParaRPr sz="2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675"/>
              </a:spcBef>
              <a:buFont typeface="Arial MT"/>
              <a:buChar char="•"/>
              <a:tabLst>
                <a:tab pos="354965" algn="l"/>
              </a:tabLst>
            </a:pPr>
            <a:r>
              <a:rPr sz="2800" spc="-130" dirty="0">
                <a:solidFill>
                  <a:srgbClr val="00315F"/>
                </a:solidFill>
                <a:latin typeface="Times New Roman"/>
                <a:cs typeface="Times New Roman"/>
              </a:rPr>
              <a:t>Informed</a:t>
            </a:r>
            <a:r>
              <a:rPr sz="2800" spc="-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235" dirty="0">
                <a:solidFill>
                  <a:srgbClr val="00315F"/>
                </a:solidFill>
                <a:latin typeface="Times New Roman"/>
                <a:cs typeface="Times New Roman"/>
              </a:rPr>
              <a:t>by</a:t>
            </a:r>
            <a:r>
              <a:rPr sz="2800" spc="-3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35" dirty="0">
                <a:solidFill>
                  <a:srgbClr val="00315F"/>
                </a:solidFill>
                <a:latin typeface="Times New Roman"/>
                <a:cs typeface="Times New Roman"/>
              </a:rPr>
              <a:t>formal</a:t>
            </a:r>
            <a:r>
              <a:rPr sz="2800" spc="-3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70" dirty="0">
                <a:solidFill>
                  <a:srgbClr val="00315F"/>
                </a:solidFill>
                <a:latin typeface="Times New Roman"/>
                <a:cs typeface="Times New Roman"/>
              </a:rPr>
              <a:t>and</a:t>
            </a:r>
            <a:r>
              <a:rPr sz="2800" spc="-2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800" spc="-140" dirty="0">
                <a:solidFill>
                  <a:srgbClr val="00315F"/>
                </a:solidFill>
                <a:latin typeface="Times New Roman"/>
                <a:cs typeface="Times New Roman"/>
              </a:rPr>
              <a:t>informal</a:t>
            </a:r>
            <a:r>
              <a:rPr sz="2800" spc="-20" dirty="0">
                <a:solidFill>
                  <a:srgbClr val="00315F"/>
                </a:solidFill>
                <a:latin typeface="Times New Roman"/>
                <a:cs typeface="Times New Roman"/>
              </a:rPr>
              <a:t> knowledge.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8626" y="1014475"/>
            <a:ext cx="101898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20" dirty="0">
                <a:latin typeface="Times New Roman"/>
                <a:cs typeface="Times New Roman"/>
              </a:rPr>
              <a:t>My</a:t>
            </a:r>
            <a:r>
              <a:rPr spc="-90" dirty="0">
                <a:latin typeface="Times New Roman"/>
                <a:cs typeface="Times New Roman"/>
              </a:rPr>
              <a:t> </a:t>
            </a:r>
            <a:r>
              <a:rPr spc="-175" dirty="0">
                <a:latin typeface="Times New Roman"/>
                <a:cs typeface="Times New Roman"/>
              </a:rPr>
              <a:t>Grief</a:t>
            </a:r>
            <a:r>
              <a:rPr spc="-80" dirty="0">
                <a:latin typeface="Times New Roman"/>
                <a:cs typeface="Times New Roman"/>
              </a:rPr>
              <a:t> </a:t>
            </a:r>
            <a:r>
              <a:rPr spc="-420" dirty="0">
                <a:latin typeface="Times New Roman"/>
                <a:cs typeface="Times New Roman"/>
              </a:rPr>
              <a:t>My</a:t>
            </a:r>
            <a:r>
              <a:rPr spc="-600" dirty="0">
                <a:latin typeface="Times New Roman"/>
                <a:cs typeface="Times New Roman"/>
              </a:rPr>
              <a:t> </a:t>
            </a:r>
            <a:r>
              <a:rPr spc="-440" dirty="0">
                <a:latin typeface="Times New Roman"/>
                <a:cs typeface="Times New Roman"/>
              </a:rPr>
              <a:t>Way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275" dirty="0">
                <a:latin typeface="Times New Roman"/>
                <a:cs typeface="Times New Roman"/>
              </a:rPr>
              <a:t>(MGMW)</a:t>
            </a:r>
            <a:r>
              <a:rPr spc="-65" dirty="0">
                <a:latin typeface="Times New Roman"/>
                <a:cs typeface="Times New Roman"/>
              </a:rPr>
              <a:t> </a:t>
            </a:r>
            <a:r>
              <a:rPr spc="-270" dirty="0">
                <a:latin typeface="Times New Roman"/>
                <a:cs typeface="Times New Roman"/>
              </a:rPr>
              <a:t>Logic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200" dirty="0">
                <a:latin typeface="Times New Roman"/>
                <a:cs typeface="Times New Roman"/>
              </a:rPr>
              <a:t>model</a:t>
            </a:r>
            <a:r>
              <a:rPr spc="-85" dirty="0">
                <a:latin typeface="Times New Roman"/>
                <a:cs typeface="Times New Roman"/>
              </a:rPr>
              <a:t> </a:t>
            </a:r>
            <a:r>
              <a:rPr spc="-145" dirty="0">
                <a:latin typeface="Times New Roman"/>
                <a:cs typeface="Times New Roman"/>
              </a:rPr>
              <a:t>development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168" y="281940"/>
            <a:ext cx="3560064" cy="5684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42712" y="163068"/>
            <a:ext cx="2141294" cy="90220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038331" y="0"/>
            <a:ext cx="1153668" cy="14599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0895" y="249936"/>
            <a:ext cx="11096625" cy="6582409"/>
            <a:chOff x="310895" y="249936"/>
            <a:chExt cx="11096625" cy="658240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895" y="249936"/>
              <a:ext cx="3558540" cy="56845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0895" y="818385"/>
              <a:ext cx="11096244" cy="6013704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549254" y="32247"/>
            <a:ext cx="594297" cy="8545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7260" y="1522222"/>
            <a:ext cx="87801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54" dirty="0"/>
              <a:t>WHAT’S</a:t>
            </a:r>
            <a:r>
              <a:rPr spc="459" dirty="0"/>
              <a:t> </a:t>
            </a:r>
            <a:r>
              <a:rPr spc="465" dirty="0"/>
              <a:t>THE</a:t>
            </a:r>
            <a:r>
              <a:rPr spc="445" dirty="0"/>
              <a:t> </a:t>
            </a:r>
            <a:r>
              <a:rPr spc="509" dirty="0"/>
              <a:t>CHANGE</a:t>
            </a:r>
            <a:r>
              <a:rPr spc="465" dirty="0"/>
              <a:t> </a:t>
            </a:r>
            <a:r>
              <a:rPr spc="195" dirty="0"/>
              <a:t>MECHANISM?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5844" y="2550414"/>
            <a:ext cx="4255135" cy="1269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35" dirty="0">
                <a:solidFill>
                  <a:srgbClr val="00315F"/>
                </a:solidFill>
                <a:latin typeface="Times New Roman"/>
                <a:cs typeface="Times New Roman"/>
              </a:rPr>
              <a:t>Acceptance</a:t>
            </a:r>
            <a:r>
              <a:rPr sz="2400" spc="-2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40" dirty="0">
                <a:solidFill>
                  <a:srgbClr val="00315F"/>
                </a:solidFill>
                <a:latin typeface="Times New Roman"/>
                <a:cs typeface="Times New Roman"/>
              </a:rPr>
              <a:t>and</a:t>
            </a:r>
            <a:r>
              <a:rPr sz="2400" spc="-2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95" dirty="0">
                <a:solidFill>
                  <a:srgbClr val="00315F"/>
                </a:solidFill>
                <a:latin typeface="Times New Roman"/>
                <a:cs typeface="Times New Roman"/>
              </a:rPr>
              <a:t>Commitment</a:t>
            </a:r>
            <a:r>
              <a:rPr sz="2400" spc="-345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114" dirty="0">
                <a:solidFill>
                  <a:srgbClr val="00315F"/>
                </a:solidFill>
                <a:latin typeface="Times New Roman"/>
                <a:cs typeface="Times New Roman"/>
              </a:rPr>
              <a:t>Training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70"/>
              </a:spcBef>
            </a:pP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140" dirty="0">
                <a:solidFill>
                  <a:srgbClr val="00315F"/>
                </a:solidFill>
                <a:latin typeface="Times New Roman"/>
                <a:cs typeface="Times New Roman"/>
              </a:rPr>
              <a:t>Psychological</a:t>
            </a:r>
            <a:r>
              <a:rPr sz="2400" spc="-70" dirty="0">
                <a:solidFill>
                  <a:srgbClr val="00315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00315F"/>
                </a:solidFill>
                <a:latin typeface="Times New Roman"/>
                <a:cs typeface="Times New Roman"/>
              </a:rPr>
              <a:t>Flexibility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168" y="281940"/>
            <a:ext cx="3560064" cy="5684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79600" y="144779"/>
            <a:ext cx="2385515" cy="10043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240568" y="169163"/>
            <a:ext cx="845716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9617" y="765810"/>
            <a:ext cx="765238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15" dirty="0">
                <a:latin typeface="Times New Roman"/>
                <a:cs typeface="Times New Roman"/>
              </a:rPr>
              <a:t>The</a:t>
            </a:r>
            <a:r>
              <a:rPr spc="-365" dirty="0">
                <a:latin typeface="Times New Roman"/>
                <a:cs typeface="Times New Roman"/>
              </a:rPr>
              <a:t> </a:t>
            </a:r>
            <a:r>
              <a:rPr spc="-380" dirty="0">
                <a:latin typeface="Times New Roman"/>
                <a:cs typeface="Times New Roman"/>
              </a:rPr>
              <a:t>ACT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55" dirty="0">
                <a:latin typeface="Times New Roman"/>
                <a:cs typeface="Times New Roman"/>
              </a:rPr>
              <a:t>model:</a:t>
            </a:r>
            <a:r>
              <a:rPr spc="-204" dirty="0">
                <a:latin typeface="Times New Roman"/>
                <a:cs typeface="Times New Roman"/>
              </a:rPr>
              <a:t> </a:t>
            </a:r>
            <a:r>
              <a:rPr spc="-240" dirty="0">
                <a:latin typeface="Times New Roman"/>
                <a:cs typeface="Times New Roman"/>
              </a:rPr>
              <a:t>Psychological</a:t>
            </a:r>
            <a:r>
              <a:rPr spc="-55" dirty="0">
                <a:latin typeface="Times New Roman"/>
                <a:cs typeface="Times New Roman"/>
              </a:rPr>
              <a:t> </a:t>
            </a:r>
            <a:r>
              <a:rPr spc="-175" dirty="0">
                <a:latin typeface="Times New Roman"/>
                <a:cs typeface="Times New Roman"/>
              </a:rPr>
              <a:t>Flexibility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3955" y="249936"/>
            <a:ext cx="3558540" cy="5684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526151" y="2002917"/>
            <a:ext cx="789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85" dirty="0">
                <a:solidFill>
                  <a:srgbClr val="00315F"/>
                </a:solidFill>
                <a:latin typeface="Times New Roman"/>
                <a:cs typeface="Times New Roman"/>
              </a:rPr>
              <a:t>AWARE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24809" y="4741240"/>
            <a:ext cx="6394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95" dirty="0">
                <a:solidFill>
                  <a:srgbClr val="00315F"/>
                </a:solidFill>
                <a:latin typeface="Times New Roman"/>
                <a:cs typeface="Times New Roman"/>
              </a:rPr>
              <a:t>OPEN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356925" y="2694241"/>
            <a:ext cx="3162935" cy="2318385"/>
            <a:chOff x="4356925" y="2694241"/>
            <a:chExt cx="3162935" cy="231838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1688" y="2699004"/>
              <a:ext cx="3153156" cy="23088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61688" y="2699004"/>
              <a:ext cx="3153410" cy="2308860"/>
            </a:xfrm>
            <a:custGeom>
              <a:avLst/>
              <a:gdLst/>
              <a:ahLst/>
              <a:cxnLst/>
              <a:rect l="l" t="t" r="r" b="b"/>
              <a:pathLst>
                <a:path w="3153409" h="2308860">
                  <a:moveTo>
                    <a:pt x="0" y="2308860"/>
                  </a:moveTo>
                  <a:lnTo>
                    <a:pt x="1576577" y="0"/>
                  </a:lnTo>
                  <a:lnTo>
                    <a:pt x="3153156" y="2308860"/>
                  </a:lnTo>
                  <a:lnTo>
                    <a:pt x="0" y="2308860"/>
                  </a:lnTo>
                  <a:close/>
                </a:path>
              </a:pathLst>
            </a:custGeom>
            <a:ln w="9525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1688" y="2699004"/>
              <a:ext cx="3153156" cy="23088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361688" y="2699004"/>
              <a:ext cx="3153410" cy="2308860"/>
            </a:xfrm>
            <a:custGeom>
              <a:avLst/>
              <a:gdLst/>
              <a:ahLst/>
              <a:cxnLst/>
              <a:rect l="l" t="t" r="r" b="b"/>
              <a:pathLst>
                <a:path w="3153409" h="2308860">
                  <a:moveTo>
                    <a:pt x="0" y="2308860"/>
                  </a:moveTo>
                  <a:lnTo>
                    <a:pt x="1576577" y="0"/>
                  </a:lnTo>
                  <a:lnTo>
                    <a:pt x="3153156" y="2308860"/>
                  </a:lnTo>
                  <a:lnTo>
                    <a:pt x="0" y="2308860"/>
                  </a:lnTo>
                  <a:close/>
                </a:path>
              </a:pathLst>
            </a:custGeom>
            <a:ln w="9525">
              <a:solidFill>
                <a:srgbClr val="D7D7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163692" y="3844797"/>
            <a:ext cx="151511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1295" marR="5080" indent="-189230">
              <a:lnSpc>
                <a:spcPct val="100000"/>
              </a:lnSpc>
              <a:spcBef>
                <a:spcPts val="100"/>
              </a:spcBef>
            </a:pPr>
            <a:r>
              <a:rPr sz="2400" spc="-145" dirty="0">
                <a:solidFill>
                  <a:srgbClr val="00315F"/>
                </a:solidFill>
                <a:latin typeface="Times New Roman"/>
                <a:cs typeface="Times New Roman"/>
              </a:rPr>
              <a:t>Psychological </a:t>
            </a:r>
            <a:r>
              <a:rPr sz="2400" spc="-30" dirty="0">
                <a:solidFill>
                  <a:srgbClr val="00315F"/>
                </a:solidFill>
                <a:latin typeface="Times New Roman"/>
                <a:cs typeface="Times New Roman"/>
              </a:rPr>
              <a:t>Flexibility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76133" y="4741240"/>
            <a:ext cx="10972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80" dirty="0">
                <a:solidFill>
                  <a:srgbClr val="00315F"/>
                </a:solidFill>
                <a:latin typeface="Times New Roman"/>
                <a:cs typeface="Times New Roman"/>
              </a:rPr>
              <a:t>ENGAGED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2060</Words>
  <Application>Microsoft Office PowerPoint</Application>
  <PresentationFormat>Widescreen</PresentationFormat>
  <Paragraphs>390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Black</vt:lpstr>
      <vt:lpstr>Arial MT</vt:lpstr>
      <vt:lpstr>Calibri</vt:lpstr>
      <vt:lpstr>Georgia</vt:lpstr>
      <vt:lpstr>Lucida Sans Unicode</vt:lpstr>
      <vt:lpstr>Times New Roman</vt:lpstr>
      <vt:lpstr>Office Theme</vt:lpstr>
      <vt:lpstr>My Grief My Way: An intervention development study</vt:lpstr>
      <vt:lpstr>THE TEAM</vt:lpstr>
      <vt:lpstr>Bereavement support needs in the UK</vt:lpstr>
      <vt:lpstr>Development of an online Acceptance and Commitment Therapy (ACT) intervention to improve ability to cope and quality of life</vt:lpstr>
      <vt:lpstr>PHASE 1: LOGIC MODEL DEVELOPMENT</vt:lpstr>
      <vt:lpstr>My Grief My Way (MGMW) Logic model development</vt:lpstr>
      <vt:lpstr>PowerPoint Presentation</vt:lpstr>
      <vt:lpstr>WHAT’S THE CHANGE MECHANISM?</vt:lpstr>
      <vt:lpstr>The ACT model: Psychological Flexibility</vt:lpstr>
      <vt:lpstr>The ACT model: Psychological Flexibility</vt:lpstr>
      <vt:lpstr>PHASE 2: INTERVENTION PROTOTYPE</vt:lpstr>
      <vt:lpstr>CORE ELEMENTS</vt:lpstr>
      <vt:lpstr>PowerPoint Presentation</vt:lpstr>
      <vt:lpstr>PHASE 3: USER TESTING AND REFINEMENT</vt:lpstr>
      <vt:lpstr>QUANTITATIVE FINDINGS</vt:lpstr>
      <vt:lpstr>QUANTITATIVE FINDINGS</vt:lpstr>
      <vt:lpstr>QUALITATIVE FINDINGS - PARTICIPANTS</vt:lpstr>
      <vt:lpstr>QUALITATIVE FINDINGS - PARTICIPANTS</vt:lpstr>
      <vt:lpstr>QUALITATIVE FINDINGS - PARTICIPANTS</vt:lpstr>
      <vt:lpstr>QUALITATIVE FINDINGS - PARTICIPANTS</vt:lpstr>
      <vt:lpstr>QUALITATIVE FINDINGS - PARTICIPANTS</vt:lpstr>
      <vt:lpstr>QUALITATIVE FINDINGS - PARTICIPANTS</vt:lpstr>
      <vt:lpstr>QUALITATIVE FINDINGS - PARTICIPANTS</vt:lpstr>
      <vt:lpstr>QUALITATIVE FINDINGS - PARTICIPANTS</vt:lpstr>
      <vt:lpstr>QUALITATIVE FINDINGS - PARTICIPANTS</vt:lpstr>
      <vt:lpstr>QUALITATIVE FINDINGS - PARTICIPANTS</vt:lpstr>
      <vt:lpstr>Next steps for My Grief My Way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Gillanders</dc:creator>
  <cp:lastModifiedBy>Becky McCoo</cp:lastModifiedBy>
  <cp:revision>1</cp:revision>
  <dcterms:created xsi:type="dcterms:W3CDTF">2024-12-16T11:21:15Z</dcterms:created>
  <dcterms:modified xsi:type="dcterms:W3CDTF">2024-12-16T11:23:12Z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2024-12-04T00:00:00Z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2024-12-16T00:00:00Z</vt:filetime>
  </property>
  <property fmtid="{D5CDD505-2E9C-101B-9397-08002B2CF9AE}" pid="5" name="Producer">
    <vt:lpwstr>Microsoft® PowerPoint® LTSC</vt:lpwstr>
  </property>
</Properties>
</file>