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7" r:id="rId6"/>
    <p:sldId id="475" r:id="rId7"/>
    <p:sldId id="257" r:id="rId8"/>
    <p:sldId id="259" r:id="rId9"/>
    <p:sldId id="266" r:id="rId10"/>
    <p:sldId id="469" r:id="rId11"/>
    <p:sldId id="376" r:id="rId12"/>
    <p:sldId id="476" r:id="rId13"/>
    <p:sldId id="456" r:id="rId14"/>
    <p:sldId id="457" r:id="rId15"/>
    <p:sldId id="482" r:id="rId16"/>
    <p:sldId id="458" r:id="rId17"/>
    <p:sldId id="477" r:id="rId18"/>
    <p:sldId id="473" r:id="rId19"/>
    <p:sldId id="462" r:id="rId20"/>
    <p:sldId id="467" r:id="rId21"/>
    <p:sldId id="480" r:id="rId22"/>
    <p:sldId id="381" r:id="rId23"/>
    <p:sldId id="474" r:id="rId24"/>
    <p:sldId id="413" r:id="rId25"/>
    <p:sldId id="472" r:id="rId26"/>
    <p:sldId id="4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67277-FFD5-4032-A210-1BC41881CEEF}" v="1" dt="2024-12-16T10:58:17.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930" autoAdjust="0"/>
  </p:normalViewPr>
  <p:slideViewPr>
    <p:cSldViewPr snapToGrid="0">
      <p:cViewPr varScale="1">
        <p:scale>
          <a:sx n="53" d="100"/>
          <a:sy n="53" d="100"/>
        </p:scale>
        <p:origin x="1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C604C-0044-40D2-AE52-307CAA616F1F}" type="datetimeFigureOut">
              <a:rPr lang="en-GB" smtClean="0"/>
              <a:t>16/12/2024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6774F-D441-45C0-B975-3B64C203A7AA}" type="slidenum">
              <a:rPr lang="en-GB" smtClean="0"/>
              <a:t>‹#›</a:t>
            </a:fld>
            <a:endParaRPr lang="en-GB"/>
          </a:p>
        </p:txBody>
      </p:sp>
    </p:spTree>
    <p:extLst>
      <p:ext uri="{BB962C8B-B14F-4D97-AF65-F5344CB8AC3E}">
        <p14:creationId xmlns:p14="http://schemas.microsoft.com/office/powerpoint/2010/main" val="28408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6774F-D441-45C0-B975-3B64C203A7AA}" type="slidenum">
              <a:rPr lang="en-GB" smtClean="0"/>
              <a:t>2</a:t>
            </a:fld>
            <a:endParaRPr lang="en-GB"/>
          </a:p>
        </p:txBody>
      </p:sp>
    </p:spTree>
    <p:extLst>
      <p:ext uri="{BB962C8B-B14F-4D97-AF65-F5344CB8AC3E}">
        <p14:creationId xmlns:p14="http://schemas.microsoft.com/office/powerpoint/2010/main" val="1813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6774F-D441-45C0-B975-3B64C203A7AA}" type="slidenum">
              <a:rPr lang="en-GB" smtClean="0"/>
              <a:t>4</a:t>
            </a:fld>
            <a:endParaRPr lang="en-GB"/>
          </a:p>
        </p:txBody>
      </p:sp>
    </p:spTree>
    <p:extLst>
      <p:ext uri="{BB962C8B-B14F-4D97-AF65-F5344CB8AC3E}">
        <p14:creationId xmlns:p14="http://schemas.microsoft.com/office/powerpoint/2010/main" val="49218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D83C96F3-B7FF-4147-8B7B-9CC3FBC2887C}" type="slidenum">
              <a:rPr lang="en-GB" altLang="en-US" smtClean="0"/>
              <a:pPr>
                <a:defRPr/>
              </a:pPr>
              <a:t>5</a:t>
            </a:fld>
            <a:endParaRPr lang="en-GB" altLang="en-US"/>
          </a:p>
        </p:txBody>
      </p:sp>
    </p:spTree>
    <p:extLst>
      <p:ext uri="{BB962C8B-B14F-4D97-AF65-F5344CB8AC3E}">
        <p14:creationId xmlns:p14="http://schemas.microsoft.com/office/powerpoint/2010/main" val="298565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282FF2-4B4A-4C8E-A3FE-7DCF4CDDD893}" type="slidenum">
              <a:rPr lang="en-GB" smtClean="0"/>
              <a:t>11</a:t>
            </a:fld>
            <a:endParaRPr lang="en-GB"/>
          </a:p>
        </p:txBody>
      </p:sp>
    </p:spTree>
    <p:extLst>
      <p:ext uri="{BB962C8B-B14F-4D97-AF65-F5344CB8AC3E}">
        <p14:creationId xmlns:p14="http://schemas.microsoft.com/office/powerpoint/2010/main" val="172812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B6774F-D441-45C0-B975-3B64C203A7AA}" type="slidenum">
              <a:rPr lang="en-GB" smtClean="0"/>
              <a:t>14</a:t>
            </a:fld>
            <a:endParaRPr lang="en-GB"/>
          </a:p>
        </p:txBody>
      </p:sp>
    </p:spTree>
    <p:extLst>
      <p:ext uri="{BB962C8B-B14F-4D97-AF65-F5344CB8AC3E}">
        <p14:creationId xmlns:p14="http://schemas.microsoft.com/office/powerpoint/2010/main" val="146403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733">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a:buNone/>
              <a:defRPr sz="2667">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372C267-1D3F-A642-9FD6-0192604797DF}" type="datetimeFigureOut">
              <a:rPr lang="en-US" smtClean="0"/>
              <a:t>12/16/2024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293041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9512" y="450253"/>
            <a:ext cx="10515600" cy="958583"/>
          </a:xfrm>
        </p:spPr>
        <p:txBody>
          <a:bodyPr anchor="t" anchorCtr="0">
            <a:normAutofit/>
          </a:bodyPr>
          <a:lstStyle>
            <a:lvl1pPr>
              <a:defRPr sz="2933" b="1">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76927" y="1485995"/>
            <a:ext cx="10515600" cy="4351339"/>
          </a:xfrm>
        </p:spPr>
        <p:txBody>
          <a:bodyPr>
            <a:normAutofit/>
          </a:bodyPr>
          <a:lstStyle>
            <a:lvl1pPr marL="228594" indent="-228594">
              <a:lnSpc>
                <a:spcPct val="150000"/>
              </a:lnSpc>
              <a:buClr>
                <a:schemeClr val="tx1">
                  <a:lumMod val="85000"/>
                  <a:lumOff val="15000"/>
                </a:schemeClr>
              </a:buClr>
              <a:buSzPct val="90000"/>
              <a:buFont typeface="Wingdings" panose="05000000000000000000" pitchFamily="2" charset="2"/>
              <a:buChar char="§"/>
              <a:defRPr sz="2133">
                <a:solidFill>
                  <a:schemeClr val="tx1">
                    <a:lumMod val="85000"/>
                    <a:lumOff val="15000"/>
                  </a:schemeClr>
                </a:solidFill>
                <a:latin typeface="Arial" panose="020B0604020202020204" pitchFamily="34" charset="0"/>
                <a:cs typeface="Arial" panose="020B0604020202020204" pitchFamily="34" charset="0"/>
              </a:defRPr>
            </a:lvl1pPr>
            <a:lvl2pPr marL="685783" indent="-228594">
              <a:lnSpc>
                <a:spcPct val="100000"/>
              </a:lnSpc>
              <a:buClr>
                <a:schemeClr val="tx1">
                  <a:lumMod val="85000"/>
                  <a:lumOff val="15000"/>
                </a:schemeClr>
              </a:buClr>
              <a:buSzPct val="90000"/>
              <a:buFont typeface="Wingdings" panose="05000000000000000000" pitchFamily="2" charset="2"/>
              <a:buChar char="§"/>
              <a:defRPr sz="1600">
                <a:solidFill>
                  <a:schemeClr val="tx1">
                    <a:lumMod val="85000"/>
                    <a:lumOff val="15000"/>
                  </a:schemeClr>
                </a:solidFill>
                <a:latin typeface="Arial" panose="020B0604020202020204" pitchFamily="34" charset="0"/>
                <a:cs typeface="Arial" panose="020B0604020202020204" pitchFamily="34" charset="0"/>
              </a:defRPr>
            </a:lvl2pPr>
            <a:lvl3pPr marL="1142971" indent="-228594">
              <a:lnSpc>
                <a:spcPct val="100000"/>
              </a:lnSpc>
              <a:buClr>
                <a:schemeClr val="tx1">
                  <a:lumMod val="85000"/>
                  <a:lumOff val="15000"/>
                </a:schemeClr>
              </a:buClr>
              <a:buSzPct val="90000"/>
              <a:buFont typeface="Wingdings" panose="05000000000000000000" pitchFamily="2" charset="2"/>
              <a:buChar char="§"/>
              <a:defRPr sz="1467">
                <a:solidFill>
                  <a:schemeClr val="tx1">
                    <a:lumMod val="85000"/>
                    <a:lumOff val="15000"/>
                  </a:schemeClr>
                </a:solidFill>
                <a:latin typeface="Arial" panose="020B0604020202020204" pitchFamily="34" charset="0"/>
                <a:cs typeface="Arial" panose="020B0604020202020204" pitchFamily="34" charset="0"/>
              </a:defRPr>
            </a:lvl3pPr>
            <a:lvl4pPr marL="1600160" indent="-228594">
              <a:lnSpc>
                <a:spcPct val="100000"/>
              </a:lnSpc>
              <a:buClr>
                <a:schemeClr val="tx1">
                  <a:lumMod val="85000"/>
                  <a:lumOff val="15000"/>
                </a:schemeClr>
              </a:buClr>
              <a:buSzPct val="90000"/>
              <a:buFont typeface="Wingdings" panose="05000000000000000000" pitchFamily="2" charset="2"/>
              <a:buChar char="§"/>
              <a:defRPr sz="1400">
                <a:solidFill>
                  <a:schemeClr val="tx1">
                    <a:lumMod val="85000"/>
                    <a:lumOff val="15000"/>
                  </a:schemeClr>
                </a:solidFill>
                <a:latin typeface="Arial" panose="020B0604020202020204" pitchFamily="34" charset="0"/>
                <a:cs typeface="Arial" panose="020B0604020202020204" pitchFamily="34" charset="0"/>
              </a:defRPr>
            </a:lvl4pPr>
            <a:lvl5pPr marL="2057349" indent="-228594">
              <a:lnSpc>
                <a:spcPct val="100000"/>
              </a:lnSpc>
              <a:buClr>
                <a:schemeClr val="tx1">
                  <a:lumMod val="85000"/>
                  <a:lumOff val="15000"/>
                </a:schemeClr>
              </a:buClr>
              <a:buSzPct val="90000"/>
              <a:buFont typeface="Wingdings" panose="05000000000000000000" pitchFamily="2" charset="2"/>
              <a:buChar char="§"/>
              <a:defRPr sz="14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372C267-1D3F-A642-9FD6-0192604797DF}" type="datetimeFigureOut">
              <a:rPr lang="en-US" smtClean="0"/>
              <a:t>12/16/2024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368337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3733">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normAutofit/>
          </a:bodyPr>
          <a:lstStyle>
            <a:lvl1pPr marL="0" indent="0">
              <a:buNone/>
              <a:defRPr sz="2667">
                <a:solidFill>
                  <a:schemeClr val="tx1">
                    <a:tint val="75000"/>
                  </a:schemeClr>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372C267-1D3F-A642-9FD6-0192604797DF}" type="datetimeFigureOut">
              <a:rPr lang="en-US" smtClean="0"/>
              <a:t>12/16/2024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355400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33"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58109" y="1825625"/>
            <a:ext cx="5181600" cy="4351339"/>
          </a:xfrm>
        </p:spPr>
        <p:txBody>
          <a:bodyPr>
            <a:normAutofit/>
          </a:bodyPr>
          <a:lstStyle>
            <a:lvl1pPr marL="228594" indent="-228594">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16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467">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4169" y="1825625"/>
            <a:ext cx="5811799" cy="4351339"/>
          </a:xfrm>
        </p:spPr>
        <p:txBody>
          <a:bodyPr>
            <a:normAutofit/>
          </a:bodyPr>
          <a:lstStyle>
            <a:lvl1pPr marL="380990" indent="-380990">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16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467">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372C267-1D3F-A642-9FD6-0192604797DF}" type="datetimeFigureOut">
              <a:rPr lang="en-US" smtClean="0"/>
              <a:t>12/16/2024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61200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372C267-1D3F-A642-9FD6-0192604797DF}" type="datetimeFigureOut">
              <a:rPr lang="en-US" smtClean="0"/>
              <a:t>12/16/2024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262687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37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oAutofit/>
          </a:bodyPr>
          <a:lstStyle>
            <a:lvl1pPr>
              <a:defRPr sz="3733"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1194487"/>
            <a:ext cx="6172200" cy="4666564"/>
          </a:xfrm>
        </p:spPr>
        <p:txBody>
          <a:bodyPr>
            <a:normAutofit/>
          </a:bodyPr>
          <a:lstStyle>
            <a:lvl1pPr marL="228594" indent="-228594">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2133">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6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67">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67">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667">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372C267-1D3F-A642-9FD6-0192604797DF}" type="datetimeFigureOut">
              <a:rPr lang="en-US" smtClean="0"/>
              <a:t>12/16/2024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27915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ormAutofit/>
          </a:bodyPr>
          <a:lstStyle>
            <a:lvl1pPr>
              <a:defRPr sz="3733"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1243914"/>
            <a:ext cx="6172200" cy="4617137"/>
          </a:xfrm>
        </p:spPr>
        <p:txBody>
          <a:bodyPr anchor="t"/>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667">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372C267-1D3F-A642-9FD6-0192604797DF}" type="datetimeFigureOut">
              <a:rPr lang="en-US" smtClean="0"/>
              <a:t>12/16/2024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262816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603457" y="2088812"/>
            <a:ext cx="4039355" cy="4769184"/>
          </a:xfrm>
          <a:prstGeom prst="rect">
            <a:avLst/>
          </a:prstGeom>
        </p:spPr>
      </p:pic>
      <p:sp>
        <p:nvSpPr>
          <p:cNvPr id="3" name="Text Placeholder 2"/>
          <p:cNvSpPr>
            <a:spLocks noGrp="1"/>
          </p:cNvSpPr>
          <p:nvPr>
            <p:ph type="body" idx="1"/>
          </p:nvPr>
        </p:nvSpPr>
        <p:spPr>
          <a:xfrm>
            <a:off x="574581" y="1627921"/>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58109" y="68569"/>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9" name="Picture 8"/>
          <p:cNvPicPr>
            <a:picLocks noChangeAspect="1"/>
          </p:cNvPicPr>
          <p:nvPr/>
        </p:nvPicPr>
        <p:blipFill rotWithShape="1">
          <a:blip r:embed="rId11" cstate="email">
            <a:extLst>
              <a:ext uri="{28A0092B-C50C-407E-A947-70E740481C1C}">
                <a14:useLocalDpi xmlns:a14="http://schemas.microsoft.com/office/drawing/2010/main"/>
              </a:ext>
            </a:extLst>
          </a:blip>
          <a:srcRect l="55119"/>
          <a:stretch/>
        </p:blipFill>
        <p:spPr>
          <a:xfrm>
            <a:off x="9411015" y="307383"/>
            <a:ext cx="2479327" cy="831384"/>
          </a:xfrm>
          <a:prstGeom prst="rect">
            <a:avLst/>
          </a:prstGeom>
        </p:spPr>
      </p:pic>
    </p:spTree>
    <p:extLst>
      <p:ext uri="{BB962C8B-B14F-4D97-AF65-F5344CB8AC3E}">
        <p14:creationId xmlns:p14="http://schemas.microsoft.com/office/powerpoint/2010/main" val="3451361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2671"/>
            <a:ext cx="9144000" cy="2387600"/>
          </a:xfrm>
        </p:spPr>
        <p:txBody>
          <a:bodyPr/>
          <a:lstStyle/>
          <a:p>
            <a:r>
              <a:rPr lang="en-GB" sz="3700" dirty="0">
                <a:latin typeface="Arial"/>
                <a:cs typeface="Arial"/>
              </a:rPr>
              <a:t>The language of grief: How metaphors can help us to understand and support the grieving process </a:t>
            </a:r>
            <a:br>
              <a:rPr lang="en-GB" sz="3700" dirty="0">
                <a:latin typeface="Arial"/>
                <a:cs typeface="Arial"/>
              </a:rPr>
            </a:br>
            <a:endParaRPr lang="en-GB" sz="3700" dirty="0">
              <a:latin typeface="Arial"/>
              <a:cs typeface="Arial"/>
            </a:endParaRPr>
          </a:p>
        </p:txBody>
      </p:sp>
      <p:sp>
        <p:nvSpPr>
          <p:cNvPr id="3" name="Subtitle 2"/>
          <p:cNvSpPr>
            <a:spLocks noGrp="1"/>
          </p:cNvSpPr>
          <p:nvPr>
            <p:ph type="subTitle" idx="1"/>
          </p:nvPr>
        </p:nvSpPr>
        <p:spPr>
          <a:xfrm>
            <a:off x="1524000" y="3931886"/>
            <a:ext cx="9144000" cy="1655763"/>
          </a:xfrm>
        </p:spPr>
        <p:txBody>
          <a:bodyPr/>
          <a:lstStyle/>
          <a:p>
            <a:r>
              <a:rPr lang="en-GB" dirty="0"/>
              <a:t>Dr Sarah Turner</a:t>
            </a:r>
          </a:p>
          <a:p>
            <a:r>
              <a:rPr lang="en-GB" dirty="0"/>
              <a:t>sarah.turner@coventry.ac.uk</a:t>
            </a:r>
          </a:p>
        </p:txBody>
      </p:sp>
      <p:pic>
        <p:nvPicPr>
          <p:cNvPr id="4" name="Picture 3">
            <a:extLst>
              <a:ext uri="{FF2B5EF4-FFF2-40B4-BE49-F238E27FC236}">
                <a16:creationId xmlns:a16="http://schemas.microsoft.com/office/drawing/2014/main" id="{3C556822-15F4-4F6D-9FC6-81096BD1BF44}"/>
              </a:ext>
            </a:extLst>
          </p:cNvPr>
          <p:cNvPicPr>
            <a:picLocks noChangeAspect="1"/>
          </p:cNvPicPr>
          <p:nvPr/>
        </p:nvPicPr>
        <p:blipFill rotWithShape="1">
          <a:blip r:embed="rId2"/>
          <a:srcRect l="11111" t="22548" r="12445" b="25007"/>
          <a:stretch/>
        </p:blipFill>
        <p:spPr>
          <a:xfrm>
            <a:off x="166686" y="6361774"/>
            <a:ext cx="596885" cy="409491"/>
          </a:xfrm>
          <a:prstGeom prst="rect">
            <a:avLst/>
          </a:prstGeom>
        </p:spPr>
      </p:pic>
      <p:pic>
        <p:nvPicPr>
          <p:cNvPr id="5" name="Picture 4">
            <a:extLst>
              <a:ext uri="{FF2B5EF4-FFF2-40B4-BE49-F238E27FC236}">
                <a16:creationId xmlns:a16="http://schemas.microsoft.com/office/drawing/2014/main" id="{F8EE6848-A52A-5441-0094-25F8346A2B7C}"/>
              </a:ext>
            </a:extLst>
          </p:cNvPr>
          <p:cNvPicPr>
            <a:picLocks noChangeAspect="1"/>
          </p:cNvPicPr>
          <p:nvPr/>
        </p:nvPicPr>
        <p:blipFill rotWithShape="1">
          <a:blip r:embed="rId3"/>
          <a:srcRect b="39144"/>
          <a:stretch/>
        </p:blipFill>
        <p:spPr>
          <a:xfrm>
            <a:off x="9999363" y="6153514"/>
            <a:ext cx="2121152" cy="671438"/>
          </a:xfrm>
          <a:prstGeom prst="rect">
            <a:avLst/>
          </a:prstGeom>
        </p:spPr>
      </p:pic>
      <p:pic>
        <p:nvPicPr>
          <p:cNvPr id="6" name="Picture 5">
            <a:extLst>
              <a:ext uri="{FF2B5EF4-FFF2-40B4-BE49-F238E27FC236}">
                <a16:creationId xmlns:a16="http://schemas.microsoft.com/office/drawing/2014/main" id="{59606F52-0595-6FD9-2E00-4C655184DB83}"/>
              </a:ext>
            </a:extLst>
          </p:cNvPr>
          <p:cNvPicPr>
            <a:picLocks noChangeAspect="1"/>
          </p:cNvPicPr>
          <p:nvPr/>
        </p:nvPicPr>
        <p:blipFill>
          <a:blip r:embed="rId4"/>
          <a:stretch>
            <a:fillRect/>
          </a:stretch>
        </p:blipFill>
        <p:spPr>
          <a:xfrm>
            <a:off x="166686" y="5923124"/>
            <a:ext cx="1242137" cy="423749"/>
          </a:xfrm>
          <a:prstGeom prst="rect">
            <a:avLst/>
          </a:prstGeom>
        </p:spPr>
      </p:pic>
      <p:pic>
        <p:nvPicPr>
          <p:cNvPr id="7" name="Picture 6">
            <a:extLst>
              <a:ext uri="{FF2B5EF4-FFF2-40B4-BE49-F238E27FC236}">
                <a16:creationId xmlns:a16="http://schemas.microsoft.com/office/drawing/2014/main" id="{551C8233-62FA-1DC8-B2C1-3C2863B39EE3}"/>
              </a:ext>
            </a:extLst>
          </p:cNvPr>
          <p:cNvPicPr>
            <a:picLocks noChangeAspect="1"/>
          </p:cNvPicPr>
          <p:nvPr/>
        </p:nvPicPr>
        <p:blipFill rotWithShape="1">
          <a:blip r:embed="rId5"/>
          <a:srcRect b="9149"/>
          <a:stretch/>
        </p:blipFill>
        <p:spPr>
          <a:xfrm>
            <a:off x="75138" y="5386863"/>
            <a:ext cx="1601532" cy="536261"/>
          </a:xfrm>
          <a:prstGeom prst="rect">
            <a:avLst/>
          </a:prstGeom>
        </p:spPr>
      </p:pic>
      <p:sp>
        <p:nvSpPr>
          <p:cNvPr id="8" name="TextBox 6">
            <a:extLst>
              <a:ext uri="{FF2B5EF4-FFF2-40B4-BE49-F238E27FC236}">
                <a16:creationId xmlns:a16="http://schemas.microsoft.com/office/drawing/2014/main" id="{D4C69086-F5A2-CAC9-A1DD-83BD35BAF4F3}"/>
              </a:ext>
            </a:extLst>
          </p:cNvPr>
          <p:cNvSpPr txBox="1"/>
          <p:nvPr/>
        </p:nvSpPr>
        <p:spPr>
          <a:xfrm>
            <a:off x="1676669" y="5452939"/>
            <a:ext cx="6873441" cy="461665"/>
          </a:xfrm>
          <a:prstGeom prst="rect">
            <a:avLst/>
          </a:prstGeom>
          <a:noFill/>
        </p:spPr>
        <p:txBody>
          <a:bodyPr wrap="square" lIns="91440" tIns="45720" rIns="91440" bIns="45720" rtlCol="0" anchor="t">
            <a:spAutoFit/>
          </a:bodyPr>
          <a:lstStyle>
            <a:defPPr>
              <a:defRPr lang="en-GB"/>
            </a:defPPr>
            <a:lvl1pPr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9pPr>
          </a:lstStyle>
          <a:p>
            <a:r>
              <a:rPr lang="en-GB" sz="1200" b="0" dirty="0">
                <a:latin typeface="Arial"/>
                <a:ea typeface="MS PGothic"/>
                <a:cs typeface="Arial"/>
              </a:rPr>
              <a:t>Prof Danielle Fuller  |  Prof Jeannette Littlemore  |  Prof Julie Taylor  |  Prof Annie Topping</a:t>
            </a:r>
            <a:endParaRPr lang="en-GB" sz="1200" b="0" dirty="0">
              <a:cs typeface="Arial"/>
            </a:endParaRPr>
          </a:p>
          <a:p>
            <a:r>
              <a:rPr lang="en-GB" sz="1200" b="0" dirty="0">
                <a:latin typeface="Arial"/>
                <a:ea typeface="MS PGothic"/>
                <a:cs typeface="Arial"/>
              </a:rPr>
              <a:t>Dr Karolina Kuberska  |  </a:t>
            </a:r>
            <a:r>
              <a:rPr lang="en-GB" sz="1200" b="0" dirty="0" err="1">
                <a:latin typeface="Arial"/>
                <a:ea typeface="MS PGothic"/>
                <a:cs typeface="Arial"/>
              </a:rPr>
              <a:t>Meera</a:t>
            </a:r>
            <a:r>
              <a:rPr lang="en-GB" sz="1200" b="0" dirty="0">
                <a:latin typeface="Arial"/>
                <a:ea typeface="MS PGothic"/>
                <a:cs typeface="Arial"/>
              </a:rPr>
              <a:t> Burgess  |  Eloise Parr </a:t>
            </a:r>
          </a:p>
        </p:txBody>
      </p:sp>
      <p:sp>
        <p:nvSpPr>
          <p:cNvPr id="9" name="TextBox 7">
            <a:extLst>
              <a:ext uri="{FF2B5EF4-FFF2-40B4-BE49-F238E27FC236}">
                <a16:creationId xmlns:a16="http://schemas.microsoft.com/office/drawing/2014/main" id="{270F6CB2-BFF5-16E0-DDD2-3C0AFCB6AE9E}"/>
              </a:ext>
            </a:extLst>
          </p:cNvPr>
          <p:cNvSpPr txBox="1"/>
          <p:nvPr/>
        </p:nvSpPr>
        <p:spPr>
          <a:xfrm>
            <a:off x="1676669" y="6044179"/>
            <a:ext cx="3372690" cy="276999"/>
          </a:xfrm>
          <a:prstGeom prst="rect">
            <a:avLst/>
          </a:prstGeom>
          <a:noFill/>
        </p:spPr>
        <p:txBody>
          <a:bodyPr wrap="square" lIns="91440" tIns="45720" rIns="91440" bIns="45720" rtlCol="0" anchor="t">
            <a:spAutoFit/>
          </a:bodyPr>
          <a:lstStyle>
            <a:defPPr>
              <a:defRPr lang="en-GB"/>
            </a:defPPr>
            <a:lvl1pPr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9pPr>
          </a:lstStyle>
          <a:p>
            <a:r>
              <a:rPr lang="en-GB" sz="1200" b="0" dirty="0">
                <a:latin typeface="Arial"/>
                <a:ea typeface="MS PGothic"/>
                <a:cs typeface="Arial"/>
              </a:rPr>
              <a:t>Prof Sheelagh McGuinness</a:t>
            </a:r>
            <a:endParaRPr lang="en-GB" dirty="0">
              <a:cs typeface="Arial"/>
            </a:endParaRPr>
          </a:p>
        </p:txBody>
      </p:sp>
      <p:pic>
        <p:nvPicPr>
          <p:cNvPr id="10" name="Picture 9">
            <a:extLst>
              <a:ext uri="{FF2B5EF4-FFF2-40B4-BE49-F238E27FC236}">
                <a16:creationId xmlns:a16="http://schemas.microsoft.com/office/drawing/2014/main" id="{29CCE57A-B521-D9CA-277B-DC4B360B4B2C}"/>
              </a:ext>
            </a:extLst>
          </p:cNvPr>
          <p:cNvPicPr>
            <a:picLocks noChangeAspect="1"/>
          </p:cNvPicPr>
          <p:nvPr/>
        </p:nvPicPr>
        <p:blipFill rotWithShape="1">
          <a:blip r:embed="rId6"/>
          <a:srcRect t="7259" b="4588"/>
          <a:stretch/>
        </p:blipFill>
        <p:spPr>
          <a:xfrm>
            <a:off x="9200561" y="6165129"/>
            <a:ext cx="798802" cy="704177"/>
          </a:xfrm>
          <a:prstGeom prst="rect">
            <a:avLst/>
          </a:prstGeom>
        </p:spPr>
      </p:pic>
      <p:sp>
        <p:nvSpPr>
          <p:cNvPr id="11" name="Rectangle 10">
            <a:extLst>
              <a:ext uri="{FF2B5EF4-FFF2-40B4-BE49-F238E27FC236}">
                <a16:creationId xmlns:a16="http://schemas.microsoft.com/office/drawing/2014/main" id="{995040B2-850F-E7BF-4B35-F935E993724E}"/>
              </a:ext>
            </a:extLst>
          </p:cNvPr>
          <p:cNvSpPr/>
          <p:nvPr/>
        </p:nvSpPr>
        <p:spPr>
          <a:xfrm>
            <a:off x="1676669" y="6428019"/>
            <a:ext cx="1328762" cy="276999"/>
          </a:xfrm>
          <a:prstGeom prst="rect">
            <a:avLst/>
          </a:prstGeom>
        </p:spPr>
        <p:txBody>
          <a:bodyPr wrap="none">
            <a:spAutoFit/>
          </a:bodyPr>
          <a:lstStyle/>
          <a:p>
            <a:r>
              <a:rPr lang="en-GB" sz="1200" dirty="0">
                <a:latin typeface="Arial"/>
                <a:ea typeface="MS PGothic"/>
                <a:cs typeface="Arial"/>
              </a:rPr>
              <a:t>Dr Sarah Turner </a:t>
            </a:r>
            <a:endParaRPr lang="en-GB" sz="1200" dirty="0">
              <a:latin typeface="Arial" panose="020B0604020202020204" pitchFamily="34" charset="0"/>
            </a:endParaRPr>
          </a:p>
        </p:txBody>
      </p:sp>
    </p:spTree>
    <p:extLst>
      <p:ext uri="{BB962C8B-B14F-4D97-AF65-F5344CB8AC3E}">
        <p14:creationId xmlns:p14="http://schemas.microsoft.com/office/powerpoint/2010/main" val="306305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339365"/>
            <a:ext cx="10353675" cy="986198"/>
          </a:xfrm>
        </p:spPr>
        <p:txBody>
          <a:bodyPr/>
          <a:lstStyle/>
          <a:p>
            <a:r>
              <a:rPr lang="en-GB" b="1" dirty="0"/>
              <a:t>Implications for effective communication</a:t>
            </a:r>
          </a:p>
        </p:txBody>
      </p:sp>
      <p:sp>
        <p:nvSpPr>
          <p:cNvPr id="3" name="Content Placeholder 2"/>
          <p:cNvSpPr>
            <a:spLocks noGrp="1"/>
          </p:cNvSpPr>
          <p:nvPr>
            <p:ph idx="1"/>
          </p:nvPr>
        </p:nvSpPr>
        <p:spPr>
          <a:xfrm>
            <a:off x="161925" y="1122699"/>
            <a:ext cx="11572875" cy="3100509"/>
          </a:xfrm>
        </p:spPr>
        <p:txBody>
          <a:bodyPr>
            <a:normAutofit/>
          </a:bodyPr>
          <a:lstStyle/>
          <a:p>
            <a:pPr fontAlgn="base">
              <a:lnSpc>
                <a:spcPct val="170000"/>
              </a:lnSpc>
            </a:pPr>
            <a:r>
              <a:rPr lang="en-GB" dirty="0"/>
              <a:t>Clarity</a:t>
            </a:r>
          </a:p>
          <a:p>
            <a:pPr fontAlgn="base">
              <a:lnSpc>
                <a:spcPct val="170000"/>
              </a:lnSpc>
            </a:pPr>
            <a:r>
              <a:rPr lang="en-GB" dirty="0"/>
              <a:t>Time and pacing</a:t>
            </a:r>
          </a:p>
          <a:p>
            <a:pPr fontAlgn="base">
              <a:lnSpc>
                <a:spcPct val="170000"/>
              </a:lnSpc>
            </a:pPr>
            <a:r>
              <a:rPr lang="en-GB" dirty="0"/>
              <a:t>Explanation</a:t>
            </a:r>
          </a:p>
          <a:p>
            <a:pPr fontAlgn="base">
              <a:lnSpc>
                <a:spcPct val="170000"/>
              </a:lnSpc>
            </a:pPr>
            <a:endParaRPr lang="en-US" dirty="0"/>
          </a:p>
          <a:p>
            <a:pPr>
              <a:lnSpc>
                <a:spcPct val="170000"/>
              </a:lnSpc>
            </a:pPr>
            <a:endParaRPr lang="en-GB" dirty="0"/>
          </a:p>
        </p:txBody>
      </p:sp>
      <p:sp>
        <p:nvSpPr>
          <p:cNvPr id="5" name="Rectangle 4"/>
          <p:cNvSpPr/>
          <p:nvPr/>
        </p:nvSpPr>
        <p:spPr>
          <a:xfrm>
            <a:off x="457200" y="3490616"/>
            <a:ext cx="5300663" cy="1754326"/>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solidFill>
                  <a:srgbClr val="000000"/>
                </a:solidFill>
                <a:latin typeface="Arial" panose="020B0604020202020204" pitchFamily="34" charset="0"/>
              </a:rPr>
              <a:t>“Timing seems to be really important, like </a:t>
            </a:r>
            <a:r>
              <a:rPr lang="en-GB" b="1" dirty="0">
                <a:solidFill>
                  <a:srgbClr val="000000"/>
                </a:solidFill>
                <a:latin typeface="Arial" panose="020B0604020202020204" pitchFamily="34" charset="0"/>
              </a:rPr>
              <a:t>giving you time and space</a:t>
            </a:r>
            <a:r>
              <a:rPr lang="en-GB" dirty="0">
                <a:solidFill>
                  <a:srgbClr val="000000"/>
                </a:solidFill>
                <a:latin typeface="Arial" panose="020B0604020202020204" pitchFamily="34" charset="0"/>
              </a:rPr>
              <a:t> … And not </a:t>
            </a:r>
            <a:r>
              <a:rPr lang="en-GB" b="1" dirty="0">
                <a:solidFill>
                  <a:srgbClr val="000000"/>
                </a:solidFill>
                <a:latin typeface="Arial" panose="020B0604020202020204" pitchFamily="34" charset="0"/>
              </a:rPr>
              <a:t>hitting you </a:t>
            </a:r>
            <a:r>
              <a:rPr lang="en-GB" dirty="0">
                <a:solidFill>
                  <a:srgbClr val="000000"/>
                </a:solidFill>
                <a:latin typeface="Arial" panose="020B0604020202020204" pitchFamily="34" charset="0"/>
              </a:rPr>
              <a:t>with a whole load of stuff at once. … And realising we might change our minds at times. … We can’t always be ‘logical’.  </a:t>
            </a:r>
            <a:r>
              <a:rPr lang="en-GB" b="1" dirty="0">
                <a:solidFill>
                  <a:srgbClr val="000000"/>
                </a:solidFill>
                <a:latin typeface="Arial" panose="020B0604020202020204" pitchFamily="34" charset="0"/>
              </a:rPr>
              <a:t>Your mind is just messed up</a:t>
            </a:r>
            <a:r>
              <a:rPr lang="en-GB" dirty="0">
                <a:solidFill>
                  <a:srgbClr val="000000"/>
                </a:solidFill>
                <a:latin typeface="Arial" panose="020B0604020202020204" pitchFamily="34" charset="0"/>
              </a:rPr>
              <a:t>”​</a:t>
            </a:r>
            <a:endParaRPr lang="en-GB" dirty="0">
              <a:latin typeface="Arial" panose="020B0604020202020204" pitchFamily="34" charset="0"/>
            </a:endParaRPr>
          </a:p>
        </p:txBody>
      </p:sp>
      <p:sp>
        <p:nvSpPr>
          <p:cNvPr id="4" name="Rectangle 3"/>
          <p:cNvSpPr/>
          <p:nvPr/>
        </p:nvSpPr>
        <p:spPr>
          <a:xfrm>
            <a:off x="6210300" y="4512350"/>
            <a:ext cx="5300663" cy="2031325"/>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solidFill>
                  <a:srgbClr val="000000"/>
                </a:solidFill>
                <a:latin typeface="Arial" panose="020B0604020202020204" pitchFamily="34" charset="0"/>
              </a:rPr>
              <a:t>“Give them plenty of time and don’t be surprised if they’re completely befuddled and they don’t understand… cos their brain isn’t working properly. </a:t>
            </a:r>
            <a:r>
              <a:rPr lang="en-GB" b="1" dirty="0">
                <a:solidFill>
                  <a:srgbClr val="000000"/>
                </a:solidFill>
                <a:latin typeface="Arial" panose="020B0604020202020204" pitchFamily="34" charset="0"/>
              </a:rPr>
              <a:t>It’s like you’re full of cotton wool in your head</a:t>
            </a:r>
            <a:r>
              <a:rPr lang="en-GB" dirty="0">
                <a:solidFill>
                  <a:srgbClr val="000000"/>
                </a:solidFill>
                <a:latin typeface="Arial" panose="020B0604020202020204" pitchFamily="34" charset="0"/>
              </a:rPr>
              <a:t> and people do have to keep telling you things over and over and over again… you’ve got </a:t>
            </a:r>
            <a:r>
              <a:rPr lang="en-GB" b="1" dirty="0">
                <a:solidFill>
                  <a:srgbClr val="000000"/>
                </a:solidFill>
                <a:latin typeface="Arial" panose="020B0604020202020204" pitchFamily="34" charset="0"/>
              </a:rPr>
              <a:t>a woollen brain </a:t>
            </a:r>
            <a:r>
              <a:rPr lang="en-GB" dirty="0">
                <a:solidFill>
                  <a:srgbClr val="000000"/>
                </a:solidFill>
                <a:latin typeface="Arial" panose="020B0604020202020204" pitchFamily="34" charset="0"/>
              </a:rPr>
              <a:t>sitting in front of you”</a:t>
            </a:r>
          </a:p>
        </p:txBody>
      </p:sp>
    </p:spTree>
    <p:extLst>
      <p:ext uri="{BB962C8B-B14F-4D97-AF65-F5344CB8AC3E}">
        <p14:creationId xmlns:p14="http://schemas.microsoft.com/office/powerpoint/2010/main" val="29118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05" y="461976"/>
            <a:ext cx="10515600" cy="958583"/>
          </a:xfrm>
        </p:spPr>
        <p:txBody>
          <a:bodyPr/>
          <a:lstStyle/>
          <a:p>
            <a:r>
              <a:rPr lang="en-GB" b="1" dirty="0"/>
              <a:t>Lack of (effective) explanation can prejudice care</a:t>
            </a:r>
          </a:p>
        </p:txBody>
      </p:sp>
      <p:sp>
        <p:nvSpPr>
          <p:cNvPr id="3" name="Content Placeholder 2"/>
          <p:cNvSpPr>
            <a:spLocks noGrp="1"/>
          </p:cNvSpPr>
          <p:nvPr>
            <p:ph idx="1"/>
          </p:nvPr>
        </p:nvSpPr>
        <p:spPr>
          <a:xfrm>
            <a:off x="838200" y="2123944"/>
            <a:ext cx="10515600" cy="3539430"/>
          </a:xfrm>
          <a:ln w="28575"/>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p>
            <a:pPr marL="0" indent="0" algn="ctr">
              <a:lnSpc>
                <a:spcPct val="100000"/>
              </a:lnSpc>
              <a:buNone/>
            </a:pPr>
            <a:r>
              <a:rPr lang="en-GB" sz="2800" b="0" i="0" u="none" strike="noStrike" baseline="0" dirty="0"/>
              <a:t>A nurse put something in my mum’s hands and it was inside a cardboard box and just said, ‘Here’s his memory box’. So my mum was a bit like, ‘Thanks’. </a:t>
            </a:r>
            <a:r>
              <a:rPr lang="en-GB" sz="2800" b="1" i="0" u="none" strike="noStrike" baseline="0" dirty="0"/>
              <a:t>It was horrific for her… there was no other explanation of it </a:t>
            </a:r>
            <a:r>
              <a:rPr lang="en-GB" sz="2800" b="0" i="0" u="none" strike="noStrike" baseline="0" dirty="0"/>
              <a:t>and we walked out and she just put it on the dining table when we got home. And like for days after everyone was like, ‘What’s in that box?’, but </a:t>
            </a:r>
            <a:r>
              <a:rPr lang="en-GB" sz="2800" b="1" i="0" u="none" strike="noStrike" baseline="0" dirty="0"/>
              <a:t>no one dared open it </a:t>
            </a:r>
            <a:r>
              <a:rPr lang="en-GB" sz="2800" b="0" i="0" u="none" strike="noStrike" baseline="0" dirty="0"/>
              <a:t>because - my mum was saying, ‘They said oh it’s his memory box’, I didn’t want to open it in case it’s his things in there’. </a:t>
            </a:r>
            <a:endParaRPr lang="en-GB" sz="3200" b="1" dirty="0">
              <a:solidFill>
                <a:srgbClr val="000000"/>
              </a:solidFill>
            </a:endParaRPr>
          </a:p>
        </p:txBody>
      </p:sp>
    </p:spTree>
    <p:extLst>
      <p:ext uri="{BB962C8B-B14F-4D97-AF65-F5344CB8AC3E}">
        <p14:creationId xmlns:p14="http://schemas.microsoft.com/office/powerpoint/2010/main" val="273198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8CB0-B3DF-C535-2AEB-07D34763B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4E7DA-B218-FBEB-ABC0-5000DFF9516D}"/>
              </a:ext>
            </a:extLst>
          </p:cNvPr>
          <p:cNvSpPr>
            <a:spLocks noGrp="1"/>
          </p:cNvSpPr>
          <p:nvPr>
            <p:ph type="title"/>
          </p:nvPr>
        </p:nvSpPr>
        <p:spPr>
          <a:xfrm>
            <a:off x="254712" y="464215"/>
            <a:ext cx="10515600" cy="958583"/>
          </a:xfrm>
        </p:spPr>
        <p:txBody>
          <a:bodyPr/>
          <a:lstStyle/>
          <a:p>
            <a:r>
              <a:rPr lang="en-GB" b="1" dirty="0"/>
              <a:t>Today’s talk</a:t>
            </a:r>
          </a:p>
        </p:txBody>
      </p:sp>
      <p:sp>
        <p:nvSpPr>
          <p:cNvPr id="3" name="Content Placeholder 2">
            <a:extLst>
              <a:ext uri="{FF2B5EF4-FFF2-40B4-BE49-F238E27FC236}">
                <a16:creationId xmlns:a16="http://schemas.microsoft.com/office/drawing/2014/main" id="{7CD61334-9C7A-D8D8-0E0B-05D28760C057}"/>
              </a:ext>
            </a:extLst>
          </p:cNvPr>
          <p:cNvSpPr>
            <a:spLocks noGrp="1"/>
          </p:cNvSpPr>
          <p:nvPr>
            <p:ph idx="1"/>
          </p:nvPr>
        </p:nvSpPr>
        <p:spPr>
          <a:xfrm>
            <a:off x="559512" y="1563154"/>
            <a:ext cx="11075811" cy="4351339"/>
          </a:xfrm>
        </p:spPr>
        <p:txBody>
          <a:bodyPr vert="horz" lIns="91440" tIns="45720" rIns="91440" bIns="45720" rtlCol="0" anchor="t">
            <a:normAutofit/>
          </a:bodyPr>
          <a:lstStyle/>
          <a:p>
            <a:pPr marL="457200" indent="-457200">
              <a:spcBef>
                <a:spcPts val="1200"/>
              </a:spcBef>
              <a:spcAft>
                <a:spcPts val="200"/>
              </a:spcAft>
              <a:buAutoNum type="arabicPeriod"/>
            </a:pPr>
            <a:r>
              <a:rPr lang="en-GB" sz="2400" dirty="0"/>
              <a:t>What can metaphors tell us about how the death of a child is experienced?</a:t>
            </a:r>
            <a:endParaRPr lang="en-US" sz="2400" dirty="0"/>
          </a:p>
          <a:p>
            <a:pPr marL="800100" lvl="1" indent="-342900">
              <a:spcBef>
                <a:spcPts val="200"/>
              </a:spcBef>
              <a:spcAft>
                <a:spcPts val="400"/>
              </a:spcAft>
              <a:buFont typeface="Arial" panose="020F0302020204030204"/>
              <a:buChar char="•"/>
            </a:pPr>
            <a:r>
              <a:rPr lang="en-GB" sz="2200" dirty="0">
                <a:solidFill>
                  <a:schemeClr val="tx1"/>
                </a:solidFill>
              </a:rPr>
              <a:t>Altered relationship to time, space and the outside world;</a:t>
            </a:r>
            <a:endParaRPr lang="en-US" sz="2200" dirty="0">
              <a:solidFill>
                <a:schemeClr val="tx1"/>
              </a:solidFill>
            </a:endParaRPr>
          </a:p>
          <a:p>
            <a:pPr marL="800100" lvl="1" indent="-342900">
              <a:spcBef>
                <a:spcPts val="200"/>
              </a:spcBef>
              <a:spcAft>
                <a:spcPts val="400"/>
              </a:spcAft>
              <a:buFont typeface="Arial" panose="020F0302020204030204"/>
              <a:buChar char="•"/>
            </a:pPr>
            <a:r>
              <a:rPr lang="en-GB" sz="2200" dirty="0">
                <a:solidFill>
                  <a:schemeClr val="tx1"/>
                </a:solidFill>
              </a:rPr>
              <a:t>Continued parental identity and relationship with child</a:t>
            </a:r>
          </a:p>
          <a:p>
            <a:pPr marL="457200" lvl="1" indent="0">
              <a:spcBef>
                <a:spcPts val="200"/>
              </a:spcBef>
              <a:spcAft>
                <a:spcPts val="400"/>
              </a:spcAft>
              <a:buNone/>
            </a:pPr>
            <a:endParaRPr lang="en-GB" sz="2400" dirty="0">
              <a:solidFill>
                <a:schemeClr val="tx1"/>
              </a:solidFill>
            </a:endParaRPr>
          </a:p>
          <a:p>
            <a:pPr marL="11" indent="0">
              <a:spcBef>
                <a:spcPts val="200"/>
              </a:spcBef>
              <a:spcAft>
                <a:spcPts val="400"/>
              </a:spcAft>
              <a:buNone/>
            </a:pPr>
            <a:r>
              <a:rPr lang="en-GB" sz="2400" dirty="0"/>
              <a:t>2. How can we use this understanding to shape bereavement care?</a:t>
            </a:r>
          </a:p>
        </p:txBody>
      </p:sp>
      <p:sp>
        <p:nvSpPr>
          <p:cNvPr id="5" name="Rectangle 4">
            <a:extLst>
              <a:ext uri="{FF2B5EF4-FFF2-40B4-BE49-F238E27FC236}">
                <a16:creationId xmlns:a16="http://schemas.microsoft.com/office/drawing/2014/main" id="{E914F50C-46ED-ED5B-DD4F-31E46ED50E34}"/>
              </a:ext>
            </a:extLst>
          </p:cNvPr>
          <p:cNvSpPr/>
          <p:nvPr/>
        </p:nvSpPr>
        <p:spPr>
          <a:xfrm>
            <a:off x="2615946" y="4898830"/>
            <a:ext cx="6402731"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dirty="0">
                <a:solidFill>
                  <a:srgbClr val="000000"/>
                </a:solidFill>
                <a:latin typeface="Arial" panose="020B0604020202020204" pitchFamily="34" charset="0"/>
              </a:rPr>
              <a:t>“It's the empathy.  </a:t>
            </a:r>
            <a:r>
              <a:rPr lang="en-GB" sz="2000" b="1" dirty="0">
                <a:solidFill>
                  <a:srgbClr val="000000"/>
                </a:solidFill>
                <a:latin typeface="Arial" panose="020B0604020202020204" pitchFamily="34" charset="0"/>
              </a:rPr>
              <a:t>It's trying to get into our shoes to try and understand the situation, and then work around that.”</a:t>
            </a:r>
          </a:p>
        </p:txBody>
      </p:sp>
    </p:spTree>
    <p:extLst>
      <p:ext uri="{BB962C8B-B14F-4D97-AF65-F5344CB8AC3E}">
        <p14:creationId xmlns:p14="http://schemas.microsoft.com/office/powerpoint/2010/main" val="246237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1AF8-B394-410C-9F4C-2B88B9352777}"/>
              </a:ext>
            </a:extLst>
          </p:cNvPr>
          <p:cNvSpPr>
            <a:spLocks noGrp="1"/>
          </p:cNvSpPr>
          <p:nvPr>
            <p:ph type="title"/>
          </p:nvPr>
        </p:nvSpPr>
        <p:spPr>
          <a:xfrm>
            <a:off x="75415" y="227190"/>
            <a:ext cx="9464511" cy="1325563"/>
          </a:xfrm>
        </p:spPr>
        <p:txBody>
          <a:bodyPr/>
          <a:lstStyle/>
          <a:p>
            <a:r>
              <a:rPr lang="en-GB" dirty="0"/>
              <a:t>Continued parental identity and relationship with the child</a:t>
            </a:r>
          </a:p>
        </p:txBody>
      </p:sp>
      <p:sp>
        <p:nvSpPr>
          <p:cNvPr id="3" name="TextBox 2">
            <a:extLst>
              <a:ext uri="{FF2B5EF4-FFF2-40B4-BE49-F238E27FC236}">
                <a16:creationId xmlns:a16="http://schemas.microsoft.com/office/drawing/2014/main" id="{405F6A5C-314B-49DC-B0D5-935D02042388}"/>
              </a:ext>
            </a:extLst>
          </p:cNvPr>
          <p:cNvSpPr txBox="1"/>
          <p:nvPr/>
        </p:nvSpPr>
        <p:spPr>
          <a:xfrm>
            <a:off x="160256" y="1132671"/>
            <a:ext cx="11717518" cy="3000821"/>
          </a:xfrm>
          <a:prstGeom prst="rect">
            <a:avLst/>
          </a:prstGeom>
          <a:noFill/>
        </p:spPr>
        <p:txBody>
          <a:bodyPr wrap="square" rtlCol="0">
            <a:spAutoFit/>
          </a:bodyPr>
          <a:lstStyle/>
          <a:p>
            <a:pPr marL="354013" indent="-354013">
              <a:lnSpc>
                <a:spcPct val="150000"/>
              </a:lnSpc>
              <a:spcBef>
                <a:spcPts val="1200"/>
              </a:spcBef>
              <a:spcAft>
                <a:spcPts val="200"/>
              </a:spcAft>
              <a:buSzPct val="100000"/>
              <a:buFont typeface="Arial" panose="020B0604020202020204" pitchFamily="34" charset="0"/>
              <a:buChar char="•"/>
            </a:pPr>
            <a:r>
              <a:rPr lang="en-GB" sz="2000" dirty="0">
                <a:latin typeface="Arial" panose="020B0604020202020204" pitchFamily="34" charset="0"/>
              </a:rPr>
              <a:t>Parents are often left feeling a strong and sustained bond with their deceased child </a:t>
            </a:r>
            <a:r>
              <a:rPr lang="en-GB" sz="1600" dirty="0">
                <a:latin typeface="Arial" panose="020B0604020202020204" pitchFamily="34" charset="0"/>
              </a:rPr>
              <a:t>(see Klass, Silverman, &amp; </a:t>
            </a:r>
            <a:r>
              <a:rPr lang="en-GB" sz="1600" dirty="0" err="1">
                <a:latin typeface="Arial" panose="020B0604020202020204" pitchFamily="34" charset="0"/>
              </a:rPr>
              <a:t>Nickman</a:t>
            </a:r>
            <a:r>
              <a:rPr lang="en-GB" sz="1600" dirty="0">
                <a:latin typeface="Arial" panose="020B0604020202020204" pitchFamily="34" charset="0"/>
              </a:rPr>
              <a:t>, 1996; Klass &amp; Steffen, 2018). </a:t>
            </a:r>
          </a:p>
          <a:p>
            <a:pPr marL="354013" indent="-354013">
              <a:lnSpc>
                <a:spcPct val="150000"/>
              </a:lnSpc>
              <a:spcBef>
                <a:spcPts val="1200"/>
              </a:spcBef>
              <a:spcAft>
                <a:spcPts val="200"/>
              </a:spcAft>
              <a:buSzPct val="100000"/>
              <a:buFont typeface="Arial" panose="020B0604020202020204" pitchFamily="34" charset="0"/>
              <a:buChar char="•"/>
            </a:pPr>
            <a:r>
              <a:rPr lang="en-GB" sz="2000" dirty="0">
                <a:latin typeface="Arial" panose="020B0604020202020204" pitchFamily="34" charset="0"/>
              </a:rPr>
              <a:t>The death of a child is seen as a threat to parental identity; participants expressed a strong desire to continue enacting their identities as parents after their child’s death.</a:t>
            </a:r>
          </a:p>
          <a:p>
            <a:pPr>
              <a:lnSpc>
                <a:spcPct val="150000"/>
              </a:lnSpc>
              <a:spcBef>
                <a:spcPts val="1200"/>
              </a:spcBef>
              <a:spcAft>
                <a:spcPts val="200"/>
              </a:spcAft>
              <a:buSzPct val="100000"/>
            </a:pPr>
            <a:endParaRPr lang="en-GB" sz="2000" dirty="0">
              <a:latin typeface="Arial" panose="020B0604020202020204" pitchFamily="34" charset="0"/>
            </a:endParaRPr>
          </a:p>
          <a:p>
            <a:endParaRPr lang="en-GB" sz="2000" dirty="0">
              <a:latin typeface="Arial" panose="020B0604020202020204" pitchFamily="34" charset="0"/>
            </a:endParaRPr>
          </a:p>
        </p:txBody>
      </p:sp>
      <p:sp>
        <p:nvSpPr>
          <p:cNvPr id="5" name="Rectangle 4"/>
          <p:cNvSpPr/>
          <p:nvPr/>
        </p:nvSpPr>
        <p:spPr>
          <a:xfrm>
            <a:off x="439304" y="3824675"/>
            <a:ext cx="5300663"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latin typeface="Arial" panose="020B0604020202020204" pitchFamily="34" charset="0"/>
                <a:cs typeface="Arial" panose="020B0604020202020204" pitchFamily="34" charset="0"/>
              </a:rPr>
              <a:t>“I was distraught saying, ‘</a:t>
            </a:r>
            <a:r>
              <a:rPr lang="en-GB" b="1" dirty="0">
                <a:latin typeface="Arial" panose="020B0604020202020204" pitchFamily="34" charset="0"/>
                <a:cs typeface="Arial" panose="020B0604020202020204" pitchFamily="34" charset="0"/>
              </a:rPr>
              <a:t>My daughter’s shut up and she’s claustrophobic</a:t>
            </a:r>
            <a:r>
              <a:rPr lang="en-GB" dirty="0">
                <a:latin typeface="Arial" panose="020B0604020202020204" pitchFamily="34" charset="0"/>
                <a:cs typeface="Arial" panose="020B0604020202020204" pitchFamily="34" charset="0"/>
              </a:rPr>
              <a:t>’ and they just didn’t get – they were just unsympathetic I felt.”</a:t>
            </a:r>
          </a:p>
        </p:txBody>
      </p:sp>
      <p:sp>
        <p:nvSpPr>
          <p:cNvPr id="6" name="Rectangle 5"/>
          <p:cNvSpPr/>
          <p:nvPr/>
        </p:nvSpPr>
        <p:spPr>
          <a:xfrm>
            <a:off x="6019015" y="5038973"/>
            <a:ext cx="5300663"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latin typeface="Arial" panose="020B0604020202020204" pitchFamily="34" charset="0"/>
                <a:cs typeface="Arial" panose="020B0604020202020204" pitchFamily="34" charset="0"/>
              </a:rPr>
              <a:t>“Even though you know by then it’s just your child’s body, </a:t>
            </a:r>
            <a:r>
              <a:rPr lang="en-GB" b="1" dirty="0">
                <a:latin typeface="Arial" panose="020B0604020202020204" pitchFamily="34" charset="0"/>
                <a:cs typeface="Arial" panose="020B0604020202020204" pitchFamily="34" charset="0"/>
              </a:rPr>
              <a:t>you still don’t want your child to be alone.</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369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FC920-E400-C509-1BF7-31229DD8F0C2}"/>
              </a:ext>
            </a:extLst>
          </p:cNvPr>
          <p:cNvSpPr>
            <a:spLocks noGrp="1"/>
          </p:cNvSpPr>
          <p:nvPr>
            <p:ph idx="1"/>
          </p:nvPr>
        </p:nvSpPr>
        <p:spPr>
          <a:xfrm>
            <a:off x="240323" y="559143"/>
            <a:ext cx="11711353" cy="6001643"/>
          </a:xfrm>
          <a:ln w="28575"/>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p>
            <a:pPr marL="0" indent="0" algn="ctr">
              <a:lnSpc>
                <a:spcPct val="100000"/>
              </a:lnSpc>
              <a:buNone/>
            </a:pPr>
            <a:r>
              <a:rPr lang="en-GB" sz="2400" b="1" dirty="0"/>
              <a:t>‘He’s mine’ you know, ‘I </a:t>
            </a:r>
            <a:r>
              <a:rPr lang="en-GB" sz="2400" b="1" dirty="0" err="1"/>
              <a:t>wanna</a:t>
            </a:r>
            <a:r>
              <a:rPr lang="en-GB" sz="2400" b="1" dirty="0"/>
              <a:t> see him’. </a:t>
            </a:r>
            <a:r>
              <a:rPr lang="en-GB" sz="2400" dirty="0"/>
              <a:t>So I rang back in the afternoon and… the woman who answered the phone… said, ‘If you can get here now, you can have half an hour with him’ and she was like ‘Get here now’. So well we all just rushed in the car… She said, ‘You’re allowed to see him, but you’re not allowed to touch him’. So I mean at that point I couldn’t have cared less, I just wanted to see him because</a:t>
            </a:r>
            <a:r>
              <a:rPr lang="en-GB" sz="2400" b="1" dirty="0"/>
              <a:t> I was so sad he’d been on his own.</a:t>
            </a:r>
            <a:r>
              <a:rPr lang="en-GB" sz="2400" dirty="0"/>
              <a:t> So we got there… it was like a really horrible black comedy film. They didn’t know we were coming… Then when they were ready for us… they put us in like this </a:t>
            </a:r>
            <a:r>
              <a:rPr lang="en-GB" sz="2400" b="1" dirty="0"/>
              <a:t>service lift </a:t>
            </a:r>
            <a:r>
              <a:rPr lang="en-GB" sz="2400" dirty="0"/>
              <a:t>down to the mortuary. Oh, it was just horrific. </a:t>
            </a:r>
            <a:r>
              <a:rPr lang="en-GB" sz="2400" b="1" dirty="0"/>
              <a:t>And the room is just really old-fashioned and it was cold, it was horrible. There was no child-friendly - there was like a token teddy bear on his bed and he had a duvet cover over him and then like this horrible crochet blanket that’s obviously been there forever. </a:t>
            </a:r>
            <a:r>
              <a:rPr lang="en-GB" sz="2400" dirty="0"/>
              <a:t>At that point we got to take some of his teddies, so we obviously replaced the one that was there. </a:t>
            </a:r>
            <a:r>
              <a:rPr lang="en-GB" sz="2400" b="1" dirty="0"/>
              <a:t>And we had to be witnessed in there by the staff so that we didn’t touch him and it was just the worst. Cos it’s the instincts, like a parent’s instinct to cuddle or even just to touch him, we weren’t even allowed to touch his hair.</a:t>
            </a:r>
            <a:endParaRPr lang="en-GB" sz="2400" dirty="0"/>
          </a:p>
        </p:txBody>
      </p:sp>
    </p:spTree>
    <p:extLst>
      <p:ext uri="{BB962C8B-B14F-4D97-AF65-F5344CB8AC3E}">
        <p14:creationId xmlns:p14="http://schemas.microsoft.com/office/powerpoint/2010/main" val="9325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092A-D70A-2C5A-BAAF-1C9AF1558CF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2C3C13-3A67-560D-39EC-D5DAF178CC89}"/>
              </a:ext>
            </a:extLst>
          </p:cNvPr>
          <p:cNvSpPr>
            <a:spLocks noGrp="1"/>
          </p:cNvSpPr>
          <p:nvPr>
            <p:ph idx="1"/>
          </p:nvPr>
        </p:nvSpPr>
        <p:spPr>
          <a:xfrm>
            <a:off x="838200" y="2107318"/>
            <a:ext cx="10515600" cy="3672159"/>
          </a:xfrm>
          <a:ln w="28575"/>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GB" dirty="0"/>
              <a:t>“Then he said… </a:t>
            </a:r>
            <a:r>
              <a:rPr lang="en-GB" b="1" dirty="0"/>
              <a:t>wouldn’t recommend viewing, she’s a mess</a:t>
            </a:r>
            <a:r>
              <a:rPr lang="en-GB" dirty="0"/>
              <a:t>… and somebody came on his radio and he picked it up off his chest and went ‘I can’t talk now mate, </a:t>
            </a:r>
            <a:r>
              <a:rPr lang="en-GB" b="1" dirty="0"/>
              <a:t>I’m delivering the dead message, </a:t>
            </a:r>
            <a:r>
              <a:rPr lang="en-GB" dirty="0"/>
              <a:t>ring me back,’ so I challenged him and I said </a:t>
            </a:r>
            <a:r>
              <a:rPr lang="en-GB" b="1" dirty="0"/>
              <a:t>‘the dead message?!  That was my daughter a few hours ago’ </a:t>
            </a:r>
            <a:r>
              <a:rPr lang="en-GB" dirty="0"/>
              <a:t>and he didn’t say anything, absolutely didn’t say anything and there was just this silence […] it’s the ‘she’s a </a:t>
            </a:r>
            <a:r>
              <a:rPr lang="en-GB" dirty="0" err="1"/>
              <a:t>mess’</a:t>
            </a:r>
            <a:r>
              <a:rPr lang="en-GB" dirty="0"/>
              <a:t> that sticks with me </a:t>
            </a:r>
            <a:r>
              <a:rPr lang="en-GB" b="1" dirty="0"/>
              <a:t>and then because of that I think we didn’t dare ask the undertaker if we could see NAME at all”</a:t>
            </a:r>
            <a:endParaRPr lang="en-GB" dirty="0"/>
          </a:p>
        </p:txBody>
      </p:sp>
    </p:spTree>
    <p:extLst>
      <p:ext uri="{BB962C8B-B14F-4D97-AF65-F5344CB8AC3E}">
        <p14:creationId xmlns:p14="http://schemas.microsoft.com/office/powerpoint/2010/main" val="141427711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33D3-8E18-4E77-8569-E4A7B777C2C8}"/>
              </a:ext>
            </a:extLst>
          </p:cNvPr>
          <p:cNvSpPr>
            <a:spLocks noGrp="1"/>
          </p:cNvSpPr>
          <p:nvPr>
            <p:ph type="title"/>
          </p:nvPr>
        </p:nvSpPr>
        <p:spPr>
          <a:xfrm>
            <a:off x="0" y="461913"/>
            <a:ext cx="10515600" cy="863650"/>
          </a:xfrm>
        </p:spPr>
        <p:txBody>
          <a:bodyPr/>
          <a:lstStyle/>
          <a:p>
            <a:r>
              <a:rPr lang="en-GB" b="1" dirty="0"/>
              <a:t>Respecting the continuing identity of the child</a:t>
            </a:r>
          </a:p>
        </p:txBody>
      </p:sp>
      <p:sp>
        <p:nvSpPr>
          <p:cNvPr id="3" name="Content Placeholder 2">
            <a:extLst>
              <a:ext uri="{FF2B5EF4-FFF2-40B4-BE49-F238E27FC236}">
                <a16:creationId xmlns:a16="http://schemas.microsoft.com/office/drawing/2014/main" id="{34207BE1-0EF2-4737-B349-ED764E66D76C}"/>
              </a:ext>
            </a:extLst>
          </p:cNvPr>
          <p:cNvSpPr>
            <a:spLocks noGrp="1"/>
          </p:cNvSpPr>
          <p:nvPr>
            <p:ph idx="1"/>
          </p:nvPr>
        </p:nvSpPr>
        <p:spPr>
          <a:xfrm>
            <a:off x="401959" y="1220771"/>
            <a:ext cx="11494668" cy="5312004"/>
          </a:xfrm>
        </p:spPr>
        <p:txBody>
          <a:bodyPr>
            <a:normAutofit/>
          </a:bodyPr>
          <a:lstStyle/>
          <a:p>
            <a:pPr marL="354013" indent="-354013">
              <a:spcBef>
                <a:spcPts val="1200"/>
              </a:spcBef>
              <a:spcAft>
                <a:spcPts val="200"/>
              </a:spcAft>
              <a:buClrTx/>
              <a:buSzPct val="100000"/>
              <a:buFont typeface="Arial" panose="020B0604020202020204" pitchFamily="34" charset="0"/>
              <a:buChar char="•"/>
            </a:pPr>
            <a:r>
              <a:rPr lang="en-GB" dirty="0"/>
              <a:t>Demonstrating sensitivity to the enduring relationship between parent and child following a death. </a:t>
            </a:r>
          </a:p>
          <a:p>
            <a:pPr marL="354013" indent="-354013">
              <a:spcBef>
                <a:spcPts val="1200"/>
              </a:spcBef>
              <a:spcAft>
                <a:spcPts val="200"/>
              </a:spcAft>
              <a:buClrTx/>
              <a:buSzPct val="100000"/>
              <a:buFont typeface="Arial" panose="020B0604020202020204" pitchFamily="34" charset="0"/>
              <a:buChar char="•"/>
            </a:pPr>
            <a:r>
              <a:rPr lang="en-GB" dirty="0"/>
              <a:t>Respecting the child’s identity and personhood; treating the body with care</a:t>
            </a:r>
          </a:p>
          <a:p>
            <a:pPr marL="354013" indent="-354013">
              <a:spcBef>
                <a:spcPts val="1200"/>
              </a:spcBef>
              <a:spcAft>
                <a:spcPts val="200"/>
              </a:spcAft>
              <a:buClrTx/>
              <a:buSzPct val="100000"/>
              <a:buFont typeface="Arial" panose="020B0604020202020204" pitchFamily="34" charset="0"/>
              <a:buChar char="•"/>
            </a:pPr>
            <a:r>
              <a:rPr lang="en-GB" dirty="0"/>
              <a:t>Providing parents with the option to interact with their child after death</a:t>
            </a:r>
          </a:p>
        </p:txBody>
      </p:sp>
      <p:sp>
        <p:nvSpPr>
          <p:cNvPr id="9" name="Rectangle 8"/>
          <p:cNvSpPr/>
          <p:nvPr/>
        </p:nvSpPr>
        <p:spPr>
          <a:xfrm>
            <a:off x="3937261" y="4822809"/>
            <a:ext cx="4317477"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marL="0" lvl="1" algn="ctr"/>
            <a:r>
              <a:rPr lang="en-GB" dirty="0">
                <a:latin typeface="Arial" panose="020B0604020202020204" pitchFamily="34" charset="0"/>
                <a:cs typeface="Arial" panose="020B0604020202020204" pitchFamily="34" charset="0"/>
              </a:rPr>
              <a:t>“He rang and said, ‘I’m just letting you know, </a:t>
            </a:r>
            <a:r>
              <a:rPr lang="en-GB" b="1" dirty="0">
                <a:latin typeface="Arial" panose="020B0604020202020204" pitchFamily="34" charset="0"/>
                <a:cs typeface="Arial" panose="020B0604020202020204" pitchFamily="34" charset="0"/>
              </a:rPr>
              <a:t>I’ve popped him in the coffin and I’ve tucked him up nicely</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2717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0194"/>
            <a:ext cx="10515600" cy="1325563"/>
          </a:xfrm>
        </p:spPr>
        <p:txBody>
          <a:bodyPr/>
          <a:lstStyle/>
          <a:p>
            <a:r>
              <a:rPr lang="en-GB" b="1" dirty="0"/>
              <a:t>Mitigating distress cause by procedural necessities</a:t>
            </a:r>
          </a:p>
        </p:txBody>
      </p:sp>
      <p:sp>
        <p:nvSpPr>
          <p:cNvPr id="3" name="Content Placeholder 2"/>
          <p:cNvSpPr>
            <a:spLocks noGrp="1"/>
          </p:cNvSpPr>
          <p:nvPr>
            <p:ph idx="1"/>
          </p:nvPr>
        </p:nvSpPr>
        <p:spPr>
          <a:xfrm>
            <a:off x="392783" y="2083446"/>
            <a:ext cx="11406433" cy="2893100"/>
          </a:xfrm>
          <a:ln w="28575"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p>
            <a:pPr marL="0" indent="0" algn="ctr" defTabSz="914400">
              <a:lnSpc>
                <a:spcPct val="100000"/>
              </a:lnSpc>
              <a:buNone/>
            </a:pPr>
            <a:r>
              <a:rPr lang="en-GB" sz="2600" dirty="0"/>
              <a:t>“They dropped off these cones, cos we had three funeral cars and the hearse… </a:t>
            </a:r>
            <a:r>
              <a:rPr lang="en-GB" sz="2600" b="1" dirty="0"/>
              <a:t>[the funeral director] rang before and he said, ‘I’m </a:t>
            </a:r>
            <a:r>
              <a:rPr lang="en-GB" sz="2600" b="1" dirty="0" err="1"/>
              <a:t>gonna</a:t>
            </a:r>
            <a:r>
              <a:rPr lang="en-GB" sz="2600" b="1" dirty="0"/>
              <a:t> come and drop the cones off, now I’m just telling you they’re very grim cos they’re black cones, with, like, a cross on them’. ‘I’m sorry’, he said, ‘That’s just what they are’. That was really nice that we knew that.</a:t>
            </a:r>
            <a:r>
              <a:rPr lang="en-GB" sz="2600" dirty="0"/>
              <a:t> So my brother went out and bought these inflatable giraffes and he taped them to the top of the cone, so that was nice.”</a:t>
            </a:r>
          </a:p>
        </p:txBody>
      </p:sp>
    </p:spTree>
    <p:extLst>
      <p:ext uri="{BB962C8B-B14F-4D97-AF65-F5344CB8AC3E}">
        <p14:creationId xmlns:p14="http://schemas.microsoft.com/office/powerpoint/2010/main" val="334051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9811-FF90-6090-C59F-9D92C724D175}"/>
              </a:ext>
            </a:extLst>
          </p:cNvPr>
          <p:cNvSpPr>
            <a:spLocks noGrp="1"/>
          </p:cNvSpPr>
          <p:nvPr>
            <p:ph type="title"/>
          </p:nvPr>
        </p:nvSpPr>
        <p:spPr>
          <a:xfrm>
            <a:off x="0" y="403361"/>
            <a:ext cx="10515600" cy="958583"/>
          </a:xfrm>
        </p:spPr>
        <p:txBody>
          <a:bodyPr/>
          <a:lstStyle/>
          <a:p>
            <a:r>
              <a:rPr lang="en-GB" dirty="0"/>
              <a:t>A word on the metaphors used </a:t>
            </a:r>
            <a:r>
              <a:rPr lang="en-GB" i="1" dirty="0"/>
              <a:t>with</a:t>
            </a:r>
            <a:r>
              <a:rPr lang="en-GB" dirty="0"/>
              <a:t> the bereaved…</a:t>
            </a:r>
          </a:p>
        </p:txBody>
      </p:sp>
      <p:sp>
        <p:nvSpPr>
          <p:cNvPr id="6" name="Rectangle 5">
            <a:extLst>
              <a:ext uri="{FF2B5EF4-FFF2-40B4-BE49-F238E27FC236}">
                <a16:creationId xmlns:a16="http://schemas.microsoft.com/office/drawing/2014/main" id="{69FE4180-1BD9-CB24-F781-0417F70CDC44}"/>
              </a:ext>
            </a:extLst>
          </p:cNvPr>
          <p:cNvSpPr/>
          <p:nvPr/>
        </p:nvSpPr>
        <p:spPr>
          <a:xfrm>
            <a:off x="337821" y="1278544"/>
            <a:ext cx="7222324" cy="132343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“I have a real issue with the word 'loss', because it really bugs- it’s a personal bugbear of mine. I used to get really annoyed when people used to say you know, sorry [for your loss] –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I didn’t</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lose</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him,</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he</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died.”</a:t>
            </a:r>
            <a:endParaRPr lang="en-GB" sz="2000" dirty="0">
              <a:latin typeface="Arial" panose="020B0604020202020204" pitchFamily="34" charset="0"/>
              <a:ea typeface="MS Mincho" panose="02020609040205080304" pitchFamily="49" charset="-128"/>
              <a:cs typeface="Arial" panose="020B0604020202020204" pitchFamily="34" charset="0"/>
            </a:endParaRPr>
          </a:p>
        </p:txBody>
      </p:sp>
      <p:sp>
        <p:nvSpPr>
          <p:cNvPr id="7" name="Rectangle 6">
            <a:extLst>
              <a:ext uri="{FF2B5EF4-FFF2-40B4-BE49-F238E27FC236}">
                <a16:creationId xmlns:a16="http://schemas.microsoft.com/office/drawing/2014/main" id="{CED19144-6909-B8BD-55F7-8B0ABF52B97F}"/>
              </a:ext>
            </a:extLst>
          </p:cNvPr>
          <p:cNvSpPr/>
          <p:nvPr/>
        </p:nvSpPr>
        <p:spPr>
          <a:xfrm>
            <a:off x="5509846" y="2897075"/>
            <a:ext cx="6355599" cy="1631216"/>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“Using words like 'letting go' or 'moving on', 'closure', 'grief resolution' - you know people are very resistant to that idea because it sounds like you’re trying to introduce some sort of sense of,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they’ve</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got</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to</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put</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it</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down,</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and</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they</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can’t</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and</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they</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won’t.”</a:t>
            </a:r>
          </a:p>
        </p:txBody>
      </p:sp>
      <p:sp>
        <p:nvSpPr>
          <p:cNvPr id="8" name="Rectangle 7">
            <a:extLst>
              <a:ext uri="{FF2B5EF4-FFF2-40B4-BE49-F238E27FC236}">
                <a16:creationId xmlns:a16="http://schemas.microsoft.com/office/drawing/2014/main" id="{2035C7C2-37AB-ED63-B4EB-56526A0F5A22}"/>
              </a:ext>
            </a:extLst>
          </p:cNvPr>
          <p:cNvSpPr/>
          <p:nvPr/>
        </p:nvSpPr>
        <p:spPr>
          <a:xfrm>
            <a:off x="547599" y="4823383"/>
            <a:ext cx="7787509" cy="193899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“A lot of the Catholic priests that I did know at the hospital, they were saying things like,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‘Well,</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it’s</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God’s will</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and</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she’s</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in</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a</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better</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place’.</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And lots of people would say,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‘God</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must’ve</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needed</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another</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t>
            </a:r>
            <a:r>
              <a:rPr lang="en-US" sz="2000" b="1" dirty="0">
                <a:solidFill>
                  <a:srgbClr val="262626"/>
                </a:solidFill>
                <a:latin typeface="Arial" panose="020B0604020202020204" pitchFamily="34" charset="0"/>
                <a:ea typeface="MS Mincho" panose="02020609040205080304" pitchFamily="49" charset="-128"/>
                <a:cs typeface="Arial" panose="020B0604020202020204" pitchFamily="34" charset="0"/>
              </a:rPr>
              <a:t>angel</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and I did say to myself once, ‘The next person that says that is </a:t>
            </a:r>
            <a:r>
              <a:rPr lang="en-US" sz="2000" dirty="0" err="1">
                <a:solidFill>
                  <a:srgbClr val="262626"/>
                </a:solidFill>
                <a:latin typeface="Arial" panose="020B0604020202020204" pitchFamily="34" charset="0"/>
                <a:ea typeface="MS Mincho" panose="02020609040205080304" pitchFamily="49" charset="-128"/>
                <a:cs typeface="Arial" panose="020B0604020202020204" pitchFamily="34" charset="0"/>
              </a:rPr>
              <a:t>gonna</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be an angel themselves’ cos I was so fed up with it, </a:t>
            </a:r>
            <a:r>
              <a:rPr lang="en-US" sz="2000" i="1" dirty="0">
                <a:solidFill>
                  <a:srgbClr val="262626"/>
                </a:solidFill>
                <a:latin typeface="Arial" panose="020B0604020202020204" pitchFamily="34" charset="0"/>
                <a:ea typeface="MS Mincho" panose="02020609040205080304" pitchFamily="49" charset="-128"/>
                <a:cs typeface="Arial" panose="020B0604020202020204" pitchFamily="34" charset="0"/>
              </a:rPr>
              <a:t>so</a:t>
            </a:r>
            <a:r>
              <a:rPr lang="en-US" sz="2000" dirty="0">
                <a:solidFill>
                  <a:srgbClr val="262626"/>
                </a:solidFill>
                <a:latin typeface="Arial" panose="020B0604020202020204" pitchFamily="34" charset="0"/>
                <a:ea typeface="MS Mincho" panose="02020609040205080304" pitchFamily="49" charset="-128"/>
                <a:cs typeface="Arial" panose="020B0604020202020204" pitchFamily="34" charset="0"/>
              </a:rPr>
              <a:t> fed up with it.”</a:t>
            </a:r>
            <a:endParaRPr lang="en-GB" sz="2000" dirty="0">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0776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9DFD-AB90-4B7A-A538-670FF537147B}"/>
              </a:ext>
            </a:extLst>
          </p:cNvPr>
          <p:cNvSpPr>
            <a:spLocks noGrp="1"/>
          </p:cNvSpPr>
          <p:nvPr>
            <p:ph type="title"/>
          </p:nvPr>
        </p:nvSpPr>
        <p:spPr>
          <a:xfrm>
            <a:off x="239001" y="337007"/>
            <a:ext cx="10515600" cy="958583"/>
          </a:xfrm>
        </p:spPr>
        <p:txBody>
          <a:bodyPr/>
          <a:lstStyle/>
          <a:p>
            <a:r>
              <a:rPr lang="en-GB" b="1" dirty="0"/>
              <a:t>Empathy and small acts of kindness</a:t>
            </a:r>
          </a:p>
        </p:txBody>
      </p:sp>
      <p:sp>
        <p:nvSpPr>
          <p:cNvPr id="3" name="TextBox 2">
            <a:extLst>
              <a:ext uri="{FF2B5EF4-FFF2-40B4-BE49-F238E27FC236}">
                <a16:creationId xmlns:a16="http://schemas.microsoft.com/office/drawing/2014/main" id="{2B1EA8A3-15E2-4302-A883-85921662DF5C}"/>
              </a:ext>
            </a:extLst>
          </p:cNvPr>
          <p:cNvSpPr txBox="1"/>
          <p:nvPr/>
        </p:nvSpPr>
        <p:spPr>
          <a:xfrm>
            <a:off x="239000" y="1295590"/>
            <a:ext cx="11676479" cy="2528897"/>
          </a:xfrm>
          <a:prstGeom prst="rect">
            <a:avLst/>
          </a:prstGeom>
          <a:noFill/>
        </p:spPr>
        <p:txBody>
          <a:bodyPr wrap="square" rtlCol="0">
            <a:spAutoFit/>
          </a:bodyPr>
          <a:lstStyle/>
          <a:p>
            <a:pPr marL="354013" indent="-354013">
              <a:lnSpc>
                <a:spcPct val="150000"/>
              </a:lnSpc>
              <a:spcBef>
                <a:spcPts val="1200"/>
              </a:spcBef>
              <a:spcAft>
                <a:spcPts val="200"/>
              </a:spcAft>
              <a:buSzPct val="100000"/>
              <a:buFont typeface="Arial" panose="020B0604020202020204" pitchFamily="34" charset="0"/>
              <a:buChar char="•"/>
            </a:pPr>
            <a:r>
              <a:rPr lang="en-GB" dirty="0">
                <a:latin typeface="Arial" panose="020B0604020202020204" pitchFamily="34" charset="0"/>
              </a:rPr>
              <a:t>Many of the parents we spoke to still remember small moments of empathy and kindness demonstrated by funeral professionals.</a:t>
            </a:r>
          </a:p>
          <a:p>
            <a:pPr marL="354013" indent="-354013">
              <a:lnSpc>
                <a:spcPct val="150000"/>
              </a:lnSpc>
              <a:spcBef>
                <a:spcPts val="1200"/>
              </a:spcBef>
              <a:spcAft>
                <a:spcPts val="200"/>
              </a:spcAft>
              <a:buSzPct val="100000"/>
              <a:buFont typeface="Arial" panose="020B0604020202020204" pitchFamily="34" charset="0"/>
              <a:buChar char="•"/>
            </a:pPr>
            <a:r>
              <a:rPr lang="en-GB" dirty="0">
                <a:latin typeface="Arial" panose="020B0604020202020204" pitchFamily="34" charset="0"/>
              </a:rPr>
              <a:t>Often these involved small recognitions of the child’s enduring identity and personhood.</a:t>
            </a:r>
          </a:p>
          <a:p>
            <a:pPr marL="354013" indent="-354013">
              <a:lnSpc>
                <a:spcPct val="150000"/>
              </a:lnSpc>
              <a:spcBef>
                <a:spcPts val="1200"/>
              </a:spcBef>
              <a:spcAft>
                <a:spcPts val="200"/>
              </a:spcAft>
              <a:buSzPct val="100000"/>
              <a:buFont typeface="Arial" panose="020B0604020202020204" pitchFamily="34" charset="0"/>
              <a:buChar char="•"/>
            </a:pPr>
            <a:r>
              <a:rPr lang="en-GB" dirty="0">
                <a:latin typeface="Arial" panose="020B0604020202020204" pitchFamily="34" charset="0"/>
              </a:rPr>
              <a:t>These moments of recognition let parents know that they are cared for and supported and help to relieve feelings of isolation.</a:t>
            </a:r>
            <a:endParaRPr lang="en-GB" sz="1400" dirty="0">
              <a:latin typeface="Arial" panose="020B0604020202020204" pitchFamily="34" charset="0"/>
            </a:endParaRPr>
          </a:p>
        </p:txBody>
      </p:sp>
      <p:sp>
        <p:nvSpPr>
          <p:cNvPr id="8" name="Rectangle 7"/>
          <p:cNvSpPr/>
          <p:nvPr/>
        </p:nvSpPr>
        <p:spPr>
          <a:xfrm>
            <a:off x="4921766" y="3650539"/>
            <a:ext cx="6096000" cy="707886"/>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dirty="0">
                <a:latin typeface="Arial" panose="020B0604020202020204" pitchFamily="34" charset="0"/>
                <a:cs typeface="Arial" panose="020B0604020202020204" pitchFamily="34" charset="0"/>
              </a:rPr>
              <a:t>“I was in such a fragile hurt state, that any small act of kindness would have made a massive difference”</a:t>
            </a:r>
          </a:p>
        </p:txBody>
      </p:sp>
      <p:sp>
        <p:nvSpPr>
          <p:cNvPr id="4" name="Rectangle 3"/>
          <p:cNvSpPr/>
          <p:nvPr/>
        </p:nvSpPr>
        <p:spPr>
          <a:xfrm>
            <a:off x="239000" y="4646140"/>
            <a:ext cx="6096000" cy="193899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dirty="0">
                <a:solidFill>
                  <a:schemeClr val="dk1"/>
                </a:solidFill>
                <a:latin typeface="Arial" panose="020B0604020202020204" pitchFamily="34" charset="0"/>
                <a:cs typeface="Arial" panose="020B0604020202020204" pitchFamily="34" charset="0"/>
              </a:rPr>
              <a:t>“[The funeral director] was a parent of a 17 year old… he said ‘I went home and I cried and I held on to my daughter and I cried for you and for NAME’ and knowing that the funeral director absolutely was human and cried for us and for NAME, that was really comforting.”</a:t>
            </a:r>
          </a:p>
        </p:txBody>
      </p:sp>
      <p:sp>
        <p:nvSpPr>
          <p:cNvPr id="11" name="Content Placeholder 2"/>
          <p:cNvSpPr>
            <a:spLocks noGrp="1"/>
          </p:cNvSpPr>
          <p:nvPr>
            <p:ph idx="1"/>
          </p:nvPr>
        </p:nvSpPr>
        <p:spPr>
          <a:xfrm>
            <a:off x="6655323" y="5107804"/>
            <a:ext cx="5072013" cy="1015663"/>
          </a:xfrm>
          <a:ln w="28575"/>
        </p:spPr>
        <p:style>
          <a:lnRef idx="2">
            <a:schemeClr val="accent1"/>
          </a:lnRef>
          <a:fillRef idx="1">
            <a:schemeClr val="lt1"/>
          </a:fillRef>
          <a:effectRef idx="0">
            <a:schemeClr val="accent1"/>
          </a:effectRef>
          <a:fontRef idx="minor">
            <a:schemeClr val="dk1"/>
          </a:fontRef>
        </p:style>
        <p:txBody>
          <a:bodyPr wrap="square">
            <a:spAutoFit/>
          </a:bodyPr>
          <a:lstStyle/>
          <a:p>
            <a:pPr marL="0" indent="0" algn="ctr" defTabSz="914400">
              <a:lnSpc>
                <a:spcPct val="100000"/>
              </a:lnSpc>
              <a:buNone/>
            </a:pPr>
            <a:r>
              <a:rPr lang="en-GB" sz="2000" dirty="0">
                <a:solidFill>
                  <a:schemeClr val="dk1"/>
                </a:solidFill>
              </a:rPr>
              <a:t>“We used to say to professionals, ‘It’s really worth your while … you are doing good by shining a light in the dark for people”</a:t>
            </a:r>
          </a:p>
        </p:txBody>
      </p:sp>
    </p:spTree>
    <p:extLst>
      <p:ext uri="{BB962C8B-B14F-4D97-AF65-F5344CB8AC3E}">
        <p14:creationId xmlns:p14="http://schemas.microsoft.com/office/powerpoint/2010/main" val="29214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1"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94" y="447992"/>
            <a:ext cx="10344506" cy="662881"/>
          </a:xfrm>
        </p:spPr>
        <p:txBody>
          <a:bodyPr/>
          <a:lstStyle/>
          <a:p>
            <a:r>
              <a:rPr lang="en-GB" dirty="0"/>
              <a:t>The projects</a:t>
            </a:r>
          </a:p>
        </p:txBody>
      </p:sp>
      <p:sp>
        <p:nvSpPr>
          <p:cNvPr id="9" name="Content Placeholder 2"/>
          <p:cNvSpPr>
            <a:spLocks noGrp="1"/>
          </p:cNvSpPr>
          <p:nvPr>
            <p:ph idx="1"/>
          </p:nvPr>
        </p:nvSpPr>
        <p:spPr>
          <a:xfrm>
            <a:off x="171094" y="5482859"/>
            <a:ext cx="11877947" cy="1068774"/>
          </a:xfrm>
        </p:spPr>
        <p:txBody>
          <a:bodyPr>
            <a:normAutofit fontScale="92500" lnSpcReduction="10000"/>
          </a:bodyPr>
          <a:lstStyle/>
          <a:p>
            <a:r>
              <a:rPr lang="en-GB" sz="2000" dirty="0"/>
              <a:t>Using linguistic analysis to reach a deeper understanding of these experiences… </a:t>
            </a:r>
          </a:p>
          <a:p>
            <a:r>
              <a:rPr lang="en-GB" sz="2000" dirty="0"/>
              <a:t>…and to promote strategies for bereavement care that are grounded in this understanding.</a:t>
            </a:r>
          </a:p>
          <a:p>
            <a:endParaRPr lang="en-GB" dirty="0"/>
          </a:p>
        </p:txBody>
      </p:sp>
      <p:pic>
        <p:nvPicPr>
          <p:cNvPr id="4" name="Picture 3"/>
          <p:cNvPicPr>
            <a:picLocks noChangeAspect="1"/>
          </p:cNvPicPr>
          <p:nvPr/>
        </p:nvPicPr>
        <p:blipFill>
          <a:blip r:embed="rId3"/>
          <a:stretch>
            <a:fillRect/>
          </a:stretch>
        </p:blipFill>
        <p:spPr>
          <a:xfrm>
            <a:off x="1160615" y="1724168"/>
            <a:ext cx="3913031" cy="1894103"/>
          </a:xfrm>
          <a:prstGeom prst="rect">
            <a:avLst/>
          </a:prstGeom>
          <a:ln>
            <a:noFill/>
          </a:ln>
          <a:effectLst>
            <a:outerShdw blurRad="190500" algn="tl" rotWithShape="0">
              <a:srgbClr val="000000">
                <a:alpha val="70000"/>
              </a:srgbClr>
            </a:outerShdw>
          </a:effectLst>
        </p:spPr>
      </p:pic>
      <p:sp>
        <p:nvSpPr>
          <p:cNvPr id="5" name="TextBox 4"/>
          <p:cNvSpPr txBox="1"/>
          <p:nvPr/>
        </p:nvSpPr>
        <p:spPr>
          <a:xfrm>
            <a:off x="2525461" y="3639914"/>
            <a:ext cx="1039067" cy="307777"/>
          </a:xfrm>
          <a:prstGeom prst="rect">
            <a:avLst/>
          </a:prstGeom>
          <a:noFill/>
        </p:spPr>
        <p:txBody>
          <a:bodyPr wrap="none" rtlCol="0">
            <a:spAutoFit/>
          </a:bodyPr>
          <a:lstStyle/>
          <a:p>
            <a:r>
              <a:rPr lang="en-GB" sz="1400" dirty="0">
                <a:latin typeface="Arial" panose="020B0604020202020204" pitchFamily="34" charset="0"/>
              </a:rPr>
              <a:t>2016-2018</a:t>
            </a:r>
            <a:endParaRPr lang="en-GB" dirty="0">
              <a:latin typeface="Arial" panose="020B0604020202020204" pitchFamily="34" charset="0"/>
            </a:endParaRPr>
          </a:p>
        </p:txBody>
      </p:sp>
      <p:sp>
        <p:nvSpPr>
          <p:cNvPr id="6" name="Rectangle 5"/>
          <p:cNvSpPr/>
          <p:nvPr/>
        </p:nvSpPr>
        <p:spPr>
          <a:xfrm>
            <a:off x="6311152" y="4310590"/>
            <a:ext cx="5098213" cy="738664"/>
          </a:xfrm>
          <a:prstGeom prst="rect">
            <a:avLst/>
          </a:prstGeom>
        </p:spPr>
        <p:txBody>
          <a:bodyPr wrap="square" lIns="91440" tIns="45720" rIns="91440" bIns="45720" anchor="t">
            <a:spAutoFit/>
          </a:bodyPr>
          <a:lstStyle/>
          <a:p>
            <a:pPr marL="285750" indent="-285750" algn="ctr">
              <a:buFont typeface="Arial,Sans-Serif"/>
              <a:buChar char="•"/>
            </a:pPr>
            <a:r>
              <a:rPr lang="en-GB" sz="1400" dirty="0">
                <a:latin typeface="Arial" panose="020B0604020202020204" pitchFamily="34" charset="0"/>
                <a:cs typeface="Arial" panose="020B0604020202020204" pitchFamily="34" charset="0"/>
              </a:rPr>
              <a:t>21 interviews with parents, focusing on their experiences and communication with professionals</a:t>
            </a:r>
            <a:endParaRPr lang="en-US" sz="1400" dirty="0">
              <a:latin typeface="Arial" panose="020B0604020202020204" pitchFamily="34" charset="0"/>
              <a:ea typeface="Calibri"/>
              <a:cs typeface="Arial" panose="020B0604020202020204" pitchFamily="34" charset="0"/>
            </a:endParaRPr>
          </a:p>
          <a:p>
            <a:pPr marL="285750" indent="-285750" algn="ctr">
              <a:buFont typeface="Arial,Sans-Serif"/>
              <a:buChar char="•"/>
            </a:pPr>
            <a:r>
              <a:rPr lang="en-GB" sz="1400" dirty="0">
                <a:latin typeface="Arial" panose="020B0604020202020204" pitchFamily="34" charset="0"/>
                <a:cs typeface="Arial" panose="020B0604020202020204" pitchFamily="34" charset="0"/>
              </a:rPr>
              <a:t>Children aged between 17 days – 28 years</a:t>
            </a:r>
            <a:endParaRPr lang="en-GB" sz="1400" dirty="0">
              <a:latin typeface="Arial" panose="020B0604020202020204" pitchFamily="34" charset="0"/>
              <a:ea typeface="Calibri"/>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7420" b="23347"/>
          <a:stretch/>
        </p:blipFill>
        <p:spPr>
          <a:xfrm>
            <a:off x="7222429" y="1724168"/>
            <a:ext cx="3524127" cy="1627748"/>
          </a:xfrm>
          <a:prstGeom prst="rect">
            <a:avLst/>
          </a:prstGeom>
          <a:ln>
            <a:noFill/>
          </a:ln>
          <a:effectLst>
            <a:outerShdw blurRad="190500" algn="tl" rotWithShape="0">
              <a:srgbClr val="000000">
                <a:alpha val="70000"/>
              </a:srgbClr>
            </a:outerShdw>
          </a:effectLst>
        </p:spPr>
      </p:pic>
      <p:sp>
        <p:nvSpPr>
          <p:cNvPr id="8" name="TextBox 7"/>
          <p:cNvSpPr txBox="1"/>
          <p:nvPr/>
        </p:nvSpPr>
        <p:spPr>
          <a:xfrm>
            <a:off x="8340726" y="4004207"/>
            <a:ext cx="1039067" cy="307777"/>
          </a:xfrm>
          <a:prstGeom prst="rect">
            <a:avLst/>
          </a:prstGeom>
          <a:noFill/>
        </p:spPr>
        <p:txBody>
          <a:bodyPr wrap="none" rtlCol="0">
            <a:spAutoFit/>
          </a:bodyPr>
          <a:lstStyle/>
          <a:p>
            <a:r>
              <a:rPr lang="en-GB" sz="1400" dirty="0">
                <a:latin typeface="Arial" panose="020B0604020202020204" pitchFamily="34" charset="0"/>
              </a:rPr>
              <a:t>2018-2022</a:t>
            </a:r>
            <a:endParaRPr lang="en-GB" dirty="0">
              <a:latin typeface="Arial" panose="020B0604020202020204" pitchFamily="34" charset="0"/>
            </a:endParaRPr>
          </a:p>
        </p:txBody>
      </p:sp>
      <p:pic>
        <p:nvPicPr>
          <p:cNvPr id="3" name="Picture 2">
            <a:extLst>
              <a:ext uri="{FF2B5EF4-FFF2-40B4-BE49-F238E27FC236}">
                <a16:creationId xmlns:a16="http://schemas.microsoft.com/office/drawing/2014/main" id="{CBB1C46E-B64E-4FF7-D381-D6E09097C529}"/>
              </a:ext>
            </a:extLst>
          </p:cNvPr>
          <p:cNvPicPr>
            <a:picLocks noChangeAspect="1"/>
          </p:cNvPicPr>
          <p:nvPr/>
        </p:nvPicPr>
        <p:blipFill rotWithShape="1">
          <a:blip r:embed="rId5"/>
          <a:srcRect l="11363" t="23637" r="10666" b="24761"/>
          <a:stretch/>
        </p:blipFill>
        <p:spPr>
          <a:xfrm>
            <a:off x="6669218" y="430421"/>
            <a:ext cx="2666197" cy="693019"/>
          </a:xfrm>
          <a:prstGeom prst="rect">
            <a:avLst/>
          </a:prstGeom>
        </p:spPr>
      </p:pic>
      <p:sp>
        <p:nvSpPr>
          <p:cNvPr id="10" name="TextBox 9">
            <a:extLst>
              <a:ext uri="{FF2B5EF4-FFF2-40B4-BE49-F238E27FC236}">
                <a16:creationId xmlns:a16="http://schemas.microsoft.com/office/drawing/2014/main" id="{4060838B-C3F5-7F2F-E671-C7841005A5D9}"/>
              </a:ext>
            </a:extLst>
          </p:cNvPr>
          <p:cNvSpPr txBox="1"/>
          <p:nvPr/>
        </p:nvSpPr>
        <p:spPr>
          <a:xfrm>
            <a:off x="1084501" y="4020984"/>
            <a:ext cx="41675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4138" algn="ctr" defTabSz="179388">
              <a:tabLst>
                <a:tab pos="84138" algn="l"/>
                <a:tab pos="2328863" algn="l"/>
              </a:tabLst>
            </a:pPr>
            <a:r>
              <a:rPr lang="en-GB" sz="1400" dirty="0">
                <a:latin typeface="Arial"/>
                <a:cs typeface="Arial"/>
              </a:rPr>
              <a:t>Interviews with 35 families who had experienced miscarriage, termination, and stillbirth,</a:t>
            </a:r>
            <a:r>
              <a:rPr lang="en-US" sz="1400" dirty="0">
                <a:latin typeface="Arial"/>
                <a:cs typeface="Arial"/>
              </a:rPr>
              <a:t> focusing on their experiences, </a:t>
            </a:r>
            <a:r>
              <a:rPr lang="en-GB" sz="1400" dirty="0">
                <a:latin typeface="Arial"/>
                <a:cs typeface="Arial"/>
              </a:rPr>
              <a:t>decision-making and communication</a:t>
            </a:r>
          </a:p>
        </p:txBody>
      </p:sp>
      <p:pic>
        <p:nvPicPr>
          <p:cNvPr id="11" name="Picture 10">
            <a:extLst>
              <a:ext uri="{FF2B5EF4-FFF2-40B4-BE49-F238E27FC236}">
                <a16:creationId xmlns:a16="http://schemas.microsoft.com/office/drawing/2014/main" id="{05FC8967-F71F-DC11-242D-67F5CDD5B2E8}"/>
              </a:ext>
            </a:extLst>
          </p:cNvPr>
          <p:cNvPicPr>
            <a:picLocks noChangeAspect="1"/>
          </p:cNvPicPr>
          <p:nvPr/>
        </p:nvPicPr>
        <p:blipFill rotWithShape="1">
          <a:blip r:embed="rId6"/>
          <a:srcRect b="4587"/>
          <a:stretch/>
        </p:blipFill>
        <p:spPr>
          <a:xfrm>
            <a:off x="815094" y="1434525"/>
            <a:ext cx="864096" cy="824463"/>
          </a:xfrm>
          <a:prstGeom prst="rect">
            <a:avLst/>
          </a:prstGeom>
        </p:spPr>
      </p:pic>
      <p:sp>
        <p:nvSpPr>
          <p:cNvPr id="12" name="Rectangle 11"/>
          <p:cNvSpPr/>
          <p:nvPr/>
        </p:nvSpPr>
        <p:spPr>
          <a:xfrm>
            <a:off x="6514669" y="3387077"/>
            <a:ext cx="4939646" cy="646331"/>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Improving communication with parents or carers who have lost a child</a:t>
            </a:r>
          </a:p>
        </p:txBody>
      </p:sp>
    </p:spTree>
    <p:extLst>
      <p:ext uri="{BB962C8B-B14F-4D97-AF65-F5344CB8AC3E}">
        <p14:creationId xmlns:p14="http://schemas.microsoft.com/office/powerpoint/2010/main" val="54063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Wrapping up</a:t>
            </a:r>
          </a:p>
        </p:txBody>
      </p:sp>
      <p:sp>
        <p:nvSpPr>
          <p:cNvPr id="3" name="Content Placeholder 2"/>
          <p:cNvSpPr>
            <a:spLocks noGrp="1"/>
          </p:cNvSpPr>
          <p:nvPr>
            <p:ph idx="1"/>
          </p:nvPr>
        </p:nvSpPr>
        <p:spPr/>
        <p:txBody>
          <a:bodyPr>
            <a:normAutofit/>
          </a:bodyPr>
          <a:lstStyle/>
          <a:p>
            <a:pPr marL="352425" indent="-352425">
              <a:buFont typeface="Wingdings" panose="05000000000000000000" pitchFamily="2" charset="2"/>
              <a:buChar char="§"/>
            </a:pPr>
            <a:r>
              <a:rPr lang="en-GB" sz="2400" dirty="0"/>
              <a:t>Effective communication demonstrates an awareness of, and sensitivity to, the experiences of the parents as conveyed through the metaphors they use</a:t>
            </a:r>
          </a:p>
          <a:p>
            <a:pPr marL="352425" indent="-352425">
              <a:buFont typeface="Wingdings" panose="05000000000000000000" pitchFamily="2" charset="2"/>
              <a:buChar char="§"/>
            </a:pPr>
            <a:r>
              <a:rPr lang="en-GB" sz="2400" dirty="0"/>
              <a:t>Effective communication respects the child, and the relationship between the child and their parents/carers</a:t>
            </a:r>
          </a:p>
          <a:p>
            <a:pPr marL="352425" indent="-352425">
              <a:buFont typeface="Wingdings" panose="05000000000000000000" pitchFamily="2" charset="2"/>
              <a:buChar char="§"/>
            </a:pPr>
            <a:r>
              <a:rPr lang="en-GB" sz="2400" dirty="0"/>
              <a:t>Metaphor analysis can help us to understand, identify and better respond to the needs of bereaved parents.</a:t>
            </a:r>
          </a:p>
          <a:p>
            <a:pPr marL="352425" indent="-352425">
              <a:buFont typeface="Wingdings" panose="05000000000000000000" pitchFamily="2" charset="2"/>
              <a:buChar char="§"/>
            </a:pPr>
            <a:endParaRPr lang="en-GB" sz="2400" dirty="0"/>
          </a:p>
          <a:p>
            <a:pPr marL="352425" indent="-352425">
              <a:buFont typeface="Wingdings" panose="05000000000000000000" pitchFamily="2" charset="2"/>
              <a:buChar char="§"/>
            </a:pPr>
            <a:endParaRPr lang="en-GB" sz="2400" dirty="0"/>
          </a:p>
          <a:p>
            <a:endParaRPr lang="en-GB" sz="2400" dirty="0"/>
          </a:p>
        </p:txBody>
      </p:sp>
    </p:spTree>
    <p:extLst>
      <p:ext uri="{BB962C8B-B14F-4D97-AF65-F5344CB8AC3E}">
        <p14:creationId xmlns:p14="http://schemas.microsoft.com/office/powerpoint/2010/main" val="23489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0248-209D-E2E0-7774-CF564227F8C8}"/>
              </a:ext>
            </a:extLst>
          </p:cNvPr>
          <p:cNvSpPr>
            <a:spLocks noGrp="1"/>
          </p:cNvSpPr>
          <p:nvPr>
            <p:ph type="title"/>
          </p:nvPr>
        </p:nvSpPr>
        <p:spPr/>
        <p:txBody>
          <a:bodyPr/>
          <a:lstStyle/>
          <a:p>
            <a:r>
              <a:rPr lang="en-GB" b="1" dirty="0"/>
              <a:t>Acknowledgements</a:t>
            </a:r>
          </a:p>
        </p:txBody>
      </p:sp>
      <p:pic>
        <p:nvPicPr>
          <p:cNvPr id="4" name="Content Placeholder 3">
            <a:extLst>
              <a:ext uri="{FF2B5EF4-FFF2-40B4-BE49-F238E27FC236}">
                <a16:creationId xmlns:a16="http://schemas.microsoft.com/office/drawing/2014/main" id="{A04847A7-9CC5-2A97-043F-573C2F2131D8}"/>
              </a:ext>
            </a:extLst>
          </p:cNvPr>
          <p:cNvPicPr>
            <a:picLocks noGrp="1" noChangeAspect="1"/>
          </p:cNvPicPr>
          <p:nvPr>
            <p:ph idx="1"/>
          </p:nvPr>
        </p:nvPicPr>
        <p:blipFill rotWithShape="1">
          <a:blip r:embed="rId2"/>
          <a:srcRect l="7392" t="6306" b="38657"/>
          <a:stretch/>
        </p:blipFill>
        <p:spPr>
          <a:xfrm>
            <a:off x="7293404" y="3782814"/>
            <a:ext cx="1904588" cy="589050"/>
          </a:xfrm>
          <a:prstGeom prst="rect">
            <a:avLst/>
          </a:prstGeom>
        </p:spPr>
      </p:pic>
      <p:pic>
        <p:nvPicPr>
          <p:cNvPr id="5" name="Picture 4">
            <a:extLst>
              <a:ext uri="{FF2B5EF4-FFF2-40B4-BE49-F238E27FC236}">
                <a16:creationId xmlns:a16="http://schemas.microsoft.com/office/drawing/2014/main" id="{001464A3-F7EC-D387-29FB-C8EC457C2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354" y="3143329"/>
            <a:ext cx="1573218" cy="540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E15A4D4-52AC-2F4F-E460-DDB1C7A91E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8927"/>
          <a:stretch/>
        </p:blipFill>
        <p:spPr bwMode="auto">
          <a:xfrm>
            <a:off x="5435339" y="3732616"/>
            <a:ext cx="1450181" cy="58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4772A3C9-986A-C1BB-BCA7-BD30E7B220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596" y="3140275"/>
            <a:ext cx="1713378" cy="51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637F88B0-2A34-2373-9882-F03203AD18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707" y="3768649"/>
            <a:ext cx="1417867" cy="60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9FF1307C-7B12-0AA3-B131-C384BF5CD5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1819" y="3089324"/>
            <a:ext cx="1616497" cy="62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05FC8967-F71F-DC11-242D-67F5CDD5B2E8}"/>
              </a:ext>
            </a:extLst>
          </p:cNvPr>
          <p:cNvPicPr>
            <a:picLocks noChangeAspect="1"/>
          </p:cNvPicPr>
          <p:nvPr/>
        </p:nvPicPr>
        <p:blipFill rotWithShape="1">
          <a:blip r:embed="rId8"/>
          <a:srcRect b="4587"/>
          <a:stretch/>
        </p:blipFill>
        <p:spPr>
          <a:xfrm>
            <a:off x="2505413" y="3320384"/>
            <a:ext cx="864096" cy="824463"/>
          </a:xfrm>
          <a:prstGeom prst="rect">
            <a:avLst/>
          </a:prstGeom>
        </p:spPr>
      </p:pic>
      <p:sp>
        <p:nvSpPr>
          <p:cNvPr id="11" name="Content Placeholder 2"/>
          <p:cNvSpPr txBox="1">
            <a:spLocks/>
          </p:cNvSpPr>
          <p:nvPr/>
        </p:nvSpPr>
        <p:spPr>
          <a:xfrm>
            <a:off x="152400" y="2055043"/>
            <a:ext cx="11772900" cy="4621982"/>
          </a:xfrm>
          <a:prstGeom prst="rect">
            <a:avLst/>
          </a:prstGeom>
        </p:spPr>
        <p:txBody>
          <a:bodyPr vert="horz" lIns="91440" tIns="45720" rIns="91440" bIns="45720" rtlCol="0">
            <a:normAutofit/>
          </a:bodyPr>
          <a:lstStyle>
            <a:lvl1pPr marL="228594" indent="-228594" algn="l" defTabSz="914377" rtl="0" eaLnBrk="1" latinLnBrk="0" hangingPunct="1">
              <a:lnSpc>
                <a:spcPct val="150000"/>
              </a:lnSpc>
              <a:spcBef>
                <a:spcPts val="1000"/>
              </a:spcBef>
              <a:buClr>
                <a:schemeClr val="tx1">
                  <a:lumMod val="85000"/>
                  <a:lumOff val="15000"/>
                </a:schemeClr>
              </a:buClr>
              <a:buSzPct val="90000"/>
              <a:buFont typeface="Wingdings" panose="05000000000000000000" pitchFamily="2" charset="2"/>
              <a:buChar char="§"/>
              <a:defRPr sz="2133"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500"/>
              </a:spcBef>
              <a:buClr>
                <a:schemeClr val="tx1">
                  <a:lumMod val="85000"/>
                  <a:lumOff val="15000"/>
                </a:schemeClr>
              </a:buClr>
              <a:buSzPct val="90000"/>
              <a:buFont typeface="Wingdings" panose="05000000000000000000" pitchFamily="2"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500"/>
              </a:spcBef>
              <a:buClr>
                <a:schemeClr val="tx1">
                  <a:lumMod val="85000"/>
                  <a:lumOff val="15000"/>
                </a:schemeClr>
              </a:buClr>
              <a:buSzPct val="90000"/>
              <a:buFont typeface="Wingdings" panose="05000000000000000000" pitchFamily="2" charset="2"/>
              <a:buChar char="§"/>
              <a:defRPr sz="1467"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500"/>
              </a:spcBef>
              <a:buClr>
                <a:schemeClr val="tx1">
                  <a:lumMod val="85000"/>
                  <a:lumOff val="15000"/>
                </a:schemeClr>
              </a:buClr>
              <a:buSzPct val="90000"/>
              <a:buFont typeface="Wingdings" panose="05000000000000000000" pitchFamily="2"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500"/>
              </a:spcBef>
              <a:buClr>
                <a:schemeClr val="tx1">
                  <a:lumMod val="85000"/>
                  <a:lumOff val="15000"/>
                </a:schemeClr>
              </a:buClr>
              <a:buSzPct val="90000"/>
              <a:buFont typeface="Wingdings" panose="05000000000000000000" pitchFamily="2"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GB" dirty="0"/>
              <a:t>Danny, and all the families who gave up their time to contribute to our research</a:t>
            </a:r>
          </a:p>
        </p:txBody>
      </p:sp>
    </p:spTree>
    <p:extLst>
      <p:ext uri="{BB962C8B-B14F-4D97-AF65-F5344CB8AC3E}">
        <p14:creationId xmlns:p14="http://schemas.microsoft.com/office/powerpoint/2010/main" val="349333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54" y="317543"/>
            <a:ext cx="10515600" cy="958583"/>
          </a:xfrm>
        </p:spPr>
        <p:txBody>
          <a:bodyPr/>
          <a:lstStyle/>
          <a:p>
            <a:r>
              <a:rPr lang="en-GB" dirty="0"/>
              <a:t>References</a:t>
            </a:r>
          </a:p>
        </p:txBody>
      </p:sp>
      <p:sp>
        <p:nvSpPr>
          <p:cNvPr id="3" name="Content Placeholder 2"/>
          <p:cNvSpPr>
            <a:spLocks noGrp="1"/>
          </p:cNvSpPr>
          <p:nvPr>
            <p:ph idx="1"/>
          </p:nvPr>
        </p:nvSpPr>
        <p:spPr>
          <a:xfrm>
            <a:off x="128954" y="1276126"/>
            <a:ext cx="11898923" cy="5131621"/>
          </a:xfrm>
        </p:spPr>
        <p:txBody>
          <a:bodyPr>
            <a:noAutofit/>
          </a:bodyPr>
          <a:lstStyle/>
          <a:p>
            <a:pPr marL="363538" indent="-363538">
              <a:lnSpc>
                <a:spcPct val="107000"/>
              </a:lnSpc>
              <a:spcAft>
                <a:spcPts val="800"/>
              </a:spcAft>
              <a:buNone/>
            </a:pPr>
            <a:r>
              <a:rPr lang="en-GB" sz="1800" kern="100" dirty="0">
                <a:effectLst/>
                <a:ea typeface="Yu Gothic" panose="020B0400000000000000" pitchFamily="34" charset="-128"/>
              </a:rPr>
              <a:t>Arnold, J., &amp; Gemma, P. B. (2008). The continuing process of parental grief. </a:t>
            </a:r>
            <a:r>
              <a:rPr lang="en-GB" sz="1800" i="1" kern="100" dirty="0">
                <a:effectLst/>
                <a:ea typeface="Yu Gothic" panose="020B0400000000000000" pitchFamily="34" charset="-128"/>
              </a:rPr>
              <a:t>Death studies</a:t>
            </a:r>
            <a:r>
              <a:rPr lang="en-GB" sz="1800" kern="100" dirty="0">
                <a:effectLst/>
                <a:ea typeface="Yu Gothic" panose="020B0400000000000000" pitchFamily="34" charset="-128"/>
              </a:rPr>
              <a:t>, </a:t>
            </a:r>
            <a:r>
              <a:rPr lang="en-GB" sz="1800" i="1" kern="100" dirty="0">
                <a:effectLst/>
                <a:ea typeface="Yu Gothic" panose="020B0400000000000000" pitchFamily="34" charset="-128"/>
              </a:rPr>
              <a:t>32</a:t>
            </a:r>
            <a:r>
              <a:rPr lang="en-GB" sz="1800" kern="100" dirty="0">
                <a:effectLst/>
                <a:ea typeface="Yu Gothic" panose="020B0400000000000000" pitchFamily="34" charset="-128"/>
              </a:rPr>
              <a:t>(7), 658-673.</a:t>
            </a:r>
          </a:p>
          <a:p>
            <a:pPr marL="363538" indent="-363538">
              <a:lnSpc>
                <a:spcPct val="107000"/>
              </a:lnSpc>
              <a:spcAft>
                <a:spcPts val="800"/>
              </a:spcAft>
              <a:buNone/>
            </a:pPr>
            <a:r>
              <a:rPr lang="en-US" sz="1800" kern="100" dirty="0">
                <a:effectLst/>
                <a:ea typeface="Yu Gothic" panose="020B0400000000000000" pitchFamily="34" charset="-128"/>
              </a:rPr>
              <a:t>Gibbs, R.W. (2022). What’s figurative about figurative language? 6</a:t>
            </a:r>
            <a:r>
              <a:rPr lang="en-US" sz="1800" kern="100" baseline="30000" dirty="0">
                <a:effectLst/>
                <a:ea typeface="Yu Gothic" panose="020B0400000000000000" pitchFamily="34" charset="-128"/>
              </a:rPr>
              <a:t>th</a:t>
            </a:r>
            <a:r>
              <a:rPr lang="en-US" sz="1800" kern="100" dirty="0">
                <a:effectLst/>
                <a:ea typeface="Yu Gothic" panose="020B0400000000000000" pitchFamily="34" charset="-128"/>
              </a:rPr>
              <a:t> International Conference on Figurative Thought &amp; Language, </a:t>
            </a:r>
            <a:r>
              <a:rPr lang="en-US" sz="1800" kern="100" dirty="0" err="1">
                <a:effectLst/>
                <a:ea typeface="Yu Gothic" panose="020B0400000000000000" pitchFamily="34" charset="-128"/>
              </a:rPr>
              <a:t>Pozn</a:t>
            </a:r>
            <a:r>
              <a:rPr lang="en-GB" sz="1800" kern="100" dirty="0" err="1">
                <a:effectLst/>
                <a:ea typeface="Yu Gothic" panose="020B0400000000000000" pitchFamily="34" charset="-128"/>
              </a:rPr>
              <a:t>ań</a:t>
            </a:r>
            <a:r>
              <a:rPr lang="en-US" sz="1800" kern="100" dirty="0">
                <a:effectLst/>
                <a:ea typeface="Yu Gothic" panose="020B0400000000000000" pitchFamily="34" charset="-128"/>
              </a:rPr>
              <a:t>, Poland, April 2022.</a:t>
            </a:r>
            <a:endParaRPr lang="en-GB" sz="1800" kern="100" dirty="0">
              <a:effectLst/>
              <a:ea typeface="Yu Gothic" panose="020B0400000000000000" pitchFamily="34" charset="-128"/>
            </a:endParaRPr>
          </a:p>
          <a:p>
            <a:pPr marL="363538" indent="-363538">
              <a:lnSpc>
                <a:spcPct val="107000"/>
              </a:lnSpc>
              <a:spcAft>
                <a:spcPts val="800"/>
              </a:spcAft>
              <a:buNone/>
            </a:pPr>
            <a:r>
              <a:rPr lang="en-GB" sz="1800" kern="100" dirty="0">
                <a:effectLst/>
                <a:ea typeface="Yu Gothic" panose="020B0400000000000000" pitchFamily="34" charset="-128"/>
              </a:rPr>
              <a:t>Klass, D., &amp; Steffen, E. M. (2017). </a:t>
            </a:r>
            <a:r>
              <a:rPr lang="en-GB" sz="1800" i="1" kern="100" dirty="0">
                <a:effectLst/>
                <a:ea typeface="Yu Gothic" panose="020B0400000000000000" pitchFamily="34" charset="-128"/>
              </a:rPr>
              <a:t>Continuing bonds in bereavement</a:t>
            </a:r>
            <a:r>
              <a:rPr lang="en-GB" sz="1800" kern="100" dirty="0">
                <a:effectLst/>
                <a:ea typeface="Yu Gothic" panose="020B0400000000000000" pitchFamily="34" charset="-128"/>
              </a:rPr>
              <a:t>. Taylor &amp; Francis.​</a:t>
            </a:r>
          </a:p>
          <a:p>
            <a:pPr marL="363538" indent="-363538">
              <a:lnSpc>
                <a:spcPct val="107000"/>
              </a:lnSpc>
              <a:spcAft>
                <a:spcPts val="800"/>
              </a:spcAft>
              <a:buNone/>
            </a:pPr>
            <a:r>
              <a:rPr lang="en-GB" sz="1800" kern="100" dirty="0">
                <a:effectLst/>
                <a:ea typeface="Yu Gothic" panose="020B0400000000000000" pitchFamily="34" charset="-128"/>
              </a:rPr>
              <a:t>Klass, D., Silverman, P. R., &amp; </a:t>
            </a:r>
            <a:r>
              <a:rPr lang="en-GB" sz="1800" kern="100" dirty="0" err="1">
                <a:effectLst/>
                <a:ea typeface="Yu Gothic" panose="020B0400000000000000" pitchFamily="34" charset="-128"/>
              </a:rPr>
              <a:t>Nickman</a:t>
            </a:r>
            <a:r>
              <a:rPr lang="en-GB" sz="1800" kern="100" dirty="0">
                <a:effectLst/>
                <a:ea typeface="Yu Gothic" panose="020B0400000000000000" pitchFamily="34" charset="-128"/>
              </a:rPr>
              <a:t>, S. (2014). </a:t>
            </a:r>
            <a:r>
              <a:rPr lang="en-GB" sz="1800" i="1" kern="100" dirty="0">
                <a:effectLst/>
                <a:ea typeface="Yu Gothic" panose="020B0400000000000000" pitchFamily="34" charset="-128"/>
              </a:rPr>
              <a:t>Continuing bonds: New understandings of grief</a:t>
            </a:r>
            <a:r>
              <a:rPr lang="en-GB" sz="1800" kern="100" dirty="0">
                <a:effectLst/>
                <a:ea typeface="Yu Gothic" panose="020B0400000000000000" pitchFamily="34" charset="-128"/>
              </a:rPr>
              <a:t>. Taylor &amp; Francis.</a:t>
            </a:r>
            <a:r>
              <a:rPr lang="en-US" sz="1800" kern="100" dirty="0">
                <a:effectLst/>
                <a:ea typeface="Yu Gothic" panose="020B0400000000000000" pitchFamily="34" charset="-128"/>
              </a:rPr>
              <a:t>​</a:t>
            </a:r>
            <a:endParaRPr lang="en-GB" sz="1800" kern="100" dirty="0">
              <a:effectLst/>
              <a:ea typeface="Yu Gothic" panose="020B0400000000000000" pitchFamily="34" charset="-128"/>
            </a:endParaRPr>
          </a:p>
          <a:p>
            <a:pPr marL="363538" indent="-363538">
              <a:lnSpc>
                <a:spcPct val="107000"/>
              </a:lnSpc>
              <a:spcAft>
                <a:spcPts val="800"/>
              </a:spcAft>
              <a:buNone/>
            </a:pPr>
            <a:r>
              <a:rPr lang="en-GB" sz="1800" kern="100" dirty="0">
                <a:effectLst/>
                <a:ea typeface="Yu Gothic" panose="020B0400000000000000" pitchFamily="34" charset="-128"/>
              </a:rPr>
              <a:t>Lakoff, G., &amp; Johnson, M. (1980). </a:t>
            </a:r>
            <a:r>
              <a:rPr lang="en-GB" sz="1800" i="1" kern="100" dirty="0">
                <a:effectLst/>
                <a:ea typeface="Yu Gothic" panose="020B0400000000000000" pitchFamily="34" charset="-128"/>
              </a:rPr>
              <a:t>Metaphors we live by</a:t>
            </a:r>
            <a:r>
              <a:rPr lang="en-GB" sz="1800" kern="100" dirty="0">
                <a:effectLst/>
                <a:ea typeface="Yu Gothic" panose="020B0400000000000000" pitchFamily="34" charset="-128"/>
              </a:rPr>
              <a:t>. University of Chicago Press.</a:t>
            </a:r>
          </a:p>
          <a:p>
            <a:pPr marL="363538" indent="-363538">
              <a:lnSpc>
                <a:spcPct val="107000"/>
              </a:lnSpc>
              <a:spcAft>
                <a:spcPts val="800"/>
              </a:spcAft>
              <a:buNone/>
            </a:pPr>
            <a:r>
              <a:rPr lang="en-GB" sz="1800" kern="100" dirty="0">
                <a:effectLst/>
                <a:ea typeface="Yu Gothic" panose="020B0400000000000000" pitchFamily="34" charset="-128"/>
              </a:rPr>
              <a:t>Littlemore, J., &amp; Turner, S. (2019). What Can Metaphor Tell Us About Experiences of Pregnancy Loss and How Are These Experiences Reflected in Midwife Practice? </a:t>
            </a:r>
            <a:r>
              <a:rPr lang="en-GB" sz="1800" i="1" kern="100" dirty="0">
                <a:effectLst/>
                <a:ea typeface="Yu Gothic" panose="020B0400000000000000" pitchFamily="34" charset="-128"/>
              </a:rPr>
              <a:t>Frontiers in Communication,</a:t>
            </a:r>
            <a:r>
              <a:rPr lang="en-GB" sz="1800" kern="100" dirty="0">
                <a:effectLst/>
                <a:ea typeface="Yu Gothic" panose="020B0400000000000000" pitchFamily="34" charset="-128"/>
              </a:rPr>
              <a:t> 4.</a:t>
            </a:r>
            <a:r>
              <a:rPr lang="en-US" sz="1800" kern="100" dirty="0">
                <a:effectLst/>
                <a:ea typeface="Yu Gothic" panose="020B0400000000000000" pitchFamily="34" charset="-128"/>
              </a:rPr>
              <a:t>​</a:t>
            </a:r>
            <a:endParaRPr lang="en-GB" sz="1800" kern="100" dirty="0">
              <a:effectLst/>
              <a:ea typeface="Yu Gothic" panose="020B0400000000000000" pitchFamily="34" charset="-128"/>
            </a:endParaRPr>
          </a:p>
          <a:p>
            <a:pPr marL="363538" indent="-363538">
              <a:lnSpc>
                <a:spcPct val="107000"/>
              </a:lnSpc>
              <a:spcAft>
                <a:spcPts val="800"/>
              </a:spcAft>
              <a:buNone/>
            </a:pPr>
            <a:r>
              <a:rPr lang="en-GB" sz="1800" kern="100" dirty="0">
                <a:effectLst/>
                <a:ea typeface="Yu Gothic" panose="020B0400000000000000" pitchFamily="34" charset="-128"/>
              </a:rPr>
              <a:t>Littlemore, J., &amp; Turner, S. (2020). Metaphors in communication about pregnancy loss. </a:t>
            </a:r>
            <a:r>
              <a:rPr lang="en-GB" sz="1800" i="1" kern="100" dirty="0">
                <a:effectLst/>
                <a:ea typeface="Yu Gothic" panose="020B0400000000000000" pitchFamily="34" charset="-128"/>
              </a:rPr>
              <a:t>Metaphor and the Social World, 10</a:t>
            </a:r>
            <a:r>
              <a:rPr lang="en-GB" sz="1800" kern="100" dirty="0">
                <a:effectLst/>
                <a:ea typeface="Yu Gothic" panose="020B0400000000000000" pitchFamily="34" charset="-128"/>
              </a:rPr>
              <a:t>(1), 45-75.</a:t>
            </a:r>
            <a:r>
              <a:rPr lang="en-US" sz="1800" kern="100" dirty="0">
                <a:effectLst/>
                <a:ea typeface="Yu Gothic" panose="020B0400000000000000" pitchFamily="34" charset="-128"/>
              </a:rPr>
              <a:t>​</a:t>
            </a:r>
            <a:endParaRPr lang="en-GB" sz="1800" kern="100" dirty="0">
              <a:effectLst/>
              <a:ea typeface="Yu Gothic" panose="020B0400000000000000" pitchFamily="34" charset="-128"/>
            </a:endParaRPr>
          </a:p>
          <a:p>
            <a:pPr marL="363538" indent="-363538">
              <a:lnSpc>
                <a:spcPct val="107000"/>
              </a:lnSpc>
              <a:spcAft>
                <a:spcPts val="800"/>
              </a:spcAft>
              <a:buNone/>
            </a:pPr>
            <a:r>
              <a:rPr lang="en-GB" sz="1800" kern="100" dirty="0" err="1">
                <a:effectLst/>
                <a:ea typeface="Yu Gothic" panose="020B0400000000000000" pitchFamily="34" charset="-128"/>
              </a:rPr>
              <a:t>Neria</a:t>
            </a:r>
            <a:r>
              <a:rPr lang="en-GB" sz="1800" kern="100" dirty="0">
                <a:effectLst/>
                <a:ea typeface="Yu Gothic" panose="020B0400000000000000" pitchFamily="34" charset="-128"/>
              </a:rPr>
              <a:t>, Y., &amp; Litz, B. T. (2004). Bereavement by traumatic means: The complex synergy of trauma and grief. </a:t>
            </a:r>
            <a:r>
              <a:rPr lang="en-GB" sz="1800" i="1" kern="100" dirty="0">
                <a:effectLst/>
                <a:ea typeface="Yu Gothic" panose="020B0400000000000000" pitchFamily="34" charset="-128"/>
              </a:rPr>
              <a:t>Journal of Loss and Trauma</a:t>
            </a:r>
            <a:r>
              <a:rPr lang="en-GB" sz="1800" kern="100" dirty="0">
                <a:effectLst/>
                <a:ea typeface="Yu Gothic" panose="020B0400000000000000" pitchFamily="34" charset="-128"/>
              </a:rPr>
              <a:t>, </a:t>
            </a:r>
            <a:r>
              <a:rPr lang="en-GB" sz="1800" i="1" kern="100" dirty="0">
                <a:effectLst/>
                <a:ea typeface="Yu Gothic" panose="020B0400000000000000" pitchFamily="34" charset="-128"/>
              </a:rPr>
              <a:t>9</a:t>
            </a:r>
            <a:r>
              <a:rPr lang="en-GB" sz="1800" kern="100" dirty="0">
                <a:effectLst/>
                <a:ea typeface="Yu Gothic" panose="020B0400000000000000" pitchFamily="34" charset="-128"/>
              </a:rPr>
              <a:t>(1), 73-87.</a:t>
            </a:r>
          </a:p>
          <a:p>
            <a:pPr marL="363538" indent="-363538">
              <a:buNone/>
            </a:pPr>
            <a:endParaRPr lang="en-GB" sz="1600" dirty="0"/>
          </a:p>
        </p:txBody>
      </p:sp>
    </p:spTree>
    <p:extLst>
      <p:ext uri="{BB962C8B-B14F-4D97-AF65-F5344CB8AC3E}">
        <p14:creationId xmlns:p14="http://schemas.microsoft.com/office/powerpoint/2010/main" val="3539499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980-12C7-D02D-DE40-E5E709DCE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B69A0-7A03-510B-482F-A7FE10FF86B7}"/>
              </a:ext>
            </a:extLst>
          </p:cNvPr>
          <p:cNvSpPr>
            <a:spLocks noGrp="1"/>
          </p:cNvSpPr>
          <p:nvPr>
            <p:ph type="title"/>
          </p:nvPr>
        </p:nvSpPr>
        <p:spPr>
          <a:xfrm>
            <a:off x="128954" y="317543"/>
            <a:ext cx="10515600" cy="958583"/>
          </a:xfrm>
        </p:spPr>
        <p:txBody>
          <a:bodyPr/>
          <a:lstStyle/>
          <a:p>
            <a:r>
              <a:rPr lang="en-GB" dirty="0"/>
              <a:t>References</a:t>
            </a:r>
          </a:p>
        </p:txBody>
      </p:sp>
      <p:sp>
        <p:nvSpPr>
          <p:cNvPr id="3" name="Content Placeholder 2">
            <a:extLst>
              <a:ext uri="{FF2B5EF4-FFF2-40B4-BE49-F238E27FC236}">
                <a16:creationId xmlns:a16="http://schemas.microsoft.com/office/drawing/2014/main" id="{C100EA97-8DC8-5DE9-DBC0-2B1545C76628}"/>
              </a:ext>
            </a:extLst>
          </p:cNvPr>
          <p:cNvSpPr>
            <a:spLocks noGrp="1"/>
          </p:cNvSpPr>
          <p:nvPr>
            <p:ph idx="1"/>
          </p:nvPr>
        </p:nvSpPr>
        <p:spPr>
          <a:xfrm>
            <a:off x="128954" y="1406769"/>
            <a:ext cx="11898923" cy="4654396"/>
          </a:xfrm>
        </p:spPr>
        <p:txBody>
          <a:bodyPr>
            <a:noAutofit/>
          </a:bodyPr>
          <a:lstStyle/>
          <a:p>
            <a:pPr marL="363538" indent="-363538">
              <a:lnSpc>
                <a:spcPct val="107000"/>
              </a:lnSpc>
              <a:spcAft>
                <a:spcPts val="800"/>
              </a:spcAft>
              <a:buNone/>
            </a:pPr>
            <a:r>
              <a:rPr lang="en-GB" sz="1800" kern="100" dirty="0">
                <a:effectLst/>
                <a:ea typeface="Yu Gothic" panose="020B0400000000000000" pitchFamily="34" charset="-128"/>
              </a:rPr>
              <a:t>Norwood, T. (2021). Metaphor and Neonatal Death: How Stories Can Help When a Baby Dies at Birth. </a:t>
            </a:r>
            <a:r>
              <a:rPr lang="en-GB" sz="1800" i="1" kern="100" dirty="0">
                <a:effectLst/>
                <a:ea typeface="Yu Gothic" panose="020B0400000000000000" pitchFamily="34" charset="-128"/>
              </a:rPr>
              <a:t>Life Writing</a:t>
            </a:r>
            <a:r>
              <a:rPr lang="en-GB" sz="1800" kern="100" dirty="0">
                <a:effectLst/>
                <a:ea typeface="Yu Gothic" panose="020B0400000000000000" pitchFamily="34" charset="-128"/>
              </a:rPr>
              <a:t>, </a:t>
            </a:r>
            <a:r>
              <a:rPr lang="en-GB" sz="1800" i="1" kern="100" dirty="0">
                <a:effectLst/>
                <a:ea typeface="Yu Gothic" panose="020B0400000000000000" pitchFamily="34" charset="-128"/>
              </a:rPr>
              <a:t>18</a:t>
            </a:r>
            <a:r>
              <a:rPr lang="en-GB" sz="1800" kern="100" dirty="0">
                <a:effectLst/>
                <a:ea typeface="Yu Gothic" panose="020B0400000000000000" pitchFamily="34" charset="-128"/>
              </a:rPr>
              <a:t>(1), 113–124.</a:t>
            </a:r>
          </a:p>
          <a:p>
            <a:pPr marL="363538" indent="-363538">
              <a:lnSpc>
                <a:spcPct val="107000"/>
              </a:lnSpc>
              <a:spcAft>
                <a:spcPts val="800"/>
              </a:spcAft>
              <a:buNone/>
            </a:pPr>
            <a:r>
              <a:rPr lang="en-GB" sz="1800" kern="100" dirty="0">
                <a:effectLst/>
                <a:ea typeface="Yu Gothic" panose="020B0400000000000000" pitchFamily="34" charset="-128"/>
              </a:rPr>
              <a:t>Riley, L. P., LaMontagne, L. L., Hepworth, J. T., &amp; Murphy, B. A. (2007). Parental grief responses and personal growth following the death of a child. </a:t>
            </a:r>
            <a:r>
              <a:rPr lang="en-GB" sz="1800" i="1" kern="100" dirty="0">
                <a:effectLst/>
                <a:ea typeface="Yu Gothic" panose="020B0400000000000000" pitchFamily="34" charset="-128"/>
              </a:rPr>
              <a:t>Death Studies, 31</a:t>
            </a:r>
            <a:r>
              <a:rPr lang="en-GB" sz="1800" kern="100" dirty="0">
                <a:effectLst/>
                <a:ea typeface="Yu Gothic" panose="020B0400000000000000" pitchFamily="34" charset="-128"/>
              </a:rPr>
              <a:t>(4), 277–299.</a:t>
            </a:r>
          </a:p>
          <a:p>
            <a:pPr marL="363538" indent="-363538">
              <a:lnSpc>
                <a:spcPct val="107000"/>
              </a:lnSpc>
              <a:spcAft>
                <a:spcPts val="800"/>
              </a:spcAft>
              <a:buNone/>
            </a:pPr>
            <a:r>
              <a:rPr lang="en-GB" sz="1800" kern="100" dirty="0">
                <a:effectLst/>
                <a:ea typeface="Yu Gothic" panose="020B0400000000000000" pitchFamily="34" charset="-128"/>
              </a:rPr>
              <a:t>Turner, S., Littlemore, J., Parr, E., Taylor, J., &amp; Topping, A. (2022). ‘Lights in the darkness’, Part 2: Characterising effective communication with professional groups following the death of a child. </a:t>
            </a:r>
            <a:r>
              <a:rPr lang="en-GB" sz="1800" i="1" kern="100" dirty="0">
                <a:effectLst/>
                <a:ea typeface="Yu Gothic" panose="020B0400000000000000" pitchFamily="34" charset="-128"/>
              </a:rPr>
              <a:t>Mortality</a:t>
            </a:r>
            <a:r>
              <a:rPr lang="en-GB" sz="1800" kern="100" dirty="0">
                <a:effectLst/>
                <a:ea typeface="Yu Gothic" panose="020B0400000000000000" pitchFamily="34" charset="-128"/>
              </a:rPr>
              <a:t>, </a:t>
            </a:r>
            <a:r>
              <a:rPr lang="en-GB" sz="1800" i="1" kern="100" dirty="0">
                <a:effectLst/>
                <a:ea typeface="Yu Gothic" panose="020B0400000000000000" pitchFamily="34" charset="-128"/>
              </a:rPr>
              <a:t>28</a:t>
            </a:r>
            <a:r>
              <a:rPr lang="en-GB" sz="1800" kern="100" dirty="0">
                <a:effectLst/>
                <a:ea typeface="Yu Gothic" panose="020B0400000000000000" pitchFamily="34" charset="-128"/>
              </a:rPr>
              <a:t>(4), 645-660</a:t>
            </a:r>
            <a:r>
              <a:rPr lang="en-GB" sz="1800" i="1" kern="100" dirty="0">
                <a:effectLst/>
                <a:ea typeface="Yu Gothic" panose="020B0400000000000000" pitchFamily="34" charset="-128"/>
              </a:rPr>
              <a:t>.</a:t>
            </a:r>
            <a:r>
              <a:rPr lang="en-GB" sz="1800" kern="100" dirty="0">
                <a:effectLst/>
                <a:ea typeface="Yu Gothic" panose="020B0400000000000000" pitchFamily="34" charset="-128"/>
              </a:rPr>
              <a:t>​</a:t>
            </a:r>
          </a:p>
          <a:p>
            <a:pPr marL="363538" indent="-363538">
              <a:lnSpc>
                <a:spcPct val="107000"/>
              </a:lnSpc>
              <a:spcAft>
                <a:spcPts val="800"/>
              </a:spcAft>
              <a:buNone/>
            </a:pPr>
            <a:r>
              <a:rPr lang="en-GB" sz="1800" kern="100" dirty="0">
                <a:effectLst/>
                <a:ea typeface="Yu Gothic" panose="020B0400000000000000" pitchFamily="34" charset="-128"/>
              </a:rPr>
              <a:t>Turner, S., Littlemore, J., Parr, E., Taylor, J., &amp; Topping, A. (2022). ‘Lights in the darkness’, Part 1: Characterising effective communication with professional groups following the death of a child. </a:t>
            </a:r>
            <a:r>
              <a:rPr lang="en-GB" sz="1800" i="1" kern="100" dirty="0">
                <a:effectLst/>
                <a:ea typeface="Yu Gothic" panose="020B0400000000000000" pitchFamily="34" charset="-128"/>
              </a:rPr>
              <a:t>Mortality, 28</a:t>
            </a:r>
            <a:r>
              <a:rPr lang="en-GB" sz="1800" kern="100" dirty="0">
                <a:effectLst/>
                <a:ea typeface="Yu Gothic" panose="020B0400000000000000" pitchFamily="34" charset="-128"/>
              </a:rPr>
              <a:t>(4), 627-644.</a:t>
            </a:r>
          </a:p>
          <a:p>
            <a:pPr marL="363538" indent="-363538">
              <a:lnSpc>
                <a:spcPct val="107000"/>
              </a:lnSpc>
              <a:spcAft>
                <a:spcPts val="800"/>
              </a:spcAft>
              <a:buNone/>
            </a:pPr>
            <a:r>
              <a:rPr lang="en-GB" sz="1800" kern="100" dirty="0">
                <a:effectLst/>
                <a:ea typeface="Yu Gothic" panose="020B0400000000000000" pitchFamily="34" charset="-128"/>
              </a:rPr>
              <a:t>Turner, S., Littlemore, J., Parr, E., Taylor, J., &amp; Topping, A. (2022). ‘Metaphors that shape parents’ perceptions of effective communication with healthcare practitioners following child death: a qualitative UK study’. </a:t>
            </a:r>
            <a:r>
              <a:rPr lang="en-GB" sz="1800" i="1" kern="100" dirty="0">
                <a:effectLst/>
                <a:ea typeface="Yu Gothic" panose="020B0400000000000000" pitchFamily="34" charset="-128"/>
              </a:rPr>
              <a:t>BMJ Open 12</a:t>
            </a:r>
            <a:r>
              <a:rPr lang="en-GB" sz="1800" kern="100" dirty="0">
                <a:effectLst/>
                <a:ea typeface="Yu Gothic" panose="020B0400000000000000" pitchFamily="34" charset="-128"/>
              </a:rPr>
              <a:t>(1).</a:t>
            </a:r>
          </a:p>
          <a:p>
            <a:pPr marL="363538" indent="-363538">
              <a:buNone/>
            </a:pPr>
            <a:endParaRPr lang="en-GB" sz="1600" dirty="0"/>
          </a:p>
        </p:txBody>
      </p:sp>
    </p:spTree>
    <p:extLst>
      <p:ext uri="{BB962C8B-B14F-4D97-AF65-F5344CB8AC3E}">
        <p14:creationId xmlns:p14="http://schemas.microsoft.com/office/powerpoint/2010/main" val="116429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54" y="457200"/>
            <a:ext cx="10058400" cy="1450757"/>
          </a:xfrm>
        </p:spPr>
        <p:txBody>
          <a:bodyPr/>
          <a:lstStyle/>
          <a:p>
            <a:r>
              <a:rPr lang="en-GB" dirty="0"/>
              <a:t>The context</a:t>
            </a:r>
          </a:p>
        </p:txBody>
      </p:sp>
      <p:sp>
        <p:nvSpPr>
          <p:cNvPr id="3" name="Content Placeholder 2"/>
          <p:cNvSpPr>
            <a:spLocks noGrp="1"/>
          </p:cNvSpPr>
          <p:nvPr>
            <p:ph idx="1"/>
          </p:nvPr>
        </p:nvSpPr>
        <p:spPr>
          <a:xfrm>
            <a:off x="562708" y="1418492"/>
            <a:ext cx="11195538" cy="5181600"/>
          </a:xfrm>
        </p:spPr>
        <p:txBody>
          <a:bodyPr>
            <a:normAutofit fontScale="85000" lnSpcReduction="20000"/>
          </a:bodyPr>
          <a:lstStyle/>
          <a:p>
            <a:pPr marL="352425" indent="-352425">
              <a:buFont typeface="Wingdings" panose="05000000000000000000" pitchFamily="2" charset="2"/>
              <a:buChar char="§"/>
            </a:pPr>
            <a:r>
              <a:rPr lang="en-GB" sz="2400" dirty="0"/>
              <a:t>The death of a child engenders a range of intense and complex emotions that may be difficult to articulate (Arnold &amp; Gemma 2008)</a:t>
            </a:r>
          </a:p>
          <a:p>
            <a:pPr marL="352425" indent="-352425"/>
            <a:r>
              <a:rPr lang="en-GB" sz="2400" dirty="0"/>
              <a:t>Particularly likely to engender complex, lasting grief responses due to e.g. trauma, societal taboo, or a lack of shared experience (see e.g. Littlemore &amp; Turner, 2020; </a:t>
            </a:r>
            <a:r>
              <a:rPr lang="en-GB" sz="2400" dirty="0" err="1"/>
              <a:t>Neria</a:t>
            </a:r>
            <a:r>
              <a:rPr lang="en-GB" sz="2400" dirty="0"/>
              <a:t> &amp; Litz, 2004)</a:t>
            </a:r>
          </a:p>
          <a:p>
            <a:pPr marL="352425" indent="-352425">
              <a:buFont typeface="Wingdings" panose="05000000000000000000" pitchFamily="2" charset="2"/>
              <a:buChar char="§"/>
            </a:pPr>
            <a:r>
              <a:rPr lang="en-GB" sz="2400" dirty="0"/>
              <a:t>A supportive and understanding network is crucial to the grief process, as is support predicated on an understanding of the bereaved person’s experiences (Riley et al. 2007)</a:t>
            </a:r>
          </a:p>
          <a:p>
            <a:pPr marL="352425" indent="-352425">
              <a:buFont typeface="Wingdings" panose="05000000000000000000" pitchFamily="2" charset="2"/>
              <a:buChar char="§"/>
            </a:pPr>
            <a:r>
              <a:rPr lang="en-GB" sz="2400" dirty="0"/>
              <a:t>The complex emotions involved in grief, as well as the taboos around it, may make communication difficult (Arnold &amp; Gemma 2008)</a:t>
            </a:r>
          </a:p>
          <a:p>
            <a:pPr marL="352425" indent="-352425">
              <a:buFont typeface="Wingdings" panose="05000000000000000000" pitchFamily="2" charset="2"/>
              <a:buChar char="§"/>
            </a:pPr>
            <a:r>
              <a:rPr lang="en-GB" sz="2400" dirty="0"/>
              <a:t>This makes providing effective support a challenge</a:t>
            </a:r>
          </a:p>
          <a:p>
            <a:pPr marL="0" indent="0">
              <a:buNone/>
            </a:pPr>
            <a:r>
              <a:rPr lang="en-GB" sz="2400" b="1" dirty="0"/>
              <a:t>How can we reach a better understanding of bereavement following pregnancy loss, baby loss or the death of a child? How can this support better care?</a:t>
            </a:r>
          </a:p>
        </p:txBody>
      </p:sp>
    </p:spTree>
    <p:extLst>
      <p:ext uri="{BB962C8B-B14F-4D97-AF65-F5344CB8AC3E}">
        <p14:creationId xmlns:p14="http://schemas.microsoft.com/office/powerpoint/2010/main" val="8870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power of language</a:t>
            </a:r>
          </a:p>
        </p:txBody>
      </p:sp>
      <p:sp>
        <p:nvSpPr>
          <p:cNvPr id="4" name="TextBox 3">
            <a:extLst>
              <a:ext uri="{FF2B5EF4-FFF2-40B4-BE49-F238E27FC236}">
                <a16:creationId xmlns:a16="http://schemas.microsoft.com/office/drawing/2014/main" id="{CDB9A114-1131-4B48-903C-0D47EB951F35}"/>
              </a:ext>
            </a:extLst>
          </p:cNvPr>
          <p:cNvSpPr txBox="1"/>
          <p:nvPr/>
        </p:nvSpPr>
        <p:spPr>
          <a:xfrm>
            <a:off x="1084333" y="2644142"/>
            <a:ext cx="9990779"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400" dirty="0">
                <a:latin typeface="Arial" panose="020B0604020202020204" pitchFamily="34" charset="0"/>
                <a:cs typeface="Arial" panose="020B0604020202020204" pitchFamily="34" charset="0"/>
              </a:rPr>
              <a:t>“One of the doctors… came along to tell us what was going on. And I can actually remember his words, exactly word for word all these years later... Years later, I can remember every word. I can even remember his tone of voice as he said it. Absolutely </a:t>
            </a:r>
            <a:r>
              <a:rPr lang="en-GB" sz="2400" b="1" dirty="0">
                <a:latin typeface="Arial" panose="020B0604020202020204" pitchFamily="34" charset="0"/>
                <a:cs typeface="Arial" panose="020B0604020202020204" pitchFamily="34" charset="0"/>
              </a:rPr>
              <a:t>etched with acid into my brain</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997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94" y="419525"/>
            <a:ext cx="9205814" cy="1188720"/>
          </a:xfrm>
        </p:spPr>
        <p:txBody>
          <a:bodyPr/>
          <a:lstStyle/>
          <a:p>
            <a:r>
              <a:rPr lang="en-GB" dirty="0"/>
              <a:t>‘Etched with acid into my brain’ is a </a:t>
            </a:r>
            <a:r>
              <a:rPr lang="en-GB" i="1" dirty="0"/>
              <a:t>metaphor</a:t>
            </a:r>
          </a:p>
        </p:txBody>
      </p:sp>
      <p:sp>
        <p:nvSpPr>
          <p:cNvPr id="3" name="Content Placeholder 2"/>
          <p:cNvSpPr>
            <a:spLocks noGrp="1"/>
          </p:cNvSpPr>
          <p:nvPr>
            <p:ph idx="1"/>
          </p:nvPr>
        </p:nvSpPr>
        <p:spPr>
          <a:xfrm>
            <a:off x="325592" y="1190257"/>
            <a:ext cx="11454086" cy="5445212"/>
          </a:xfrm>
        </p:spPr>
        <p:txBody>
          <a:bodyPr vert="horz" lIns="91440" tIns="45720" rIns="91440" bIns="45720" rtlCol="0" anchor="t">
            <a:noAutofit/>
          </a:bodyPr>
          <a:lstStyle/>
          <a:p>
            <a:pPr marL="227965" indent="-227965"/>
            <a:r>
              <a:rPr lang="en-GB" sz="2000" dirty="0">
                <a:latin typeface="Arial"/>
                <a:cs typeface="Arial"/>
              </a:rPr>
              <a:t>Any instance in which something is understood and described in terms of something else</a:t>
            </a:r>
          </a:p>
          <a:p>
            <a:pPr marL="227965" indent="-227965"/>
            <a:r>
              <a:rPr lang="en-GB" sz="2000" dirty="0">
                <a:latin typeface="Arial"/>
                <a:cs typeface="Arial"/>
              </a:rPr>
              <a:t>Normally, </a:t>
            </a:r>
            <a:r>
              <a:rPr lang="en-GB" sz="2000" i="1" dirty="0">
                <a:latin typeface="Arial"/>
                <a:cs typeface="Arial"/>
              </a:rPr>
              <a:t>more abstract, less concrete, less tangible</a:t>
            </a:r>
            <a:r>
              <a:rPr lang="en-GB" sz="2000" dirty="0">
                <a:latin typeface="Arial"/>
                <a:cs typeface="Arial"/>
              </a:rPr>
              <a:t> entities are described using </a:t>
            </a:r>
            <a:r>
              <a:rPr lang="en-GB" sz="2000" i="1" dirty="0">
                <a:latin typeface="Arial"/>
                <a:cs typeface="Arial"/>
              </a:rPr>
              <a:t>more concrete, tangible </a:t>
            </a:r>
            <a:r>
              <a:rPr lang="en-GB" sz="2000" dirty="0">
                <a:latin typeface="Arial"/>
                <a:cs typeface="Arial"/>
              </a:rPr>
              <a:t>ones (e.g. the more abstract ‘having a strong, clear memory of an event’ is talked about using the action of ‘etching something with acid, e.g. into metal’).</a:t>
            </a:r>
          </a:p>
          <a:p>
            <a:pPr marL="227965" indent="-227965"/>
            <a:r>
              <a:rPr lang="en-GB" sz="2000" dirty="0">
                <a:latin typeface="Arial"/>
                <a:cs typeface="Arial"/>
              </a:rPr>
              <a:t>We can </a:t>
            </a:r>
            <a:r>
              <a:rPr lang="en-GB" sz="2000" i="1" dirty="0">
                <a:latin typeface="Arial"/>
                <a:cs typeface="Arial"/>
              </a:rPr>
              <a:t>think </a:t>
            </a:r>
            <a:r>
              <a:rPr lang="en-GB" sz="2000" dirty="0">
                <a:latin typeface="Arial"/>
                <a:cs typeface="Arial"/>
              </a:rPr>
              <a:t>in metaphor, too – and this can inform particular actions and behaviours.</a:t>
            </a:r>
          </a:p>
          <a:p>
            <a:pPr marL="227965" indent="-227965"/>
            <a:r>
              <a:rPr lang="en-GB" sz="2000" dirty="0">
                <a:latin typeface="Arial"/>
                <a:cs typeface="Arial"/>
              </a:rPr>
              <a:t>Metaphors can highlight some aspects of the experience, and downplay others.</a:t>
            </a:r>
          </a:p>
          <a:p>
            <a:pPr marL="227965" indent="-227965"/>
            <a:r>
              <a:rPr lang="en-GB" sz="2000" dirty="0">
                <a:latin typeface="Arial"/>
                <a:cs typeface="Arial"/>
              </a:rPr>
              <a:t>Metaphors can therefore give insights into how people are feeling about the concepts they are describing (e.g. Gibbs 2022)…</a:t>
            </a:r>
          </a:p>
          <a:p>
            <a:pPr marL="227965" indent="-227965"/>
            <a:r>
              <a:rPr lang="en-GB" sz="2000" dirty="0">
                <a:latin typeface="Arial"/>
                <a:cs typeface="Arial"/>
              </a:rPr>
              <a:t>…which can lead to better understanding and inform better care.</a:t>
            </a:r>
          </a:p>
          <a:p>
            <a:pPr marL="0" indent="0">
              <a:buNone/>
            </a:pPr>
            <a:endParaRPr lang="en-GB" sz="2000" dirty="0"/>
          </a:p>
          <a:p>
            <a:pPr marL="0" indent="0">
              <a:buNone/>
            </a:pPr>
            <a:endParaRPr lang="en-GB" sz="2000" dirty="0"/>
          </a:p>
        </p:txBody>
      </p:sp>
      <p:sp>
        <p:nvSpPr>
          <p:cNvPr id="5" name="TextBox 4">
            <a:extLst>
              <a:ext uri="{FF2B5EF4-FFF2-40B4-BE49-F238E27FC236}">
                <a16:creationId xmlns:a16="http://schemas.microsoft.com/office/drawing/2014/main" id="{C2454A8C-E764-1B6C-D696-B84C7374A89D}"/>
              </a:ext>
            </a:extLst>
          </p:cNvPr>
          <p:cNvSpPr txBox="1"/>
          <p:nvPr/>
        </p:nvSpPr>
        <p:spPr>
          <a:xfrm>
            <a:off x="3411416" y="6438475"/>
            <a:ext cx="8651631" cy="351378"/>
          </a:xfrm>
          <a:prstGeom prst="rect">
            <a:avLst/>
          </a:prstGeom>
          <a:noFill/>
        </p:spPr>
        <p:txBody>
          <a:bodyPr wrap="square">
            <a:spAutoFit/>
          </a:bodyPr>
          <a:lstStyle/>
          <a:p>
            <a:pPr algn="r">
              <a:lnSpc>
                <a:spcPct val="115000"/>
              </a:lnSpc>
              <a:spcAft>
                <a:spcPts val="1000"/>
              </a:spcAft>
            </a:pPr>
            <a:r>
              <a:rPr lang="en-GB" sz="1600" dirty="0">
                <a:effectLst/>
                <a:latin typeface="Arial" panose="020B0604020202020204" pitchFamily="34" charset="0"/>
                <a:ea typeface="Calibri" panose="020F0502020204030204" pitchFamily="34" charset="0"/>
                <a:cs typeface="Arial" panose="020B0604020202020204" pitchFamily="34" charset="0"/>
              </a:rPr>
              <a:t>Lakoff, G., &amp; Johnson, M. (1980). </a:t>
            </a:r>
            <a:r>
              <a:rPr lang="en-GB" sz="1600" i="1" dirty="0">
                <a:effectLst/>
                <a:latin typeface="Arial" panose="020B0604020202020204" pitchFamily="34" charset="0"/>
                <a:ea typeface="Calibri" panose="020F0502020204030204" pitchFamily="34" charset="0"/>
                <a:cs typeface="Arial" panose="020B0604020202020204" pitchFamily="34" charset="0"/>
              </a:rPr>
              <a:t>Metaphors we live by</a:t>
            </a:r>
            <a:r>
              <a:rPr lang="en-GB" sz="1600" dirty="0">
                <a:effectLst/>
                <a:latin typeface="Arial" panose="020B0604020202020204" pitchFamily="34" charset="0"/>
                <a:ea typeface="Calibri" panose="020F0502020204030204" pitchFamily="34" charset="0"/>
                <a:cs typeface="Arial" panose="020B0604020202020204" pitchFamily="34" charset="0"/>
              </a:rPr>
              <a:t>. University of Chicago Press.</a:t>
            </a:r>
          </a:p>
        </p:txBody>
      </p:sp>
    </p:spTree>
    <p:extLst>
      <p:ext uri="{BB962C8B-B14F-4D97-AF65-F5344CB8AC3E}">
        <p14:creationId xmlns:p14="http://schemas.microsoft.com/office/powerpoint/2010/main" val="346008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12BA3-91FF-56BB-1F81-BAB9A376E340}"/>
              </a:ext>
            </a:extLst>
          </p:cNvPr>
          <p:cNvSpPr>
            <a:spLocks noGrp="1"/>
          </p:cNvSpPr>
          <p:nvPr>
            <p:ph idx="1"/>
          </p:nvPr>
        </p:nvSpPr>
        <p:spPr>
          <a:xfrm>
            <a:off x="838200" y="1313363"/>
            <a:ext cx="10515600" cy="4981929"/>
          </a:xfrm>
        </p:spPr>
        <p:txBody>
          <a:bodyPr>
            <a:normAutofit fontScale="85000" lnSpcReduction="10000"/>
          </a:bodyPr>
          <a:lstStyle/>
          <a:p>
            <a:pPr marL="0" indent="0" algn="ctr">
              <a:buNone/>
            </a:pPr>
            <a:r>
              <a:rPr lang="en-US" sz="2800" i="1" dirty="0">
                <a:ea typeface="Calibri" panose="020F0502020204030204" pitchFamily="34" charset="0"/>
              </a:rPr>
              <a:t>Metaphor is a very powerful instrument in the face of death. Experience that is mysterious, unfamiliar, frightening, lacking in stories, can be made sense of if parsed through the terms of something familiar, safe, known and validated. </a:t>
            </a:r>
            <a:r>
              <a:rPr lang="en-US" sz="2800" dirty="0">
                <a:ea typeface="Calibri" panose="020F0502020204030204" pitchFamily="34" charset="0"/>
              </a:rPr>
              <a:t>(Norwood, 2021, p. 120)</a:t>
            </a:r>
          </a:p>
          <a:p>
            <a:pPr marL="0" indent="0" algn="ctr">
              <a:buNone/>
            </a:pPr>
            <a:endParaRPr lang="en-US" sz="2800" dirty="0">
              <a:ea typeface="Calibri" panose="020F0502020204030204" pitchFamily="34" charset="0"/>
            </a:endParaRPr>
          </a:p>
          <a:p>
            <a:pPr marL="0" indent="0" algn="ctr">
              <a:buNone/>
            </a:pPr>
            <a:r>
              <a:rPr lang="en-GB" sz="2800" b="1" dirty="0"/>
              <a:t>Studying the metaphors used by the bereaved can help us to reach a deeper understanding of their experiences, and how these experiences might inform their evaluation of the care they receive.</a:t>
            </a:r>
          </a:p>
          <a:p>
            <a:pPr marL="0" indent="0" algn="ctr">
              <a:buNone/>
            </a:pPr>
            <a:endParaRPr lang="en-GB" sz="2800" dirty="0">
              <a:ea typeface="Calibri" panose="020F0502020204030204" pitchFamily="34" charset="0"/>
            </a:endParaRPr>
          </a:p>
          <a:p>
            <a:endParaRPr lang="en-GB" sz="2800" dirty="0"/>
          </a:p>
        </p:txBody>
      </p:sp>
    </p:spTree>
    <p:extLst>
      <p:ext uri="{BB962C8B-B14F-4D97-AF65-F5344CB8AC3E}">
        <p14:creationId xmlns:p14="http://schemas.microsoft.com/office/powerpoint/2010/main" val="20548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E71F-8EBD-475A-BF0E-F047ECF90714}"/>
              </a:ext>
            </a:extLst>
          </p:cNvPr>
          <p:cNvSpPr>
            <a:spLocks noGrp="1"/>
          </p:cNvSpPr>
          <p:nvPr>
            <p:ph type="title"/>
          </p:nvPr>
        </p:nvSpPr>
        <p:spPr>
          <a:xfrm>
            <a:off x="254712" y="464215"/>
            <a:ext cx="10515600" cy="958583"/>
          </a:xfrm>
        </p:spPr>
        <p:txBody>
          <a:bodyPr/>
          <a:lstStyle/>
          <a:p>
            <a:r>
              <a:rPr lang="en-GB" b="1" dirty="0"/>
              <a:t>Today’s talk</a:t>
            </a:r>
          </a:p>
        </p:txBody>
      </p:sp>
      <p:sp>
        <p:nvSpPr>
          <p:cNvPr id="3" name="Content Placeholder 2">
            <a:extLst>
              <a:ext uri="{FF2B5EF4-FFF2-40B4-BE49-F238E27FC236}">
                <a16:creationId xmlns:a16="http://schemas.microsoft.com/office/drawing/2014/main" id="{8BBF30D2-2349-4308-A537-67D9A129E28C}"/>
              </a:ext>
            </a:extLst>
          </p:cNvPr>
          <p:cNvSpPr>
            <a:spLocks noGrp="1"/>
          </p:cNvSpPr>
          <p:nvPr>
            <p:ph idx="1"/>
          </p:nvPr>
        </p:nvSpPr>
        <p:spPr>
          <a:xfrm>
            <a:off x="559512" y="1563154"/>
            <a:ext cx="11075811" cy="4351339"/>
          </a:xfrm>
        </p:spPr>
        <p:txBody>
          <a:bodyPr vert="horz" lIns="91440" tIns="45720" rIns="91440" bIns="45720" rtlCol="0" anchor="t">
            <a:normAutofit/>
          </a:bodyPr>
          <a:lstStyle/>
          <a:p>
            <a:pPr marL="457200" indent="-457200">
              <a:spcBef>
                <a:spcPts val="1200"/>
              </a:spcBef>
              <a:spcAft>
                <a:spcPts val="200"/>
              </a:spcAft>
              <a:buAutoNum type="arabicPeriod"/>
            </a:pPr>
            <a:r>
              <a:rPr lang="en-GB" sz="2400" dirty="0"/>
              <a:t>What can metaphors tell us about how the death of a child is experienced?</a:t>
            </a:r>
            <a:endParaRPr lang="en-US" sz="2400" dirty="0"/>
          </a:p>
          <a:p>
            <a:pPr marL="800100" lvl="1" indent="-342900">
              <a:spcBef>
                <a:spcPts val="200"/>
              </a:spcBef>
              <a:spcAft>
                <a:spcPts val="400"/>
              </a:spcAft>
              <a:buFont typeface="Arial" panose="020F0302020204030204"/>
              <a:buChar char="•"/>
            </a:pPr>
            <a:r>
              <a:rPr lang="en-GB" sz="2200" dirty="0">
                <a:solidFill>
                  <a:schemeClr val="tx1"/>
                </a:solidFill>
              </a:rPr>
              <a:t>Altered relationship to time, space and the outside world;</a:t>
            </a:r>
            <a:endParaRPr lang="en-US" sz="2200" dirty="0">
              <a:solidFill>
                <a:schemeClr val="tx1"/>
              </a:solidFill>
            </a:endParaRPr>
          </a:p>
          <a:p>
            <a:pPr marL="800100" lvl="1" indent="-342900">
              <a:spcBef>
                <a:spcPts val="200"/>
              </a:spcBef>
              <a:spcAft>
                <a:spcPts val="400"/>
              </a:spcAft>
              <a:buFont typeface="Arial" panose="020F0302020204030204"/>
              <a:buChar char="•"/>
            </a:pPr>
            <a:r>
              <a:rPr lang="en-GB" sz="2200" dirty="0">
                <a:solidFill>
                  <a:schemeClr val="tx1"/>
                </a:solidFill>
              </a:rPr>
              <a:t>Continued parental identity and relationship with child</a:t>
            </a:r>
          </a:p>
          <a:p>
            <a:pPr marL="457200" lvl="1" indent="0">
              <a:spcBef>
                <a:spcPts val="200"/>
              </a:spcBef>
              <a:spcAft>
                <a:spcPts val="400"/>
              </a:spcAft>
              <a:buNone/>
            </a:pPr>
            <a:endParaRPr lang="en-GB" sz="2400" dirty="0">
              <a:solidFill>
                <a:schemeClr val="tx1"/>
              </a:solidFill>
            </a:endParaRPr>
          </a:p>
          <a:p>
            <a:pPr marL="11" indent="0">
              <a:spcBef>
                <a:spcPts val="200"/>
              </a:spcBef>
              <a:spcAft>
                <a:spcPts val="400"/>
              </a:spcAft>
              <a:buNone/>
            </a:pPr>
            <a:r>
              <a:rPr lang="en-GB" sz="2400" dirty="0"/>
              <a:t>2. How can we use this understanding to shape bereavement care?</a:t>
            </a:r>
          </a:p>
        </p:txBody>
      </p:sp>
      <p:sp>
        <p:nvSpPr>
          <p:cNvPr id="5" name="Rectangle 4"/>
          <p:cNvSpPr/>
          <p:nvPr/>
        </p:nvSpPr>
        <p:spPr>
          <a:xfrm>
            <a:off x="2894634" y="4898830"/>
            <a:ext cx="6402731"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dirty="0">
                <a:solidFill>
                  <a:srgbClr val="000000"/>
                </a:solidFill>
                <a:latin typeface="Arial" panose="020B0604020202020204" pitchFamily="34" charset="0"/>
              </a:rPr>
              <a:t>“It's the empathy.  </a:t>
            </a:r>
            <a:r>
              <a:rPr lang="en-GB" sz="2000" b="1" dirty="0">
                <a:solidFill>
                  <a:srgbClr val="000000"/>
                </a:solidFill>
                <a:latin typeface="Arial" panose="020B0604020202020204" pitchFamily="34" charset="0"/>
              </a:rPr>
              <a:t>It's trying to get into our shoes to try and understand the situation, and then work around that.”</a:t>
            </a:r>
          </a:p>
        </p:txBody>
      </p:sp>
    </p:spTree>
    <p:extLst>
      <p:ext uri="{BB962C8B-B14F-4D97-AF65-F5344CB8AC3E}">
        <p14:creationId xmlns:p14="http://schemas.microsoft.com/office/powerpoint/2010/main" val="39278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1AF8-B394-410C-9F4C-2B88B9352777}"/>
              </a:ext>
            </a:extLst>
          </p:cNvPr>
          <p:cNvSpPr>
            <a:spLocks noGrp="1"/>
          </p:cNvSpPr>
          <p:nvPr>
            <p:ph type="title"/>
          </p:nvPr>
        </p:nvSpPr>
        <p:spPr>
          <a:xfrm>
            <a:off x="0" y="210486"/>
            <a:ext cx="9360816" cy="1325563"/>
          </a:xfrm>
        </p:spPr>
        <p:txBody>
          <a:bodyPr>
            <a:normAutofit/>
          </a:bodyPr>
          <a:lstStyle/>
          <a:p>
            <a:r>
              <a:rPr lang="en-GB" b="1" dirty="0"/>
              <a:t>Altered </a:t>
            </a:r>
            <a:r>
              <a:rPr lang="en-GB" dirty="0"/>
              <a:t>r</a:t>
            </a:r>
            <a:r>
              <a:rPr lang="en-GB" b="1" dirty="0"/>
              <a:t>elationship to space, </a:t>
            </a:r>
            <a:r>
              <a:rPr lang="en-GB" dirty="0"/>
              <a:t>t</a:t>
            </a:r>
            <a:r>
              <a:rPr lang="en-GB" b="1" dirty="0"/>
              <a:t>ime and the outside world…</a:t>
            </a:r>
            <a:br>
              <a:rPr lang="en-GB" sz="4400" b="1" dirty="0"/>
            </a:br>
            <a:endParaRPr lang="en-GB" b="1" dirty="0"/>
          </a:p>
        </p:txBody>
      </p:sp>
      <p:sp>
        <p:nvSpPr>
          <p:cNvPr id="3" name="TextBox 2">
            <a:extLst>
              <a:ext uri="{FF2B5EF4-FFF2-40B4-BE49-F238E27FC236}">
                <a16:creationId xmlns:a16="http://schemas.microsoft.com/office/drawing/2014/main" id="{FAC2B2DC-CC0F-4C9F-8506-360801D4DCB5}"/>
              </a:ext>
            </a:extLst>
          </p:cNvPr>
          <p:cNvSpPr txBox="1"/>
          <p:nvPr/>
        </p:nvSpPr>
        <p:spPr>
          <a:xfrm>
            <a:off x="314835" y="1298065"/>
            <a:ext cx="11562330" cy="1349087"/>
          </a:xfrm>
          <a:prstGeom prst="rect">
            <a:avLst/>
          </a:prstGeom>
          <a:noFill/>
        </p:spPr>
        <p:txBody>
          <a:bodyPr wrap="square" rtlCol="0">
            <a:spAutoFit/>
          </a:bodyPr>
          <a:lstStyle/>
          <a:p>
            <a:pPr>
              <a:lnSpc>
                <a:spcPct val="150000"/>
              </a:lnSpc>
              <a:spcBef>
                <a:spcPts val="1200"/>
              </a:spcBef>
              <a:spcAft>
                <a:spcPts val="200"/>
              </a:spcAft>
              <a:buSzPct val="100000"/>
            </a:pPr>
            <a:r>
              <a:rPr lang="en-GB" sz="2000" dirty="0">
                <a:latin typeface="Arial" panose="020B0604020202020204" pitchFamily="34" charset="0"/>
              </a:rPr>
              <a:t>Many metaphors demonstrated a sense of disorientation, fragmentation and detachment following the loss.</a:t>
            </a:r>
          </a:p>
          <a:p>
            <a:pPr marL="285750" indent="-285750">
              <a:buFont typeface="Arial" panose="020B0604020202020204" pitchFamily="34" charset="0"/>
              <a:buChar char="•"/>
            </a:pPr>
            <a:endParaRPr lang="en-GB" sz="2000" dirty="0">
              <a:latin typeface="Arial" panose="020B0604020202020204" pitchFamily="34" charset="0"/>
            </a:endParaRPr>
          </a:p>
        </p:txBody>
      </p:sp>
      <p:sp>
        <p:nvSpPr>
          <p:cNvPr id="6" name="Rectangle 5"/>
          <p:cNvSpPr/>
          <p:nvPr/>
        </p:nvSpPr>
        <p:spPr>
          <a:xfrm>
            <a:off x="217067" y="2504914"/>
            <a:ext cx="6096000"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solidFill>
                  <a:srgbClr val="000000"/>
                </a:solidFill>
                <a:latin typeface="Arial" panose="020B0604020202020204" pitchFamily="34" charset="0"/>
              </a:rPr>
              <a:t>“We felt like we were thrown from this one universe of wonderful normality... </a:t>
            </a:r>
            <a:r>
              <a:rPr lang="en-GB" b="1" dirty="0">
                <a:solidFill>
                  <a:srgbClr val="000000"/>
                </a:solidFill>
                <a:latin typeface="Arial" panose="020B0604020202020204" pitchFamily="34" charset="0"/>
              </a:rPr>
              <a:t>just forcibly thrown out into this awful universe of just misery and pointlessness”</a:t>
            </a:r>
          </a:p>
        </p:txBody>
      </p:sp>
      <p:sp>
        <p:nvSpPr>
          <p:cNvPr id="7" name="Rectangle 6"/>
          <p:cNvSpPr/>
          <p:nvPr/>
        </p:nvSpPr>
        <p:spPr>
          <a:xfrm>
            <a:off x="5847433" y="3506396"/>
            <a:ext cx="6096000"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solidFill>
                  <a:srgbClr val="000000"/>
                </a:solidFill>
                <a:latin typeface="Arial" panose="020B0604020202020204" pitchFamily="34" charset="0"/>
              </a:rPr>
              <a:t>“The rest of the decision making, I don’t know… I was very </a:t>
            </a:r>
            <a:r>
              <a:rPr lang="en-GB" b="1" dirty="0">
                <a:solidFill>
                  <a:srgbClr val="000000"/>
                </a:solidFill>
                <a:latin typeface="Arial" panose="020B0604020202020204" pitchFamily="34" charset="0"/>
              </a:rPr>
              <a:t>zombified</a:t>
            </a:r>
            <a:r>
              <a:rPr lang="en-GB" dirty="0">
                <a:solidFill>
                  <a:srgbClr val="000000"/>
                </a:solidFill>
                <a:latin typeface="Arial" panose="020B0604020202020204" pitchFamily="34" charset="0"/>
              </a:rPr>
              <a:t>…”</a:t>
            </a:r>
          </a:p>
        </p:txBody>
      </p:sp>
      <p:sp>
        <p:nvSpPr>
          <p:cNvPr id="8" name="Rectangle 7"/>
          <p:cNvSpPr/>
          <p:nvPr/>
        </p:nvSpPr>
        <p:spPr>
          <a:xfrm>
            <a:off x="217067" y="4261127"/>
            <a:ext cx="6096000"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solidFill>
                  <a:srgbClr val="000000"/>
                </a:solidFill>
                <a:latin typeface="Arial" panose="020B0604020202020204" pitchFamily="34" charset="0"/>
              </a:rPr>
              <a:t>“</a:t>
            </a:r>
            <a:r>
              <a:rPr lang="en-GB" b="1" dirty="0">
                <a:solidFill>
                  <a:srgbClr val="000000"/>
                </a:solidFill>
                <a:latin typeface="Arial" panose="020B0604020202020204" pitchFamily="34" charset="0"/>
              </a:rPr>
              <a:t>We just wanted to hide. </a:t>
            </a:r>
            <a:r>
              <a:rPr lang="en-GB" dirty="0">
                <a:solidFill>
                  <a:srgbClr val="000000"/>
                </a:solidFill>
                <a:latin typeface="Arial" panose="020B0604020202020204" pitchFamily="34" charset="0"/>
              </a:rPr>
              <a:t>Literally had this sense of I </a:t>
            </a:r>
            <a:r>
              <a:rPr lang="en-GB" dirty="0" err="1">
                <a:solidFill>
                  <a:srgbClr val="000000"/>
                </a:solidFill>
                <a:latin typeface="Arial" panose="020B0604020202020204" pitchFamily="34" charset="0"/>
              </a:rPr>
              <a:t>wanna</a:t>
            </a:r>
            <a:r>
              <a:rPr lang="en-GB" dirty="0">
                <a:solidFill>
                  <a:srgbClr val="000000"/>
                </a:solidFill>
                <a:latin typeface="Arial" panose="020B0604020202020204" pitchFamily="34" charset="0"/>
              </a:rPr>
              <a:t> get a cave, I don’t </a:t>
            </a:r>
            <a:r>
              <a:rPr lang="en-GB" dirty="0" err="1">
                <a:solidFill>
                  <a:srgbClr val="000000"/>
                </a:solidFill>
                <a:latin typeface="Arial" panose="020B0604020202020204" pitchFamily="34" charset="0"/>
              </a:rPr>
              <a:t>wanna</a:t>
            </a:r>
            <a:r>
              <a:rPr lang="en-GB" dirty="0">
                <a:solidFill>
                  <a:srgbClr val="000000"/>
                </a:solidFill>
                <a:latin typeface="Arial" panose="020B0604020202020204" pitchFamily="34" charset="0"/>
              </a:rPr>
              <a:t> see the world, </a:t>
            </a:r>
            <a:r>
              <a:rPr lang="en-GB" b="1" dirty="0">
                <a:solidFill>
                  <a:srgbClr val="000000"/>
                </a:solidFill>
                <a:latin typeface="Arial" panose="020B0604020202020204" pitchFamily="34" charset="0"/>
              </a:rPr>
              <a:t>I don’t </a:t>
            </a:r>
            <a:r>
              <a:rPr lang="en-GB" b="1" dirty="0" err="1">
                <a:solidFill>
                  <a:srgbClr val="000000"/>
                </a:solidFill>
                <a:latin typeface="Arial" panose="020B0604020202020204" pitchFamily="34" charset="0"/>
              </a:rPr>
              <a:t>wanna</a:t>
            </a:r>
            <a:r>
              <a:rPr lang="en-GB" b="1" dirty="0">
                <a:solidFill>
                  <a:srgbClr val="000000"/>
                </a:solidFill>
                <a:latin typeface="Arial" panose="020B0604020202020204" pitchFamily="34" charset="0"/>
              </a:rPr>
              <a:t> engage with anybody or anything”</a:t>
            </a:r>
          </a:p>
        </p:txBody>
      </p:sp>
      <p:sp>
        <p:nvSpPr>
          <p:cNvPr id="10" name="Rectangle 9">
            <a:extLst>
              <a:ext uri="{FF2B5EF4-FFF2-40B4-BE49-F238E27FC236}">
                <a16:creationId xmlns:a16="http://schemas.microsoft.com/office/drawing/2014/main" id="{4AC6CC07-ECD8-0382-7281-228025479677}"/>
              </a:ext>
            </a:extLst>
          </p:cNvPr>
          <p:cNvSpPr/>
          <p:nvPr/>
        </p:nvSpPr>
        <p:spPr>
          <a:xfrm>
            <a:off x="5847433" y="5292857"/>
            <a:ext cx="6096000"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It puts you out of sync </a:t>
            </a:r>
            <a:r>
              <a:rPr lang="en-GB" dirty="0">
                <a:latin typeface="Arial" panose="020B0604020202020204" pitchFamily="34" charset="0"/>
                <a:cs typeface="Arial" panose="020B0604020202020204" pitchFamily="34" charset="0"/>
              </a:rPr>
              <a:t>with – so like I was saying about my old playgroup friends… they’re all back to work, </a:t>
            </a:r>
            <a:r>
              <a:rPr lang="en-GB" b="1" dirty="0">
                <a:latin typeface="Arial" panose="020B0604020202020204" pitchFamily="34" charset="0"/>
                <a:cs typeface="Arial" panose="020B0604020202020204" pitchFamily="34" charset="0"/>
              </a:rPr>
              <a:t>they’re in a different time zone now</a:t>
            </a:r>
            <a:r>
              <a:rPr lang="en-GB" dirty="0">
                <a:latin typeface="Arial" panose="020B0604020202020204" pitchFamily="34" charset="0"/>
                <a:cs typeface="Arial" panose="020B0604020202020204" pitchFamily="34" charset="0"/>
              </a:rPr>
              <a:t>. So yeah, like </a:t>
            </a:r>
            <a:r>
              <a:rPr lang="en-GB" b="1" dirty="0">
                <a:latin typeface="Arial" panose="020B0604020202020204" pitchFamily="34" charset="0"/>
                <a:cs typeface="Arial" panose="020B0604020202020204" pitchFamily="34" charset="0"/>
              </a:rPr>
              <a:t>you’re shifted </a:t>
            </a:r>
            <a:r>
              <a:rPr lang="en-GB" dirty="0">
                <a:latin typeface="Arial" panose="020B0604020202020204" pitchFamily="34" charset="0"/>
                <a:cs typeface="Arial" panose="020B0604020202020204" pitchFamily="34" charset="0"/>
              </a:rPr>
              <a:t>aren’t you? </a:t>
            </a:r>
            <a:r>
              <a:rPr lang="en-GB" b="1" dirty="0">
                <a:latin typeface="Arial" panose="020B0604020202020204" pitchFamily="34" charset="0"/>
                <a:cs typeface="Arial" panose="020B0604020202020204" pitchFamily="34" charset="0"/>
              </a:rPr>
              <a:t>So you don’t really fit where you started</a:t>
            </a:r>
            <a:r>
              <a:rPr lang="en-GB" dirty="0">
                <a:latin typeface="Arial" panose="020B0604020202020204" pitchFamily="34" charset="0"/>
                <a:cs typeface="Arial" panose="020B0604020202020204" pitchFamily="34" charset="0"/>
              </a:rPr>
              <a:t>.”</a:t>
            </a:r>
            <a:endParaRPr lang="en-GB"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1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2A87-B573-03F7-E1DE-3EDFFA8828C6}"/>
              </a:ext>
            </a:extLst>
          </p:cNvPr>
          <p:cNvSpPr>
            <a:spLocks noGrp="1"/>
          </p:cNvSpPr>
          <p:nvPr>
            <p:ph type="title"/>
          </p:nvPr>
        </p:nvSpPr>
        <p:spPr>
          <a:xfrm>
            <a:off x="0" y="368191"/>
            <a:ext cx="10515600" cy="958583"/>
          </a:xfrm>
        </p:spPr>
        <p:txBody>
          <a:bodyPr/>
          <a:lstStyle/>
          <a:p>
            <a:r>
              <a:rPr lang="en-GB" dirty="0"/>
              <a:t>… often conveying a lack of agency</a:t>
            </a:r>
          </a:p>
        </p:txBody>
      </p:sp>
      <p:sp>
        <p:nvSpPr>
          <p:cNvPr id="3" name="Content Placeholder 2">
            <a:extLst>
              <a:ext uri="{FF2B5EF4-FFF2-40B4-BE49-F238E27FC236}">
                <a16:creationId xmlns:a16="http://schemas.microsoft.com/office/drawing/2014/main" id="{1ED14296-FDA1-6EFC-22D4-3369304A9875}"/>
              </a:ext>
            </a:extLst>
          </p:cNvPr>
          <p:cNvSpPr>
            <a:spLocks noGrp="1"/>
          </p:cNvSpPr>
          <p:nvPr>
            <p:ph idx="1"/>
          </p:nvPr>
        </p:nvSpPr>
        <p:spPr>
          <a:xfrm>
            <a:off x="217067" y="3704493"/>
            <a:ext cx="11676184" cy="2308324"/>
          </a:xfrm>
          <a:ln w="28575"/>
        </p:spPr>
        <p:style>
          <a:lnRef idx="2">
            <a:schemeClr val="accent1"/>
          </a:lnRef>
          <a:fillRef idx="1">
            <a:schemeClr val="lt1"/>
          </a:fillRef>
          <a:effectRef idx="0">
            <a:schemeClr val="accent1"/>
          </a:effectRef>
          <a:fontRef idx="minor">
            <a:schemeClr val="dk1"/>
          </a:fontRef>
        </p:style>
        <p:txBody>
          <a:bodyPr wrap="square">
            <a:spAutoFit/>
          </a:bodyPr>
          <a:lstStyle/>
          <a:p>
            <a:pPr marL="0" indent="0" algn="ctr" defTabSz="914400">
              <a:lnSpc>
                <a:spcPct val="100000"/>
              </a:lnSpc>
              <a:buNone/>
            </a:pPr>
            <a:r>
              <a:rPr lang="en-GB" sz="2400" b="1" dirty="0">
                <a:solidFill>
                  <a:srgbClr val="000000"/>
                </a:solidFill>
              </a:rPr>
              <a:t>“[Stillbirth is] like being thrown down a path that you didn’t expect to go on.  </a:t>
            </a:r>
            <a:r>
              <a:rPr lang="en-GB" sz="2400" dirty="0">
                <a:solidFill>
                  <a:srgbClr val="000000"/>
                </a:solidFill>
              </a:rPr>
              <a:t>A bit like </a:t>
            </a:r>
            <a:r>
              <a:rPr lang="en-GB" sz="2400" i="1" dirty="0">
                <a:solidFill>
                  <a:srgbClr val="000000"/>
                </a:solidFill>
              </a:rPr>
              <a:t>Sliding Doors</a:t>
            </a:r>
            <a:r>
              <a:rPr lang="en-GB" sz="2400" dirty="0">
                <a:solidFill>
                  <a:srgbClr val="000000"/>
                </a:solidFill>
              </a:rPr>
              <a:t>? That suddenly something’s happened, you’re going that way, and you keep looking but eventually you can’t see that path anymore... So you carry on your life, but </a:t>
            </a:r>
            <a:r>
              <a:rPr lang="en-GB" sz="2400" b="1" dirty="0">
                <a:solidFill>
                  <a:srgbClr val="000000"/>
                </a:solidFill>
              </a:rPr>
              <a:t>you’re in a new world</a:t>
            </a:r>
            <a:r>
              <a:rPr lang="en-GB" sz="2400" dirty="0">
                <a:solidFill>
                  <a:srgbClr val="000000"/>
                </a:solidFill>
              </a:rPr>
              <a:t>. I compare it to, like, </a:t>
            </a:r>
            <a:r>
              <a:rPr lang="en-GB" sz="2400" b="1" dirty="0">
                <a:solidFill>
                  <a:srgbClr val="000000"/>
                </a:solidFill>
              </a:rPr>
              <a:t>a parallel world</a:t>
            </a:r>
            <a:r>
              <a:rPr lang="en-GB" sz="2400" dirty="0">
                <a:solidFill>
                  <a:srgbClr val="000000"/>
                </a:solidFill>
              </a:rPr>
              <a:t>. Like, I can see what our life would’ve been, but this is where we are now… </a:t>
            </a:r>
            <a:r>
              <a:rPr lang="en-GB" sz="2400" b="1" dirty="0">
                <a:solidFill>
                  <a:srgbClr val="000000"/>
                </a:solidFill>
              </a:rPr>
              <a:t>I think the crux of it is that it will change everything about your life forever.”</a:t>
            </a:r>
            <a:endParaRPr lang="en-GB" sz="2400" dirty="0">
              <a:solidFill>
                <a:srgbClr val="000000"/>
              </a:solidFill>
            </a:endParaRPr>
          </a:p>
        </p:txBody>
      </p:sp>
      <p:sp>
        <p:nvSpPr>
          <p:cNvPr id="4" name="Rectangle 3">
            <a:extLst>
              <a:ext uri="{FF2B5EF4-FFF2-40B4-BE49-F238E27FC236}">
                <a16:creationId xmlns:a16="http://schemas.microsoft.com/office/drawing/2014/main" id="{6118DF0F-35BB-AED5-36A8-1A502CAF574D}"/>
              </a:ext>
            </a:extLst>
          </p:cNvPr>
          <p:cNvSpPr/>
          <p:nvPr/>
        </p:nvSpPr>
        <p:spPr>
          <a:xfrm>
            <a:off x="2154210" y="1883481"/>
            <a:ext cx="7883579"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400" dirty="0">
                <a:solidFill>
                  <a:srgbClr val="000000"/>
                </a:solidFill>
                <a:latin typeface="Arial" panose="020B0604020202020204" pitchFamily="34" charset="0"/>
                <a:cs typeface="Arial" panose="020B0604020202020204" pitchFamily="34" charset="0"/>
              </a:rPr>
              <a:t>“</a:t>
            </a:r>
            <a:r>
              <a:rPr lang="en-GB" sz="2400" b="1" dirty="0">
                <a:solidFill>
                  <a:schemeClr val="tx1"/>
                </a:solidFill>
                <a:latin typeface="Arial" panose="020B0604020202020204" pitchFamily="34" charset="0"/>
                <a:cs typeface="Arial" panose="020B0604020202020204" pitchFamily="34" charset="0"/>
              </a:rPr>
              <a:t>It put me in a very in a dark place </a:t>
            </a:r>
            <a:r>
              <a:rPr lang="en-GB" sz="2400" dirty="0">
                <a:solidFill>
                  <a:schemeClr val="tx1"/>
                </a:solidFill>
                <a:latin typeface="Arial" panose="020B0604020202020204" pitchFamily="34" charset="0"/>
                <a:cs typeface="Arial" panose="020B0604020202020204" pitchFamily="34" charset="0"/>
              </a:rPr>
              <a:t>for a quite a while… I think the only thing that </a:t>
            </a:r>
            <a:r>
              <a:rPr lang="en-GB" sz="2400" b="1" dirty="0">
                <a:solidFill>
                  <a:schemeClr val="tx1"/>
                </a:solidFill>
                <a:latin typeface="Arial" panose="020B0604020202020204" pitchFamily="34" charset="0"/>
                <a:cs typeface="Arial" panose="020B0604020202020204" pitchFamily="34" charset="0"/>
              </a:rPr>
              <a:t>pulled me out of it </a:t>
            </a:r>
            <a:r>
              <a:rPr lang="en-GB" sz="2400" dirty="0">
                <a:solidFill>
                  <a:schemeClr val="tx1"/>
                </a:solidFill>
                <a:latin typeface="Arial" panose="020B0604020202020204" pitchFamily="34" charset="0"/>
                <a:cs typeface="Arial" panose="020B0604020202020204" pitchFamily="34" charset="0"/>
              </a:rPr>
              <a:t>was this kind of need to be pregnant again”</a:t>
            </a:r>
          </a:p>
        </p:txBody>
      </p:sp>
    </p:spTree>
    <p:extLst>
      <p:ext uri="{BB962C8B-B14F-4D97-AF65-F5344CB8AC3E}">
        <p14:creationId xmlns:p14="http://schemas.microsoft.com/office/powerpoint/2010/main" val="29027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theme/theme1.xml><?xml version="1.0" encoding="utf-8"?>
<a:theme xmlns:a="http://schemas.openxmlformats.org/drawingml/2006/main" name="Coventry Universit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entry University Theme" id="{AC1032D7-A91F-4A24-A32E-F6489DD9C814}" vid="{F925488A-E06B-46E9-ADAE-8366C6340E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C83BF659CCB4FB66366A04BFD8010" ma:contentTypeVersion="18" ma:contentTypeDescription="Create a new document." ma:contentTypeScope="" ma:versionID="134a34f0c9a3943277de41f97ae82a90">
  <xsd:schema xmlns:xsd="http://www.w3.org/2001/XMLSchema" xmlns:xs="http://www.w3.org/2001/XMLSchema" xmlns:p="http://schemas.microsoft.com/office/2006/metadata/properties" xmlns:ns2="c8b369f5-6b3b-46de-a0da-867adce44a37" xmlns:ns3="5549f3f6-b7db-40ce-a15f-c10d2fdae267" targetNamespace="http://schemas.microsoft.com/office/2006/metadata/properties" ma:root="true" ma:fieldsID="1527f874f4a3e43cb2b8be83a3145248" ns2:_="" ns3:_="">
    <xsd:import namespace="c8b369f5-6b3b-46de-a0da-867adce44a37"/>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369f5-6b3b-46de-a0da-867adce44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c8b369f5-6b3b-46de-a0da-867adce44a37">
      <Terms xmlns="http://schemas.microsoft.com/office/infopath/2007/PartnerControls"/>
    </lcf76f155ced4ddcb4097134ff3c332f>
    <SharedWithUsers xmlns="5549f3f6-b7db-40ce-a15f-c10d2fdae267">
      <UserInfo>
        <DisplayName/>
        <AccountId xsi:nil="true"/>
        <AccountType/>
      </UserInfo>
    </SharedWithUsers>
  </documentManagement>
</p:properties>
</file>

<file path=customXml/itemProps1.xml><?xml version="1.0" encoding="utf-8"?>
<ds:datastoreItem xmlns:ds="http://schemas.openxmlformats.org/officeDocument/2006/customXml" ds:itemID="{58C0A8FA-978A-440F-B95E-FB5A87461C5B}">
  <ds:schemaRefs>
    <ds:schemaRef ds:uri="http://schemas.microsoft.com/sharepoint/v3/contenttype/forms"/>
  </ds:schemaRefs>
</ds:datastoreItem>
</file>

<file path=customXml/itemProps2.xml><?xml version="1.0" encoding="utf-8"?>
<ds:datastoreItem xmlns:ds="http://schemas.openxmlformats.org/officeDocument/2006/customXml" ds:itemID="{B2274870-B4B5-4410-AD2D-A6DCF3279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369f5-6b3b-46de-a0da-867adce44a37"/>
    <ds:schemaRef ds:uri="5549f3f6-b7db-40ce-a15f-c10d2fdae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2BB5E-FF0C-487F-BEFD-40FB5E41AF44}">
  <ds:schemaRefs>
    <ds:schemaRef ds:uri="5549f3f6-b7db-40ce-a15f-c10d2fdae267"/>
    <ds:schemaRef ds:uri="c8b369f5-6b3b-46de-a0da-867adce44a37"/>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
  <TotalTime>317</TotalTime>
  <Words>2992</Words>
  <Application>Microsoft Office PowerPoint</Application>
  <PresentationFormat>Widescreen</PresentationFormat>
  <Paragraphs>119</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Yu Gothic</vt:lpstr>
      <vt:lpstr>Arial</vt:lpstr>
      <vt:lpstr>Arial,Sans-Serif</vt:lpstr>
      <vt:lpstr>Calibri</vt:lpstr>
      <vt:lpstr>Wingdings</vt:lpstr>
      <vt:lpstr>Coventry University Theme</vt:lpstr>
      <vt:lpstr>The language of grief: How metaphors can help us to understand and support the grieving process  </vt:lpstr>
      <vt:lpstr>The projects</vt:lpstr>
      <vt:lpstr>The context</vt:lpstr>
      <vt:lpstr>The power of language</vt:lpstr>
      <vt:lpstr>‘Etched with acid into my brain’ is a metaphor</vt:lpstr>
      <vt:lpstr>PowerPoint Presentation</vt:lpstr>
      <vt:lpstr>Today’s talk</vt:lpstr>
      <vt:lpstr>Altered relationship to space, time and the outside world… </vt:lpstr>
      <vt:lpstr>… often conveying a lack of agency</vt:lpstr>
      <vt:lpstr>Implications for effective communication</vt:lpstr>
      <vt:lpstr>Lack of (effective) explanation can prejudice care</vt:lpstr>
      <vt:lpstr>Today’s talk</vt:lpstr>
      <vt:lpstr>Continued parental identity and relationship with the child</vt:lpstr>
      <vt:lpstr>PowerPoint Presentation</vt:lpstr>
      <vt:lpstr>PowerPoint Presentation</vt:lpstr>
      <vt:lpstr>Respecting the continuing identity of the child</vt:lpstr>
      <vt:lpstr>Mitigating distress cause by procedural necessities</vt:lpstr>
      <vt:lpstr>A word on the metaphors used with the bereaved…</vt:lpstr>
      <vt:lpstr>Empathy and small acts of kindness</vt:lpstr>
      <vt:lpstr>Wrapping up</vt:lpstr>
      <vt:lpstr>Acknowledgements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and Language</dc:title>
  <dc:creator>Sarah</dc:creator>
  <cp:lastModifiedBy>Becky McCoo</cp:lastModifiedBy>
  <cp:revision>26</cp:revision>
  <dcterms:created xsi:type="dcterms:W3CDTF">2024-04-24T13:25:06Z</dcterms:created>
  <dcterms:modified xsi:type="dcterms:W3CDTF">2024-12-16T10:58:17Z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0x0101009B0C83BF659CCB4FB66366A04BFD8010</vt:lpwstr>
  </property>
  <property fmtid="{D5CDD505-2E9C-101B-9397-08002B2CF9AE}" pid="3" name="Order">
    <vt:r8>26973400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