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428" r:id="rId21"/>
    <p:sldId id="275" r:id="rId22"/>
    <p:sldId id="276" r:id="rId23"/>
    <p:sldId id="279" r:id="rId24"/>
    <p:sldId id="403" r:id="rId25"/>
    <p:sldId id="365" r:id="rId26"/>
    <p:sldId id="404" r:id="rId27"/>
    <p:sldId id="405" r:id="rId28"/>
    <p:sldId id="386" r:id="rId29"/>
    <p:sldId id="363" r:id="rId30"/>
    <p:sldId id="426" r:id="rId31"/>
    <p:sldId id="398" r:id="rId32"/>
    <p:sldId id="399" r:id="rId33"/>
    <p:sldId id="406" r:id="rId34"/>
    <p:sldId id="400" r:id="rId35"/>
    <p:sldId id="278" r:id="rId3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8"/>
    <p:restoredTop sz="94632"/>
  </p:normalViewPr>
  <p:slideViewPr>
    <p:cSldViewPr>
      <p:cViewPr varScale="1">
        <p:scale>
          <a:sx n="37" d="100"/>
          <a:sy n="37" d="100"/>
        </p:scale>
        <p:origin x="31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F0FD7-AF0B-E642-B2B0-6E077C40239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597A7-2B6A-C940-9062-001EC9D7D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1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1006" y="997290"/>
            <a:ext cx="10078085" cy="277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15058"/>
            <a:ext cx="7978814" cy="719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155" y="1002965"/>
            <a:ext cx="7871459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60352" y="2396646"/>
            <a:ext cx="10935335" cy="729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7983" y="2500296"/>
            <a:ext cx="8587105" cy="286937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 marR="23495">
              <a:lnSpc>
                <a:spcPts val="9890"/>
              </a:lnSpc>
              <a:spcBef>
                <a:spcPts val="2080"/>
              </a:spcBef>
            </a:pPr>
            <a:r>
              <a:rPr sz="9900" spc="-229" dirty="0"/>
              <a:t>The</a:t>
            </a:r>
            <a:r>
              <a:rPr sz="9900" spc="-500" dirty="0"/>
              <a:t> </a:t>
            </a:r>
            <a:r>
              <a:rPr lang="en-GB" sz="9900" spc="-500" dirty="0"/>
              <a:t>'</a:t>
            </a:r>
            <a:r>
              <a:rPr sz="9900" spc="-325" dirty="0"/>
              <a:t>Truth</a:t>
            </a:r>
            <a:r>
              <a:rPr lang="en-GB" sz="9900" spc="-325" dirty="0"/>
              <a:t>'</a:t>
            </a:r>
            <a:r>
              <a:rPr sz="9900" spc="-325" dirty="0"/>
              <a:t> </a:t>
            </a:r>
            <a:r>
              <a:rPr sz="9900" spc="-265" dirty="0"/>
              <a:t>About</a:t>
            </a:r>
            <a:r>
              <a:rPr sz="9900" spc="-490" dirty="0"/>
              <a:t> </a:t>
            </a:r>
            <a:r>
              <a:rPr sz="9900" spc="-315" dirty="0">
                <a:solidFill>
                  <a:srgbClr val="E88F62"/>
                </a:solidFill>
              </a:rPr>
              <a:t>Suicide</a:t>
            </a:r>
            <a:endParaRPr sz="9900" dirty="0"/>
          </a:p>
        </p:txBody>
      </p:sp>
      <p:sp>
        <p:nvSpPr>
          <p:cNvPr id="3" name="object 3"/>
          <p:cNvSpPr txBox="1"/>
          <p:nvPr/>
        </p:nvSpPr>
        <p:spPr>
          <a:xfrm>
            <a:off x="3337983" y="5447416"/>
            <a:ext cx="12683490" cy="3158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dirty="0">
                <a:solidFill>
                  <a:srgbClr val="FFFFFF"/>
                </a:solidFill>
                <a:latin typeface="Georgia"/>
                <a:cs typeface="Georgia"/>
              </a:rPr>
              <a:t>Dr</a:t>
            </a:r>
            <a:r>
              <a:rPr sz="5900" i="1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i="1" dirty="0">
                <a:solidFill>
                  <a:srgbClr val="FFFFFF"/>
                </a:solidFill>
                <a:latin typeface="Georgia"/>
                <a:cs typeface="Georgia"/>
              </a:rPr>
              <a:t>Rachel</a:t>
            </a:r>
            <a:r>
              <a:rPr sz="5900" i="1" spc="-10" dirty="0">
                <a:solidFill>
                  <a:srgbClr val="FFFFFF"/>
                </a:solidFill>
                <a:latin typeface="Georgia"/>
                <a:cs typeface="Georgia"/>
              </a:rPr>
              <a:t> Gibbons</a:t>
            </a:r>
            <a:endParaRPr sz="5900">
              <a:latin typeface="Georgia"/>
              <a:cs typeface="Georgia"/>
            </a:endParaRPr>
          </a:p>
          <a:p>
            <a:pPr marL="12700" marR="432434">
              <a:lnSpc>
                <a:spcPct val="102499"/>
              </a:lnSpc>
              <a:spcBef>
                <a:spcPts val="3035"/>
              </a:spcBef>
              <a:tabLst>
                <a:tab pos="4173854" algn="l"/>
              </a:tabLst>
            </a:pP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Consultant</a:t>
            </a:r>
            <a:r>
              <a:rPr sz="2950" spc="-4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spc="-10" dirty="0">
                <a:solidFill>
                  <a:srgbClr val="B3B3B3"/>
                </a:solidFill>
                <a:latin typeface="Georgia"/>
                <a:cs typeface="Georgia"/>
              </a:rPr>
              <a:t>Psychiatrist,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	Psychoanalyst,</a:t>
            </a:r>
            <a:r>
              <a:rPr sz="2950" spc="-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Group</a:t>
            </a:r>
            <a:r>
              <a:rPr sz="2950" spc="-1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Analyst</a:t>
            </a:r>
            <a:r>
              <a:rPr sz="2950" spc="-1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|</a:t>
            </a:r>
            <a:r>
              <a:rPr sz="2950" spc="-1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Chair</a:t>
            </a:r>
            <a:r>
              <a:rPr sz="2950" spc="-1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of</a:t>
            </a:r>
            <a:r>
              <a:rPr sz="2950" spc="-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spc="-25" dirty="0">
                <a:solidFill>
                  <a:srgbClr val="B3B3B3"/>
                </a:solidFill>
                <a:latin typeface="Georgia"/>
                <a:cs typeface="Georgia"/>
              </a:rPr>
              <a:t>the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Royal</a:t>
            </a:r>
            <a:r>
              <a:rPr sz="2950" spc="-2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College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of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Psychiatrists</a:t>
            </a:r>
            <a:r>
              <a:rPr sz="2950" spc="-2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Working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Group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on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the</a:t>
            </a:r>
            <a:r>
              <a:rPr sz="2950" spc="-2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Effect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of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Suicide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spc="-25" dirty="0">
                <a:solidFill>
                  <a:srgbClr val="B3B3B3"/>
                </a:solidFill>
                <a:latin typeface="Georgia"/>
                <a:cs typeface="Georgia"/>
              </a:rPr>
              <a:t>and</a:t>
            </a:r>
            <a:endParaRPr sz="2950">
              <a:latin typeface="Georgia"/>
              <a:cs typeface="Georgia"/>
            </a:endParaRPr>
          </a:p>
          <a:p>
            <a:pPr marL="12700" marR="5080">
              <a:lnSpc>
                <a:spcPts val="3629"/>
              </a:lnSpc>
              <a:spcBef>
                <a:spcPts val="100"/>
              </a:spcBef>
            </a:pP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Homicide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on</a:t>
            </a:r>
            <a:r>
              <a:rPr sz="2950" spc="-1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Clinicians</a:t>
            </a:r>
            <a:r>
              <a:rPr sz="2950" spc="-1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|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Vice-Chair</a:t>
            </a:r>
            <a:r>
              <a:rPr sz="2950" spc="-1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Psychotherapy</a:t>
            </a:r>
            <a:r>
              <a:rPr sz="2950" spc="-1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Faculty</a:t>
            </a:r>
            <a:r>
              <a:rPr sz="2950" spc="-1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|</a:t>
            </a:r>
            <a:r>
              <a:rPr sz="2950" spc="-2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Co</a:t>
            </a:r>
            <a:r>
              <a:rPr sz="2950" spc="-1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Chair</a:t>
            </a:r>
            <a:r>
              <a:rPr sz="2950" spc="-1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of</a:t>
            </a:r>
            <a:r>
              <a:rPr sz="2950" spc="-1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spc="-25" dirty="0">
                <a:solidFill>
                  <a:srgbClr val="B3B3B3"/>
                </a:solidFill>
                <a:latin typeface="Georgia"/>
                <a:cs typeface="Georgia"/>
              </a:rPr>
              <a:t>the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Patient</a:t>
            </a:r>
            <a:r>
              <a:rPr sz="2950" spc="-30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dirty="0">
                <a:solidFill>
                  <a:srgbClr val="B3B3B3"/>
                </a:solidFill>
                <a:latin typeface="Georgia"/>
                <a:cs typeface="Georgia"/>
              </a:rPr>
              <a:t>Safety</a:t>
            </a:r>
            <a:r>
              <a:rPr sz="2950" spc="-25" dirty="0">
                <a:solidFill>
                  <a:srgbClr val="B3B3B3"/>
                </a:solidFill>
                <a:latin typeface="Georgia"/>
                <a:cs typeface="Georgia"/>
              </a:rPr>
              <a:t> </a:t>
            </a:r>
            <a:r>
              <a:rPr sz="2950" spc="-10" dirty="0">
                <a:solidFill>
                  <a:srgbClr val="B3B3B3"/>
                </a:solidFill>
                <a:latin typeface="Georgia"/>
                <a:cs typeface="Georgia"/>
              </a:rPr>
              <a:t>Group</a:t>
            </a:r>
            <a:endParaRPr sz="29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155" y="1002965"/>
            <a:ext cx="6690359" cy="4884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5.</a:t>
            </a:r>
            <a:endParaRPr sz="6600">
              <a:latin typeface="Poppins"/>
              <a:cs typeface="Poppins"/>
            </a:endParaRPr>
          </a:p>
          <a:p>
            <a:pPr marL="12700" marR="12700">
              <a:lnSpc>
                <a:spcPts val="7590"/>
              </a:lnSpc>
              <a:spcBef>
                <a:spcPts val="245"/>
              </a:spcBef>
            </a:pPr>
            <a:r>
              <a:rPr sz="6600" b="1" spc="-190" dirty="0">
                <a:solidFill>
                  <a:srgbClr val="E88F62"/>
                </a:solidFill>
                <a:latin typeface="Poppins"/>
                <a:cs typeface="Poppins"/>
              </a:rPr>
              <a:t>Everyone</a:t>
            </a:r>
            <a:r>
              <a:rPr sz="6600" b="1" spc="-285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is </a:t>
            </a:r>
            <a:r>
              <a:rPr sz="6600" b="1" spc="-190" dirty="0">
                <a:solidFill>
                  <a:srgbClr val="FFFFFF"/>
                </a:solidFill>
                <a:latin typeface="Poppins"/>
                <a:cs typeface="Poppins"/>
              </a:rPr>
              <a:t>shocked</a:t>
            </a:r>
            <a:r>
              <a:rPr sz="6600" b="1" spc="-28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and </a:t>
            </a:r>
            <a:r>
              <a:rPr sz="6600" b="1" spc="-190" dirty="0">
                <a:solidFill>
                  <a:srgbClr val="FFFFFF"/>
                </a:solidFill>
                <a:latin typeface="Poppins"/>
                <a:cs typeface="Poppins"/>
              </a:rPr>
              <a:t>surprised</a:t>
            </a:r>
            <a:r>
              <a:rPr sz="6600" b="1" spc="-29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35" dirty="0">
                <a:solidFill>
                  <a:srgbClr val="FFFFFF"/>
                </a:solidFill>
                <a:latin typeface="Poppins"/>
                <a:cs typeface="Poppins"/>
              </a:rPr>
              <a:t>by</a:t>
            </a:r>
            <a:r>
              <a:rPr sz="6600" b="1" spc="-29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55" dirty="0">
                <a:solidFill>
                  <a:srgbClr val="FFFFFF"/>
                </a:solidFill>
                <a:latin typeface="Poppins"/>
                <a:cs typeface="Poppins"/>
              </a:rPr>
              <a:t>the </a:t>
            </a:r>
            <a:r>
              <a:rPr sz="6600" b="1" spc="-10" dirty="0">
                <a:solidFill>
                  <a:srgbClr val="FFFFFF"/>
                </a:solidFill>
                <a:latin typeface="Poppins"/>
                <a:cs typeface="Poppins"/>
              </a:rPr>
              <a:t>death</a:t>
            </a:r>
            <a:endParaRPr sz="6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155" y="1002965"/>
            <a:ext cx="5577840" cy="4884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6.</a:t>
            </a:r>
            <a:endParaRPr sz="6600">
              <a:latin typeface="Poppins"/>
              <a:cs typeface="Poppins"/>
            </a:endParaRPr>
          </a:p>
          <a:p>
            <a:pPr marL="12700" marR="12700">
              <a:lnSpc>
                <a:spcPts val="7590"/>
              </a:lnSpc>
              <a:spcBef>
                <a:spcPts val="245"/>
              </a:spcBef>
            </a:pPr>
            <a:r>
              <a:rPr sz="6600" b="1" spc="-18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r>
              <a:rPr sz="6600" b="1" spc="-3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40" dirty="0">
                <a:solidFill>
                  <a:srgbClr val="FFFFFF"/>
                </a:solidFill>
                <a:latin typeface="Poppins"/>
                <a:cs typeface="Poppins"/>
              </a:rPr>
              <a:t>result </a:t>
            </a:r>
            <a:r>
              <a:rPr sz="6600" b="1" spc="-170" dirty="0">
                <a:solidFill>
                  <a:srgbClr val="FFFFFF"/>
                </a:solidFill>
                <a:latin typeface="Poppins"/>
                <a:cs typeface="Poppins"/>
              </a:rPr>
              <a:t>from</a:t>
            </a:r>
            <a:r>
              <a:rPr sz="6600" b="1" spc="-3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an </a:t>
            </a:r>
            <a:r>
              <a:rPr sz="6600" b="1" spc="-190" dirty="0">
                <a:solidFill>
                  <a:srgbClr val="E88F62"/>
                </a:solidFill>
                <a:latin typeface="Poppins"/>
                <a:cs typeface="Poppins"/>
              </a:rPr>
              <a:t>incapacity</a:t>
            </a:r>
            <a:r>
              <a:rPr sz="6600" b="1" spc="-290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25" dirty="0">
                <a:solidFill>
                  <a:srgbClr val="E88F62"/>
                </a:solidFill>
                <a:latin typeface="Poppins"/>
                <a:cs typeface="Poppins"/>
              </a:rPr>
              <a:t>to </a:t>
            </a:r>
            <a:r>
              <a:rPr sz="6600" b="1" spc="-10" dirty="0">
                <a:solidFill>
                  <a:srgbClr val="E88F62"/>
                </a:solidFill>
                <a:latin typeface="Poppins"/>
                <a:cs typeface="Poppins"/>
              </a:rPr>
              <a:t>mourn</a:t>
            </a:r>
            <a:endParaRPr sz="6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0" dirty="0"/>
              <a:t>Pathway</a:t>
            </a:r>
            <a:r>
              <a:rPr spc="-310" dirty="0"/>
              <a:t> </a:t>
            </a:r>
            <a:r>
              <a:rPr spc="-125" dirty="0"/>
              <a:t>to</a:t>
            </a:r>
            <a:r>
              <a:rPr spc="-305" dirty="0"/>
              <a:t> </a:t>
            </a:r>
            <a:r>
              <a:rPr spc="-105" dirty="0"/>
              <a:t>Suicide</a:t>
            </a:r>
          </a:p>
        </p:txBody>
      </p:sp>
      <p:sp>
        <p:nvSpPr>
          <p:cNvPr id="3" name="object 3"/>
          <p:cNvSpPr/>
          <p:nvPr/>
        </p:nvSpPr>
        <p:spPr>
          <a:xfrm>
            <a:off x="1130855" y="4188354"/>
            <a:ext cx="3136265" cy="2691130"/>
          </a:xfrm>
          <a:custGeom>
            <a:avLst/>
            <a:gdLst/>
            <a:ahLst/>
            <a:cxnLst/>
            <a:rect l="l" t="t" r="r" b="b"/>
            <a:pathLst>
              <a:path w="3136265" h="2691129">
                <a:moveTo>
                  <a:pt x="2926738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2481599"/>
                </a:lnTo>
                <a:lnTo>
                  <a:pt x="5530" y="2529618"/>
                </a:lnTo>
                <a:lnTo>
                  <a:pt x="21284" y="2573697"/>
                </a:lnTo>
                <a:lnTo>
                  <a:pt x="46005" y="2612581"/>
                </a:lnTo>
                <a:lnTo>
                  <a:pt x="78436" y="2645011"/>
                </a:lnTo>
                <a:lnTo>
                  <a:pt x="117319" y="2669732"/>
                </a:lnTo>
                <a:lnTo>
                  <a:pt x="161399" y="2685486"/>
                </a:lnTo>
                <a:lnTo>
                  <a:pt x="209417" y="2691017"/>
                </a:lnTo>
                <a:lnTo>
                  <a:pt x="2926738" y="2691017"/>
                </a:lnTo>
                <a:lnTo>
                  <a:pt x="2974753" y="2685486"/>
                </a:lnTo>
                <a:lnTo>
                  <a:pt x="3018831" y="2669732"/>
                </a:lnTo>
                <a:lnTo>
                  <a:pt x="3057715" y="2645011"/>
                </a:lnTo>
                <a:lnTo>
                  <a:pt x="3090146" y="2612581"/>
                </a:lnTo>
                <a:lnTo>
                  <a:pt x="3114869" y="2573697"/>
                </a:lnTo>
                <a:lnTo>
                  <a:pt x="3130624" y="2529618"/>
                </a:lnTo>
                <a:lnTo>
                  <a:pt x="3136155" y="2481599"/>
                </a:lnTo>
                <a:lnTo>
                  <a:pt x="3136155" y="209417"/>
                </a:lnTo>
                <a:lnTo>
                  <a:pt x="3130624" y="161399"/>
                </a:lnTo>
                <a:lnTo>
                  <a:pt x="3114869" y="117319"/>
                </a:lnTo>
                <a:lnTo>
                  <a:pt x="3090146" y="78436"/>
                </a:lnTo>
                <a:lnTo>
                  <a:pt x="3057715" y="46005"/>
                </a:lnTo>
                <a:lnTo>
                  <a:pt x="3018831" y="21284"/>
                </a:lnTo>
                <a:lnTo>
                  <a:pt x="2974753" y="5530"/>
                </a:lnTo>
                <a:lnTo>
                  <a:pt x="2926738" y="0"/>
                </a:lnTo>
                <a:close/>
              </a:path>
            </a:pathLst>
          </a:custGeom>
          <a:solidFill>
            <a:srgbClr val="E88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9561" y="4188354"/>
            <a:ext cx="3136265" cy="2691130"/>
          </a:xfrm>
          <a:custGeom>
            <a:avLst/>
            <a:gdLst/>
            <a:ahLst/>
            <a:cxnLst/>
            <a:rect l="l" t="t" r="r" b="b"/>
            <a:pathLst>
              <a:path w="3136265" h="2691129">
                <a:moveTo>
                  <a:pt x="2926738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2481599"/>
                </a:lnTo>
                <a:lnTo>
                  <a:pt x="5530" y="2529618"/>
                </a:lnTo>
                <a:lnTo>
                  <a:pt x="21284" y="2573697"/>
                </a:lnTo>
                <a:lnTo>
                  <a:pt x="46005" y="2612581"/>
                </a:lnTo>
                <a:lnTo>
                  <a:pt x="78436" y="2645011"/>
                </a:lnTo>
                <a:lnTo>
                  <a:pt x="117319" y="2669732"/>
                </a:lnTo>
                <a:lnTo>
                  <a:pt x="161399" y="2685486"/>
                </a:lnTo>
                <a:lnTo>
                  <a:pt x="209417" y="2691017"/>
                </a:lnTo>
                <a:lnTo>
                  <a:pt x="2926738" y="2691017"/>
                </a:lnTo>
                <a:lnTo>
                  <a:pt x="2974753" y="2685486"/>
                </a:lnTo>
                <a:lnTo>
                  <a:pt x="3018831" y="2669732"/>
                </a:lnTo>
                <a:lnTo>
                  <a:pt x="3057715" y="2645011"/>
                </a:lnTo>
                <a:lnTo>
                  <a:pt x="3090146" y="2612581"/>
                </a:lnTo>
                <a:lnTo>
                  <a:pt x="3114869" y="2573697"/>
                </a:lnTo>
                <a:lnTo>
                  <a:pt x="3130624" y="2529618"/>
                </a:lnTo>
                <a:lnTo>
                  <a:pt x="3136155" y="2481599"/>
                </a:lnTo>
                <a:lnTo>
                  <a:pt x="3136155" y="209417"/>
                </a:lnTo>
                <a:lnTo>
                  <a:pt x="3130624" y="161399"/>
                </a:lnTo>
                <a:lnTo>
                  <a:pt x="3114869" y="117319"/>
                </a:lnTo>
                <a:lnTo>
                  <a:pt x="3090146" y="78436"/>
                </a:lnTo>
                <a:lnTo>
                  <a:pt x="3057715" y="46005"/>
                </a:lnTo>
                <a:lnTo>
                  <a:pt x="3018831" y="21284"/>
                </a:lnTo>
                <a:lnTo>
                  <a:pt x="2974753" y="5530"/>
                </a:lnTo>
                <a:lnTo>
                  <a:pt x="2926738" y="0"/>
                </a:lnTo>
                <a:close/>
              </a:path>
            </a:pathLst>
          </a:custGeom>
          <a:solidFill>
            <a:srgbClr val="E88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68267" y="4188354"/>
            <a:ext cx="3136265" cy="2691130"/>
          </a:xfrm>
          <a:custGeom>
            <a:avLst/>
            <a:gdLst/>
            <a:ahLst/>
            <a:cxnLst/>
            <a:rect l="l" t="t" r="r" b="b"/>
            <a:pathLst>
              <a:path w="3136265" h="2691129">
                <a:moveTo>
                  <a:pt x="2926738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2481599"/>
                </a:lnTo>
                <a:lnTo>
                  <a:pt x="5530" y="2529618"/>
                </a:lnTo>
                <a:lnTo>
                  <a:pt x="21284" y="2573697"/>
                </a:lnTo>
                <a:lnTo>
                  <a:pt x="46005" y="2612581"/>
                </a:lnTo>
                <a:lnTo>
                  <a:pt x="78436" y="2645011"/>
                </a:lnTo>
                <a:lnTo>
                  <a:pt x="117319" y="2669732"/>
                </a:lnTo>
                <a:lnTo>
                  <a:pt x="161399" y="2685486"/>
                </a:lnTo>
                <a:lnTo>
                  <a:pt x="209417" y="2691017"/>
                </a:lnTo>
                <a:lnTo>
                  <a:pt x="2926738" y="2691017"/>
                </a:lnTo>
                <a:lnTo>
                  <a:pt x="2974753" y="2685486"/>
                </a:lnTo>
                <a:lnTo>
                  <a:pt x="3018831" y="2669732"/>
                </a:lnTo>
                <a:lnTo>
                  <a:pt x="3057715" y="2645011"/>
                </a:lnTo>
                <a:lnTo>
                  <a:pt x="3090146" y="2612581"/>
                </a:lnTo>
                <a:lnTo>
                  <a:pt x="3114869" y="2573697"/>
                </a:lnTo>
                <a:lnTo>
                  <a:pt x="3130624" y="2529618"/>
                </a:lnTo>
                <a:lnTo>
                  <a:pt x="3136155" y="2481599"/>
                </a:lnTo>
                <a:lnTo>
                  <a:pt x="3136155" y="209417"/>
                </a:lnTo>
                <a:lnTo>
                  <a:pt x="3130624" y="161399"/>
                </a:lnTo>
                <a:lnTo>
                  <a:pt x="3114869" y="117319"/>
                </a:lnTo>
                <a:lnTo>
                  <a:pt x="3090146" y="78436"/>
                </a:lnTo>
                <a:lnTo>
                  <a:pt x="3057715" y="46005"/>
                </a:lnTo>
                <a:lnTo>
                  <a:pt x="3018831" y="21284"/>
                </a:lnTo>
                <a:lnTo>
                  <a:pt x="2974753" y="5530"/>
                </a:lnTo>
                <a:lnTo>
                  <a:pt x="2926738" y="0"/>
                </a:lnTo>
                <a:close/>
              </a:path>
            </a:pathLst>
          </a:custGeom>
          <a:solidFill>
            <a:srgbClr val="E88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36973" y="4188354"/>
            <a:ext cx="3136265" cy="2691130"/>
          </a:xfrm>
          <a:custGeom>
            <a:avLst/>
            <a:gdLst/>
            <a:ahLst/>
            <a:cxnLst/>
            <a:rect l="l" t="t" r="r" b="b"/>
            <a:pathLst>
              <a:path w="3136265" h="2691129">
                <a:moveTo>
                  <a:pt x="2926738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2481599"/>
                </a:lnTo>
                <a:lnTo>
                  <a:pt x="5530" y="2529618"/>
                </a:lnTo>
                <a:lnTo>
                  <a:pt x="21284" y="2573697"/>
                </a:lnTo>
                <a:lnTo>
                  <a:pt x="46005" y="2612581"/>
                </a:lnTo>
                <a:lnTo>
                  <a:pt x="78436" y="2645011"/>
                </a:lnTo>
                <a:lnTo>
                  <a:pt x="117319" y="2669732"/>
                </a:lnTo>
                <a:lnTo>
                  <a:pt x="161399" y="2685486"/>
                </a:lnTo>
                <a:lnTo>
                  <a:pt x="209417" y="2691017"/>
                </a:lnTo>
                <a:lnTo>
                  <a:pt x="2926738" y="2691017"/>
                </a:lnTo>
                <a:lnTo>
                  <a:pt x="2974753" y="2685486"/>
                </a:lnTo>
                <a:lnTo>
                  <a:pt x="3018831" y="2669732"/>
                </a:lnTo>
                <a:lnTo>
                  <a:pt x="3057715" y="2645011"/>
                </a:lnTo>
                <a:lnTo>
                  <a:pt x="3090146" y="2612581"/>
                </a:lnTo>
                <a:lnTo>
                  <a:pt x="3114869" y="2573697"/>
                </a:lnTo>
                <a:lnTo>
                  <a:pt x="3130624" y="2529618"/>
                </a:lnTo>
                <a:lnTo>
                  <a:pt x="3136155" y="2481599"/>
                </a:lnTo>
                <a:lnTo>
                  <a:pt x="3136155" y="209417"/>
                </a:lnTo>
                <a:lnTo>
                  <a:pt x="3130624" y="161399"/>
                </a:lnTo>
                <a:lnTo>
                  <a:pt x="3114869" y="117319"/>
                </a:lnTo>
                <a:lnTo>
                  <a:pt x="3090146" y="78436"/>
                </a:lnTo>
                <a:lnTo>
                  <a:pt x="3057715" y="46005"/>
                </a:lnTo>
                <a:lnTo>
                  <a:pt x="3018831" y="21284"/>
                </a:lnTo>
                <a:lnTo>
                  <a:pt x="2974753" y="5530"/>
                </a:lnTo>
                <a:lnTo>
                  <a:pt x="2926738" y="0"/>
                </a:lnTo>
                <a:close/>
              </a:path>
            </a:pathLst>
          </a:custGeom>
          <a:solidFill>
            <a:srgbClr val="E88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05678" y="4188354"/>
            <a:ext cx="3136265" cy="2691130"/>
          </a:xfrm>
          <a:custGeom>
            <a:avLst/>
            <a:gdLst/>
            <a:ahLst/>
            <a:cxnLst/>
            <a:rect l="l" t="t" r="r" b="b"/>
            <a:pathLst>
              <a:path w="3136265" h="2691129">
                <a:moveTo>
                  <a:pt x="2926738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2481599"/>
                </a:lnTo>
                <a:lnTo>
                  <a:pt x="5530" y="2529618"/>
                </a:lnTo>
                <a:lnTo>
                  <a:pt x="21284" y="2573697"/>
                </a:lnTo>
                <a:lnTo>
                  <a:pt x="46005" y="2612581"/>
                </a:lnTo>
                <a:lnTo>
                  <a:pt x="78436" y="2645011"/>
                </a:lnTo>
                <a:lnTo>
                  <a:pt x="117319" y="2669732"/>
                </a:lnTo>
                <a:lnTo>
                  <a:pt x="161399" y="2685486"/>
                </a:lnTo>
                <a:lnTo>
                  <a:pt x="209417" y="2691017"/>
                </a:lnTo>
                <a:lnTo>
                  <a:pt x="2926738" y="2691017"/>
                </a:lnTo>
                <a:lnTo>
                  <a:pt x="2974753" y="2685486"/>
                </a:lnTo>
                <a:lnTo>
                  <a:pt x="3018831" y="2669732"/>
                </a:lnTo>
                <a:lnTo>
                  <a:pt x="3057715" y="2645011"/>
                </a:lnTo>
                <a:lnTo>
                  <a:pt x="3090146" y="2612581"/>
                </a:lnTo>
                <a:lnTo>
                  <a:pt x="3114869" y="2573697"/>
                </a:lnTo>
                <a:lnTo>
                  <a:pt x="3130624" y="2529618"/>
                </a:lnTo>
                <a:lnTo>
                  <a:pt x="3136155" y="2481599"/>
                </a:lnTo>
                <a:lnTo>
                  <a:pt x="3136155" y="209417"/>
                </a:lnTo>
                <a:lnTo>
                  <a:pt x="3130624" y="161399"/>
                </a:lnTo>
                <a:lnTo>
                  <a:pt x="3114869" y="117319"/>
                </a:lnTo>
                <a:lnTo>
                  <a:pt x="3090146" y="78436"/>
                </a:lnTo>
                <a:lnTo>
                  <a:pt x="3057715" y="46005"/>
                </a:lnTo>
                <a:lnTo>
                  <a:pt x="3018831" y="21284"/>
                </a:lnTo>
                <a:lnTo>
                  <a:pt x="2974753" y="5530"/>
                </a:lnTo>
                <a:lnTo>
                  <a:pt x="2926738" y="0"/>
                </a:lnTo>
                <a:close/>
              </a:path>
            </a:pathLst>
          </a:custGeom>
          <a:solidFill>
            <a:srgbClr val="E88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53672" y="3557866"/>
            <a:ext cx="2806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 dirty="0">
                <a:solidFill>
                  <a:srgbClr val="E88F62"/>
                </a:solidFill>
                <a:latin typeface="Poppins"/>
                <a:cs typeface="Poppins"/>
              </a:rPr>
              <a:t>1.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2239" y="4903585"/>
            <a:ext cx="244348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415">
              <a:lnSpc>
                <a:spcPct val="108300"/>
              </a:lnSpc>
              <a:spcBef>
                <a:spcPts val="100"/>
              </a:spcBef>
            </a:pPr>
            <a:r>
              <a:rPr sz="3300" spc="-110" dirty="0">
                <a:latin typeface="Poppins"/>
                <a:cs typeface="Poppins"/>
              </a:rPr>
              <a:t>Pre-</a:t>
            </a:r>
            <a:r>
              <a:rPr sz="3300" spc="-65" dirty="0">
                <a:latin typeface="Poppins"/>
                <a:cs typeface="Poppins"/>
              </a:rPr>
              <a:t>suicidal </a:t>
            </a:r>
            <a:r>
              <a:rPr sz="3300" spc="-95" dirty="0">
                <a:latin typeface="Poppins"/>
                <a:cs typeface="Poppins"/>
              </a:rPr>
              <a:t>vulnerability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8664" y="4903585"/>
            <a:ext cx="240538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5080" indent="-683260">
              <a:lnSpc>
                <a:spcPct val="108300"/>
              </a:lnSpc>
              <a:spcBef>
                <a:spcPts val="100"/>
              </a:spcBef>
            </a:pPr>
            <a:r>
              <a:rPr sz="3300" spc="-110" dirty="0">
                <a:latin typeface="Poppins"/>
                <a:cs typeface="Poppins"/>
              </a:rPr>
              <a:t>Pre-</a:t>
            </a:r>
            <a:r>
              <a:rPr sz="3300" spc="-85" dirty="0">
                <a:latin typeface="Poppins"/>
                <a:cs typeface="Poppins"/>
              </a:rPr>
              <a:t>suicidal </a:t>
            </a:r>
            <a:r>
              <a:rPr sz="3300" spc="-10" dirty="0">
                <a:latin typeface="Poppins"/>
                <a:cs typeface="Poppins"/>
              </a:rPr>
              <a:t>state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8303" y="4903585"/>
            <a:ext cx="228854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 marR="5080" indent="-570230">
              <a:lnSpc>
                <a:spcPct val="108300"/>
              </a:lnSpc>
              <a:spcBef>
                <a:spcPts val="100"/>
              </a:spcBef>
            </a:pPr>
            <a:r>
              <a:rPr sz="3300" spc="-90" dirty="0">
                <a:latin typeface="Poppins"/>
                <a:cs typeface="Poppins"/>
              </a:rPr>
              <a:t>Trigger</a:t>
            </a:r>
            <a:r>
              <a:rPr sz="3300" spc="-170" dirty="0">
                <a:latin typeface="Poppins"/>
                <a:cs typeface="Poppins"/>
              </a:rPr>
              <a:t> </a:t>
            </a:r>
            <a:r>
              <a:rPr sz="3300" spc="-65" dirty="0">
                <a:latin typeface="Poppins"/>
                <a:cs typeface="Poppins"/>
              </a:rPr>
              <a:t>loss </a:t>
            </a:r>
            <a:r>
              <a:rPr sz="3300" spc="-10" dirty="0">
                <a:latin typeface="Poppins"/>
                <a:cs typeface="Poppins"/>
              </a:rPr>
              <a:t>event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89793" y="4903585"/>
            <a:ext cx="1420495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marR="5080" indent="-136525">
              <a:lnSpc>
                <a:spcPct val="108300"/>
              </a:lnSpc>
              <a:spcBef>
                <a:spcPts val="100"/>
              </a:spcBef>
            </a:pPr>
            <a:r>
              <a:rPr sz="3300" spc="-95" dirty="0">
                <a:latin typeface="Poppins"/>
                <a:cs typeface="Poppins"/>
              </a:rPr>
              <a:t>Trigger </a:t>
            </a:r>
            <a:r>
              <a:rPr sz="3300" spc="-10" dirty="0">
                <a:latin typeface="Poppins"/>
                <a:cs typeface="Poppins"/>
              </a:rPr>
              <a:t>event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34080" y="4903585"/>
            <a:ext cx="146939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 marR="5080" indent="-393065">
              <a:lnSpc>
                <a:spcPct val="108300"/>
              </a:lnSpc>
              <a:spcBef>
                <a:spcPts val="100"/>
              </a:spcBef>
            </a:pPr>
            <a:r>
              <a:rPr sz="3300" spc="-95" dirty="0">
                <a:latin typeface="Poppins"/>
                <a:cs typeface="Poppins"/>
              </a:rPr>
              <a:t>Suicide </a:t>
            </a:r>
            <a:r>
              <a:rPr sz="3300" spc="-25" dirty="0">
                <a:latin typeface="Poppins"/>
                <a:cs typeface="Poppins"/>
              </a:rPr>
              <a:t>act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1624" y="3557866"/>
            <a:ext cx="36195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 dirty="0">
                <a:solidFill>
                  <a:srgbClr val="E88F62"/>
                </a:solidFill>
                <a:latin typeface="Poppins"/>
                <a:cs typeface="Poppins"/>
              </a:rPr>
              <a:t>2.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11616" y="3573419"/>
            <a:ext cx="3765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 dirty="0">
                <a:solidFill>
                  <a:srgbClr val="E88F62"/>
                </a:solidFill>
                <a:latin typeface="Poppins"/>
                <a:cs typeface="Poppins"/>
              </a:rPr>
              <a:t>3.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96585" y="3557866"/>
            <a:ext cx="4064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 dirty="0">
                <a:solidFill>
                  <a:srgbClr val="E88F62"/>
                </a:solidFill>
                <a:latin typeface="Poppins"/>
                <a:cs typeface="Poppins"/>
              </a:rPr>
              <a:t>4.</a:t>
            </a:r>
            <a:endParaRPr sz="3300">
              <a:latin typeface="Poppins"/>
              <a:cs typeface="Poppi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71027" y="3557866"/>
            <a:ext cx="3949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 dirty="0">
                <a:solidFill>
                  <a:srgbClr val="E88F62"/>
                </a:solidFill>
                <a:latin typeface="Poppins"/>
                <a:cs typeface="Poppins"/>
              </a:rPr>
              <a:t>5.</a:t>
            </a:r>
            <a:endParaRPr sz="3300">
              <a:latin typeface="Poppins"/>
              <a:cs typeface="Poppi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77387" y="3753550"/>
            <a:ext cx="2534285" cy="168275"/>
            <a:chOff x="3277387" y="3753550"/>
            <a:chExt cx="2534285" cy="168275"/>
          </a:xfrm>
        </p:grpSpPr>
        <p:sp>
          <p:nvSpPr>
            <p:cNvPr id="19" name="object 19"/>
            <p:cNvSpPr/>
            <p:nvPr/>
          </p:nvSpPr>
          <p:spPr>
            <a:xfrm>
              <a:off x="3277387" y="3837579"/>
              <a:ext cx="2400300" cy="0"/>
            </a:xfrm>
            <a:custGeom>
              <a:avLst/>
              <a:gdLst/>
              <a:ahLst/>
              <a:cxnLst/>
              <a:rect l="l" t="t" r="r" b="b"/>
              <a:pathLst>
                <a:path w="2400300">
                  <a:moveTo>
                    <a:pt x="0" y="0"/>
                  </a:moveTo>
                  <a:lnTo>
                    <a:pt x="2400209" y="0"/>
                  </a:lnTo>
                </a:path>
              </a:pathLst>
            </a:custGeom>
            <a:ln w="20941">
              <a:solidFill>
                <a:srgbClr val="E88F6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80406" y="3753550"/>
              <a:ext cx="231140" cy="168275"/>
            </a:xfrm>
            <a:custGeom>
              <a:avLst/>
              <a:gdLst/>
              <a:ahLst/>
              <a:cxnLst/>
              <a:rect l="l" t="t" r="r" b="b"/>
              <a:pathLst>
                <a:path w="231139" h="168275">
                  <a:moveTo>
                    <a:pt x="0" y="0"/>
                  </a:moveTo>
                  <a:lnTo>
                    <a:pt x="0" y="168057"/>
                  </a:lnTo>
                  <a:lnTo>
                    <a:pt x="230935" y="84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890855" y="3753550"/>
            <a:ext cx="2534285" cy="168275"/>
            <a:chOff x="6935013" y="3753550"/>
            <a:chExt cx="2534285" cy="168275"/>
          </a:xfrm>
        </p:grpSpPr>
        <p:sp>
          <p:nvSpPr>
            <p:cNvPr id="22" name="object 22"/>
            <p:cNvSpPr/>
            <p:nvPr/>
          </p:nvSpPr>
          <p:spPr>
            <a:xfrm>
              <a:off x="6935013" y="3837579"/>
              <a:ext cx="2400300" cy="0"/>
            </a:xfrm>
            <a:custGeom>
              <a:avLst/>
              <a:gdLst/>
              <a:ahLst/>
              <a:cxnLst/>
              <a:rect l="l" t="t" r="r" b="b"/>
              <a:pathLst>
                <a:path w="2400300">
                  <a:moveTo>
                    <a:pt x="0" y="0"/>
                  </a:moveTo>
                  <a:lnTo>
                    <a:pt x="2400209" y="0"/>
                  </a:lnTo>
                </a:path>
              </a:pathLst>
            </a:custGeom>
            <a:ln w="20941">
              <a:solidFill>
                <a:srgbClr val="E88F6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38032" y="3753550"/>
              <a:ext cx="231140" cy="168275"/>
            </a:xfrm>
            <a:custGeom>
              <a:avLst/>
              <a:gdLst/>
              <a:ahLst/>
              <a:cxnLst/>
              <a:rect l="l" t="t" r="r" b="b"/>
              <a:pathLst>
                <a:path w="231140" h="168275">
                  <a:moveTo>
                    <a:pt x="0" y="0"/>
                  </a:moveTo>
                  <a:lnTo>
                    <a:pt x="0" y="168057"/>
                  </a:lnTo>
                  <a:lnTo>
                    <a:pt x="230935" y="84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0592639" y="3753550"/>
            <a:ext cx="2534285" cy="168275"/>
            <a:chOff x="10592639" y="3753550"/>
            <a:chExt cx="2534285" cy="168275"/>
          </a:xfrm>
        </p:grpSpPr>
        <p:sp>
          <p:nvSpPr>
            <p:cNvPr id="25" name="object 25"/>
            <p:cNvSpPr/>
            <p:nvPr/>
          </p:nvSpPr>
          <p:spPr>
            <a:xfrm>
              <a:off x="10592639" y="3837579"/>
              <a:ext cx="2400300" cy="0"/>
            </a:xfrm>
            <a:custGeom>
              <a:avLst/>
              <a:gdLst/>
              <a:ahLst/>
              <a:cxnLst/>
              <a:rect l="l" t="t" r="r" b="b"/>
              <a:pathLst>
                <a:path w="2400300">
                  <a:moveTo>
                    <a:pt x="0" y="0"/>
                  </a:moveTo>
                  <a:lnTo>
                    <a:pt x="2400209" y="0"/>
                  </a:lnTo>
                </a:path>
              </a:pathLst>
            </a:custGeom>
            <a:ln w="20941">
              <a:solidFill>
                <a:srgbClr val="E88F6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895658" y="3753550"/>
              <a:ext cx="231140" cy="168275"/>
            </a:xfrm>
            <a:custGeom>
              <a:avLst/>
              <a:gdLst/>
              <a:ahLst/>
              <a:cxnLst/>
              <a:rect l="l" t="t" r="r" b="b"/>
              <a:pathLst>
                <a:path w="231140" h="168275">
                  <a:moveTo>
                    <a:pt x="0" y="0"/>
                  </a:moveTo>
                  <a:lnTo>
                    <a:pt x="0" y="168057"/>
                  </a:lnTo>
                  <a:lnTo>
                    <a:pt x="230935" y="84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250266" y="3753550"/>
            <a:ext cx="2534285" cy="168275"/>
            <a:chOff x="14250266" y="3753550"/>
            <a:chExt cx="2534285" cy="168275"/>
          </a:xfrm>
        </p:grpSpPr>
        <p:sp>
          <p:nvSpPr>
            <p:cNvPr id="28" name="object 28"/>
            <p:cNvSpPr/>
            <p:nvPr/>
          </p:nvSpPr>
          <p:spPr>
            <a:xfrm>
              <a:off x="14250266" y="3837579"/>
              <a:ext cx="2400300" cy="0"/>
            </a:xfrm>
            <a:custGeom>
              <a:avLst/>
              <a:gdLst/>
              <a:ahLst/>
              <a:cxnLst/>
              <a:rect l="l" t="t" r="r" b="b"/>
              <a:pathLst>
                <a:path w="2400300">
                  <a:moveTo>
                    <a:pt x="0" y="0"/>
                  </a:moveTo>
                  <a:lnTo>
                    <a:pt x="2400209" y="0"/>
                  </a:lnTo>
                </a:path>
              </a:pathLst>
            </a:custGeom>
            <a:ln w="20941">
              <a:solidFill>
                <a:srgbClr val="E88F6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553285" y="3753550"/>
              <a:ext cx="231140" cy="168275"/>
            </a:xfrm>
            <a:custGeom>
              <a:avLst/>
              <a:gdLst/>
              <a:ahLst/>
              <a:cxnLst/>
              <a:rect l="l" t="t" r="r" b="b"/>
              <a:pathLst>
                <a:path w="231140" h="168275">
                  <a:moveTo>
                    <a:pt x="0" y="0"/>
                  </a:moveTo>
                  <a:lnTo>
                    <a:pt x="0" y="168057"/>
                  </a:lnTo>
                  <a:lnTo>
                    <a:pt x="230935" y="84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50C87B-06EC-6B59-6DF3-5FBAB2015C5A}"/>
              </a:ext>
            </a:extLst>
          </p:cNvPr>
          <p:cNvSpPr txBox="1"/>
          <p:nvPr/>
        </p:nvSpPr>
        <p:spPr>
          <a:xfrm>
            <a:off x="1442681" y="8548721"/>
            <a:ext cx="1704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Gibbons, R., 2024. Understanding the psychodynamics of the pathway to suicide: </a:t>
            </a:r>
            <a:r>
              <a:rPr lang="en-GB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International Review of Psychiatry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pp.1-9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155" y="1002965"/>
            <a:ext cx="6200775" cy="5847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7.</a:t>
            </a:r>
            <a:endParaRPr sz="6600" dirty="0">
              <a:latin typeface="Poppins"/>
              <a:cs typeface="Poppins"/>
            </a:endParaRPr>
          </a:p>
          <a:p>
            <a:pPr marL="12700" marR="2331720">
              <a:lnSpc>
                <a:spcPts val="7590"/>
              </a:lnSpc>
              <a:spcBef>
                <a:spcPts val="360"/>
              </a:spcBef>
            </a:pPr>
            <a:r>
              <a:rPr sz="6600" b="1" spc="-18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r>
              <a:rPr sz="6600" b="1" spc="-3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75" dirty="0">
                <a:solidFill>
                  <a:srgbClr val="FFFFFF"/>
                </a:solidFill>
                <a:latin typeface="Poppins"/>
                <a:cs typeface="Poppins"/>
              </a:rPr>
              <a:t>is </a:t>
            </a:r>
            <a:r>
              <a:rPr sz="6600" b="1" spc="-50" dirty="0">
                <a:solidFill>
                  <a:srgbClr val="E88F62"/>
                </a:solidFill>
                <a:latin typeface="Poppins"/>
                <a:cs typeface="Poppins"/>
              </a:rPr>
              <a:t>a</a:t>
            </a:r>
            <a:r>
              <a:rPr sz="6600" b="1" spc="-330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20" dirty="0">
                <a:solidFill>
                  <a:srgbClr val="E88F62"/>
                </a:solidFill>
                <a:latin typeface="Poppins"/>
                <a:cs typeface="Poppins"/>
              </a:rPr>
              <a:t>human</a:t>
            </a:r>
            <a:endParaRPr sz="6600" dirty="0">
              <a:latin typeface="Poppins"/>
              <a:cs typeface="Poppins"/>
            </a:endParaRPr>
          </a:p>
          <a:p>
            <a:pPr marL="12700">
              <a:lnSpc>
                <a:spcPts val="7215"/>
              </a:lnSpc>
            </a:pPr>
            <a:r>
              <a:rPr sz="6600" b="1" spc="-190" dirty="0">
                <a:solidFill>
                  <a:srgbClr val="E88F62"/>
                </a:solidFill>
                <a:latin typeface="Poppins"/>
                <a:cs typeface="Poppins"/>
              </a:rPr>
              <a:t>condition</a:t>
            </a:r>
            <a:r>
              <a:rPr sz="6600" b="1" spc="-300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150" dirty="0">
                <a:solidFill>
                  <a:srgbClr val="FFFFFF"/>
                </a:solidFill>
                <a:latin typeface="Poppins"/>
                <a:cs typeface="Poppins"/>
              </a:rPr>
              <a:t>not</a:t>
            </a:r>
            <a:r>
              <a:rPr sz="6600" b="1" spc="-30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50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endParaRPr sz="6600" dirty="0">
              <a:latin typeface="Poppins"/>
              <a:cs typeface="Poppins"/>
            </a:endParaRPr>
          </a:p>
          <a:p>
            <a:pPr marL="12700" marR="349885">
              <a:lnSpc>
                <a:spcPts val="7590"/>
              </a:lnSpc>
              <a:spcBef>
                <a:spcPts val="254"/>
              </a:spcBef>
            </a:pPr>
            <a:r>
              <a:rPr sz="6600" b="1" spc="-185" dirty="0">
                <a:solidFill>
                  <a:srgbClr val="FFFFFF"/>
                </a:solidFill>
                <a:latin typeface="Poppins"/>
                <a:cs typeface="Poppins"/>
              </a:rPr>
              <a:t>mental</a:t>
            </a:r>
            <a:r>
              <a:rPr sz="6600" b="1" spc="-30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40" dirty="0">
                <a:solidFill>
                  <a:srgbClr val="FFFFFF"/>
                </a:solidFill>
                <a:latin typeface="Poppins"/>
                <a:cs typeface="Poppins"/>
              </a:rPr>
              <a:t>health </a:t>
            </a:r>
            <a:r>
              <a:rPr sz="6600" b="1" spc="-70" dirty="0">
                <a:solidFill>
                  <a:srgbClr val="FFFFFF"/>
                </a:solidFill>
                <a:latin typeface="Poppins"/>
                <a:cs typeface="Poppins"/>
              </a:rPr>
              <a:t>condition</a:t>
            </a:r>
            <a:endParaRPr sz="6600" dirty="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155" y="1002965"/>
            <a:ext cx="6844030" cy="777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8.</a:t>
            </a:r>
            <a:endParaRPr sz="6600">
              <a:latin typeface="Poppins"/>
              <a:cs typeface="Poppins"/>
            </a:endParaRPr>
          </a:p>
          <a:p>
            <a:pPr marL="12700" marR="12700">
              <a:lnSpc>
                <a:spcPts val="7590"/>
              </a:lnSpc>
              <a:spcBef>
                <a:spcPts val="229"/>
              </a:spcBef>
            </a:pPr>
            <a:r>
              <a:rPr sz="6600" b="1" spc="-40" dirty="0">
                <a:solidFill>
                  <a:srgbClr val="FFFFFF"/>
                </a:solidFill>
                <a:latin typeface="Poppins"/>
                <a:cs typeface="Poppins"/>
              </a:rPr>
              <a:t>Suicide </a:t>
            </a:r>
            <a:r>
              <a:rPr sz="6600" b="1" spc="-80" dirty="0">
                <a:solidFill>
                  <a:srgbClr val="FFFFFF"/>
                </a:solidFill>
                <a:latin typeface="Poppins"/>
                <a:cs typeface="Poppins"/>
              </a:rPr>
              <a:t>prevention </a:t>
            </a:r>
            <a:r>
              <a:rPr sz="6600" b="1" spc="-195" dirty="0">
                <a:solidFill>
                  <a:srgbClr val="FFFFFF"/>
                </a:solidFill>
                <a:latin typeface="Poppins"/>
                <a:cs typeface="Poppins"/>
              </a:rPr>
              <a:t>challenging</a:t>
            </a:r>
            <a:r>
              <a:rPr sz="6600" b="1" spc="-2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in </a:t>
            </a:r>
            <a:r>
              <a:rPr sz="6600" b="1" spc="-155" dirty="0">
                <a:solidFill>
                  <a:srgbClr val="FFFFFF"/>
                </a:solidFill>
                <a:latin typeface="Poppins"/>
                <a:cs typeface="Poppins"/>
              </a:rPr>
              <a:t>any</a:t>
            </a:r>
            <a:r>
              <a:rPr sz="6600" b="1" spc="-3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65" dirty="0">
                <a:solidFill>
                  <a:srgbClr val="FFFFFF"/>
                </a:solidFill>
                <a:latin typeface="Poppins"/>
                <a:cs typeface="Poppins"/>
              </a:rPr>
              <a:t>individual </a:t>
            </a:r>
            <a:r>
              <a:rPr sz="6600" b="1" spc="-170" dirty="0">
                <a:solidFill>
                  <a:srgbClr val="FFFFFF"/>
                </a:solidFill>
                <a:latin typeface="Poppins"/>
                <a:cs typeface="Poppins"/>
              </a:rPr>
              <a:t>case</a:t>
            </a:r>
            <a:r>
              <a:rPr sz="6600" b="1" spc="-3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50" dirty="0">
                <a:solidFill>
                  <a:srgbClr val="FFFFFF"/>
                </a:solidFill>
                <a:latin typeface="Poppins"/>
                <a:cs typeface="Poppins"/>
              </a:rPr>
              <a:t>but</a:t>
            </a:r>
            <a:r>
              <a:rPr sz="6600" b="1" spc="-3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50" dirty="0">
                <a:solidFill>
                  <a:srgbClr val="E88F62"/>
                </a:solidFill>
                <a:latin typeface="Poppins"/>
                <a:cs typeface="Poppins"/>
              </a:rPr>
              <a:t>not</a:t>
            </a:r>
            <a:r>
              <a:rPr sz="6600" b="1" spc="-325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25" dirty="0">
                <a:solidFill>
                  <a:srgbClr val="E88F62"/>
                </a:solidFill>
                <a:latin typeface="Poppins"/>
                <a:cs typeface="Poppins"/>
              </a:rPr>
              <a:t>on </a:t>
            </a:r>
            <a:r>
              <a:rPr sz="6600" b="1" spc="-50" dirty="0">
                <a:solidFill>
                  <a:srgbClr val="E88F62"/>
                </a:solidFill>
                <a:latin typeface="Poppins"/>
                <a:cs typeface="Poppins"/>
              </a:rPr>
              <a:t>a</a:t>
            </a:r>
            <a:r>
              <a:rPr sz="6600" b="1" spc="-315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190" dirty="0">
                <a:solidFill>
                  <a:srgbClr val="E88F62"/>
                </a:solidFill>
                <a:latin typeface="Poppins"/>
                <a:cs typeface="Poppins"/>
              </a:rPr>
              <a:t>population</a:t>
            </a:r>
            <a:r>
              <a:rPr sz="6600" b="1" spc="-310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35" dirty="0">
                <a:solidFill>
                  <a:srgbClr val="E88F62"/>
                </a:solidFill>
                <a:latin typeface="Poppins"/>
                <a:cs typeface="Poppins"/>
              </a:rPr>
              <a:t>or </a:t>
            </a:r>
            <a:r>
              <a:rPr sz="6600" b="1" spc="-195" dirty="0">
                <a:solidFill>
                  <a:srgbClr val="E88F62"/>
                </a:solidFill>
                <a:latin typeface="Poppins"/>
                <a:cs typeface="Poppins"/>
              </a:rPr>
              <a:t>conceptual</a:t>
            </a:r>
            <a:r>
              <a:rPr sz="6600" b="1" spc="-260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110" dirty="0">
                <a:solidFill>
                  <a:srgbClr val="E88F62"/>
                </a:solidFill>
                <a:latin typeface="Poppins"/>
                <a:cs typeface="Poppins"/>
              </a:rPr>
              <a:t>level</a:t>
            </a:r>
            <a:endParaRPr sz="6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8155" y="1002965"/>
            <a:ext cx="6749415" cy="2957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pc="-25" dirty="0"/>
              <a:t>9.</a:t>
            </a:r>
          </a:p>
          <a:p>
            <a:pPr marL="12700" marR="12700">
              <a:lnSpc>
                <a:spcPts val="7590"/>
              </a:lnSpc>
              <a:spcBef>
                <a:spcPts val="254"/>
              </a:spcBef>
            </a:pPr>
            <a:r>
              <a:rPr spc="-180" dirty="0"/>
              <a:t>Suicide</a:t>
            </a:r>
            <a:r>
              <a:rPr spc="-320" dirty="0"/>
              <a:t> </a:t>
            </a:r>
            <a:r>
              <a:rPr spc="-120" dirty="0"/>
              <a:t>is</a:t>
            </a:r>
            <a:r>
              <a:rPr spc="-315" dirty="0"/>
              <a:t> </a:t>
            </a:r>
            <a:r>
              <a:rPr spc="-25" dirty="0"/>
              <a:t>an </a:t>
            </a:r>
            <a:r>
              <a:rPr spc="-180" dirty="0">
                <a:solidFill>
                  <a:srgbClr val="E88F62"/>
                </a:solidFill>
              </a:rPr>
              <a:t>acting</a:t>
            </a:r>
            <a:r>
              <a:rPr spc="-315" dirty="0">
                <a:solidFill>
                  <a:srgbClr val="E88F62"/>
                </a:solidFill>
              </a:rPr>
              <a:t> </a:t>
            </a:r>
            <a:r>
              <a:rPr spc="-150" dirty="0">
                <a:solidFill>
                  <a:srgbClr val="E88F62"/>
                </a:solidFill>
              </a:rPr>
              <a:t>out</a:t>
            </a:r>
            <a:r>
              <a:rPr spc="-315" dirty="0">
                <a:solidFill>
                  <a:srgbClr val="E88F62"/>
                </a:solidFill>
              </a:rPr>
              <a:t> </a:t>
            </a:r>
            <a:r>
              <a:rPr spc="-114" dirty="0">
                <a:solidFill>
                  <a:srgbClr val="E88F62"/>
                </a:solidFill>
              </a:rPr>
              <a:t>event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6631" y="8343061"/>
            <a:ext cx="6640195" cy="165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You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act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out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when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you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0" dirty="0">
                <a:solidFill>
                  <a:srgbClr val="FFFFFF"/>
                </a:solidFill>
                <a:latin typeface="Poppins"/>
                <a:cs typeface="Poppins"/>
              </a:rPr>
              <a:t>cannot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Poppins"/>
                <a:cs typeface="Poppins"/>
              </a:rPr>
              <a:t>put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your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emotional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experience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Poppins"/>
                <a:cs typeface="Poppins"/>
              </a:rPr>
              <a:t>into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words</a:t>
            </a:r>
            <a:endParaRPr sz="3300" dirty="0">
              <a:latin typeface="Poppins"/>
              <a:cs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0423" y="3871849"/>
            <a:ext cx="15263494" cy="369442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7250"/>
              </a:lnSpc>
              <a:spcBef>
                <a:spcPts val="85"/>
              </a:spcBef>
            </a:pP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sz="5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act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like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this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prepared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within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silence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 heart,</a:t>
            </a:r>
            <a:r>
              <a:rPr sz="59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as is a great work of art.</a:t>
            </a:r>
            <a:r>
              <a:rPr sz="59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5900" spc="-25" dirty="0">
                <a:solidFill>
                  <a:srgbClr val="FFFFFF"/>
                </a:solidFill>
                <a:latin typeface="Georgia"/>
                <a:cs typeface="Georgia"/>
              </a:rPr>
              <a:t>man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himself</a:t>
            </a:r>
            <a:r>
              <a:rPr sz="5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ignorant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it.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One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evening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he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pulls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 trigger or</a:t>
            </a:r>
            <a:r>
              <a:rPr sz="59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jumps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3129" y="2610392"/>
            <a:ext cx="1091565" cy="947419"/>
          </a:xfrm>
          <a:custGeom>
            <a:avLst/>
            <a:gdLst/>
            <a:ahLst/>
            <a:cxnLst/>
            <a:rect l="l" t="t" r="r" b="b"/>
            <a:pathLst>
              <a:path w="1091564" h="947420">
                <a:moveTo>
                  <a:pt x="1028083" y="0"/>
                </a:moveTo>
                <a:lnTo>
                  <a:pt x="967117" y="38094"/>
                </a:lnTo>
                <a:lnTo>
                  <a:pt x="893019" y="85808"/>
                </a:lnTo>
                <a:lnTo>
                  <a:pt x="853220" y="113497"/>
                </a:lnTo>
                <a:lnTo>
                  <a:pt x="814519" y="144025"/>
                </a:lnTo>
                <a:lnTo>
                  <a:pt x="776918" y="177394"/>
                </a:lnTo>
                <a:lnTo>
                  <a:pt x="740417" y="213606"/>
                </a:lnTo>
                <a:lnTo>
                  <a:pt x="706651" y="251638"/>
                </a:lnTo>
                <a:lnTo>
                  <a:pt x="675516" y="292184"/>
                </a:lnTo>
                <a:lnTo>
                  <a:pt x="647015" y="335243"/>
                </a:lnTo>
                <a:lnTo>
                  <a:pt x="621153" y="380815"/>
                </a:lnTo>
                <a:lnTo>
                  <a:pt x="599661" y="428896"/>
                </a:lnTo>
                <a:lnTo>
                  <a:pt x="584312" y="479497"/>
                </a:lnTo>
                <a:lnTo>
                  <a:pt x="575103" y="532616"/>
                </a:lnTo>
                <a:lnTo>
                  <a:pt x="572034" y="588254"/>
                </a:lnTo>
                <a:lnTo>
                  <a:pt x="574629" y="650198"/>
                </a:lnTo>
                <a:lnTo>
                  <a:pt x="582415" y="707173"/>
                </a:lnTo>
                <a:lnTo>
                  <a:pt x="595393" y="759177"/>
                </a:lnTo>
                <a:lnTo>
                  <a:pt x="613565" y="806205"/>
                </a:lnTo>
                <a:lnTo>
                  <a:pt x="636933" y="848256"/>
                </a:lnTo>
                <a:lnTo>
                  <a:pt x="666320" y="883866"/>
                </a:lnTo>
                <a:lnTo>
                  <a:pt x="702588" y="911561"/>
                </a:lnTo>
                <a:lnTo>
                  <a:pt x="745736" y="931341"/>
                </a:lnTo>
                <a:lnTo>
                  <a:pt x="795765" y="943209"/>
                </a:lnTo>
                <a:lnTo>
                  <a:pt x="852675" y="947164"/>
                </a:lnTo>
                <a:lnTo>
                  <a:pt x="898329" y="943166"/>
                </a:lnTo>
                <a:lnTo>
                  <a:pt x="938836" y="931167"/>
                </a:lnTo>
                <a:lnTo>
                  <a:pt x="974193" y="911163"/>
                </a:lnTo>
                <a:lnTo>
                  <a:pt x="1004398" y="883145"/>
                </a:lnTo>
                <a:lnTo>
                  <a:pt x="1028572" y="850537"/>
                </a:lnTo>
                <a:lnTo>
                  <a:pt x="1056200" y="781689"/>
                </a:lnTo>
                <a:lnTo>
                  <a:pt x="1059653" y="745453"/>
                </a:lnTo>
                <a:lnTo>
                  <a:pt x="1055759" y="696842"/>
                </a:lnTo>
                <a:lnTo>
                  <a:pt x="1044079" y="654477"/>
                </a:lnTo>
                <a:lnTo>
                  <a:pt x="1024619" y="618356"/>
                </a:lnTo>
                <a:lnTo>
                  <a:pt x="997383" y="588474"/>
                </a:lnTo>
                <a:lnTo>
                  <a:pt x="963341" y="565074"/>
                </a:lnTo>
                <a:lnTo>
                  <a:pt x="923492" y="548356"/>
                </a:lnTo>
                <a:lnTo>
                  <a:pt x="877836" y="538323"/>
                </a:lnTo>
                <a:lnTo>
                  <a:pt x="826372" y="534978"/>
                </a:lnTo>
                <a:lnTo>
                  <a:pt x="742176" y="534978"/>
                </a:lnTo>
                <a:lnTo>
                  <a:pt x="748368" y="491659"/>
                </a:lnTo>
                <a:lnTo>
                  <a:pt x="756424" y="452596"/>
                </a:lnTo>
                <a:lnTo>
                  <a:pt x="778133" y="387255"/>
                </a:lnTo>
                <a:lnTo>
                  <a:pt x="809907" y="331088"/>
                </a:lnTo>
                <a:lnTo>
                  <a:pt x="854434" y="276232"/>
                </a:lnTo>
                <a:lnTo>
                  <a:pt x="906608" y="225767"/>
                </a:lnTo>
                <a:lnTo>
                  <a:pt x="957918" y="186203"/>
                </a:lnTo>
                <a:lnTo>
                  <a:pt x="1016670" y="148831"/>
                </a:lnTo>
                <a:lnTo>
                  <a:pt x="1051970" y="127680"/>
                </a:lnTo>
                <a:lnTo>
                  <a:pt x="1091223" y="104886"/>
                </a:lnTo>
                <a:lnTo>
                  <a:pt x="1028083" y="0"/>
                </a:lnTo>
                <a:close/>
              </a:path>
              <a:path w="1091564" h="947420">
                <a:moveTo>
                  <a:pt x="456038" y="0"/>
                </a:moveTo>
                <a:lnTo>
                  <a:pt x="395075" y="38094"/>
                </a:lnTo>
                <a:lnTo>
                  <a:pt x="320974" y="85808"/>
                </a:lnTo>
                <a:lnTo>
                  <a:pt x="281176" y="113497"/>
                </a:lnTo>
                <a:lnTo>
                  <a:pt x="242479" y="144025"/>
                </a:lnTo>
                <a:lnTo>
                  <a:pt x="204882" y="177394"/>
                </a:lnTo>
                <a:lnTo>
                  <a:pt x="168382" y="213606"/>
                </a:lnTo>
                <a:lnTo>
                  <a:pt x="134610" y="251638"/>
                </a:lnTo>
                <a:lnTo>
                  <a:pt x="103471" y="292184"/>
                </a:lnTo>
                <a:lnTo>
                  <a:pt x="74970" y="335243"/>
                </a:lnTo>
                <a:lnTo>
                  <a:pt x="49108" y="380815"/>
                </a:lnTo>
                <a:lnTo>
                  <a:pt x="27617" y="428896"/>
                </a:lnTo>
                <a:lnTo>
                  <a:pt x="12271" y="479497"/>
                </a:lnTo>
                <a:lnTo>
                  <a:pt x="3067" y="532616"/>
                </a:lnTo>
                <a:lnTo>
                  <a:pt x="0" y="588254"/>
                </a:lnTo>
                <a:lnTo>
                  <a:pt x="2594" y="650198"/>
                </a:lnTo>
                <a:lnTo>
                  <a:pt x="10380" y="707173"/>
                </a:lnTo>
                <a:lnTo>
                  <a:pt x="23358" y="759177"/>
                </a:lnTo>
                <a:lnTo>
                  <a:pt x="41531" y="806205"/>
                </a:lnTo>
                <a:lnTo>
                  <a:pt x="64898" y="848256"/>
                </a:lnTo>
                <a:lnTo>
                  <a:pt x="94285" y="883866"/>
                </a:lnTo>
                <a:lnTo>
                  <a:pt x="130553" y="911561"/>
                </a:lnTo>
                <a:lnTo>
                  <a:pt x="173701" y="931341"/>
                </a:lnTo>
                <a:lnTo>
                  <a:pt x="223730" y="943209"/>
                </a:lnTo>
                <a:lnTo>
                  <a:pt x="280640" y="947164"/>
                </a:lnTo>
                <a:lnTo>
                  <a:pt x="326289" y="943166"/>
                </a:lnTo>
                <a:lnTo>
                  <a:pt x="366796" y="931167"/>
                </a:lnTo>
                <a:lnTo>
                  <a:pt x="402153" y="911163"/>
                </a:lnTo>
                <a:lnTo>
                  <a:pt x="432353" y="883145"/>
                </a:lnTo>
                <a:lnTo>
                  <a:pt x="456527" y="850537"/>
                </a:lnTo>
                <a:lnTo>
                  <a:pt x="484154" y="781689"/>
                </a:lnTo>
                <a:lnTo>
                  <a:pt x="487608" y="745453"/>
                </a:lnTo>
                <a:lnTo>
                  <a:pt x="483713" y="696842"/>
                </a:lnTo>
                <a:lnTo>
                  <a:pt x="472034" y="654477"/>
                </a:lnTo>
                <a:lnTo>
                  <a:pt x="452573" y="618356"/>
                </a:lnTo>
                <a:lnTo>
                  <a:pt x="425337" y="588474"/>
                </a:lnTo>
                <a:lnTo>
                  <a:pt x="391296" y="565074"/>
                </a:lnTo>
                <a:lnTo>
                  <a:pt x="351447" y="548356"/>
                </a:lnTo>
                <a:lnTo>
                  <a:pt x="305791" y="538323"/>
                </a:lnTo>
                <a:lnTo>
                  <a:pt x="254327" y="534978"/>
                </a:lnTo>
                <a:lnTo>
                  <a:pt x="170130" y="534978"/>
                </a:lnTo>
                <a:lnTo>
                  <a:pt x="176379" y="491607"/>
                </a:lnTo>
                <a:lnTo>
                  <a:pt x="184603" y="452384"/>
                </a:lnTo>
                <a:lnTo>
                  <a:pt x="206967" y="386375"/>
                </a:lnTo>
                <a:lnTo>
                  <a:pt x="238973" y="330000"/>
                </a:lnTo>
                <a:lnTo>
                  <a:pt x="282389" y="276232"/>
                </a:lnTo>
                <a:lnTo>
                  <a:pt x="334563" y="225767"/>
                </a:lnTo>
                <a:lnTo>
                  <a:pt x="385873" y="186203"/>
                </a:lnTo>
                <a:lnTo>
                  <a:pt x="444625" y="148831"/>
                </a:lnTo>
                <a:lnTo>
                  <a:pt x="479925" y="127680"/>
                </a:lnTo>
                <a:lnTo>
                  <a:pt x="519177" y="104886"/>
                </a:lnTo>
                <a:lnTo>
                  <a:pt x="456038" y="0"/>
                </a:lnTo>
                <a:close/>
              </a:path>
            </a:pathLst>
          </a:custGeom>
          <a:solidFill>
            <a:srgbClr val="E88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0423" y="7973441"/>
            <a:ext cx="344614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90" dirty="0">
                <a:solidFill>
                  <a:srgbClr val="FFFFFF"/>
                </a:solidFill>
                <a:latin typeface="Poppins"/>
                <a:cs typeface="Poppins"/>
              </a:rPr>
              <a:t>Albert</a:t>
            </a:r>
            <a:r>
              <a:rPr sz="3950" b="1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950" b="1" spc="-85" dirty="0">
                <a:solidFill>
                  <a:srgbClr val="FFFFFF"/>
                </a:solidFill>
                <a:latin typeface="Poppins"/>
                <a:cs typeface="Poppins"/>
              </a:rPr>
              <a:t>Camus</a:t>
            </a:r>
            <a:endParaRPr sz="395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9CBFD8-AB89-87C1-CE1A-78D1B3B87CB9}"/>
              </a:ext>
            </a:extLst>
          </p:cNvPr>
          <p:cNvSpPr txBox="1"/>
          <p:nvPr/>
        </p:nvSpPr>
        <p:spPr>
          <a:xfrm>
            <a:off x="1118155" y="1002965"/>
            <a:ext cx="6098540" cy="19945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12700">
              <a:lnSpc>
                <a:spcPts val="7590"/>
              </a:lnSpc>
              <a:spcBef>
                <a:spcPts val="520"/>
              </a:spcBef>
            </a:pPr>
            <a:r>
              <a:rPr sz="6600" b="1" spc="-175" dirty="0">
                <a:solidFill>
                  <a:srgbClr val="E88F62"/>
                </a:solidFill>
                <a:latin typeface="Poppins"/>
                <a:cs typeface="Poppins"/>
              </a:rPr>
              <a:t>Facts</a:t>
            </a:r>
            <a:r>
              <a:rPr sz="6600" b="1" spc="-320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120" dirty="0">
                <a:solidFill>
                  <a:srgbClr val="FFFFFF"/>
                </a:solidFill>
                <a:latin typeface="Poppins"/>
                <a:cs typeface="Poppins"/>
              </a:rPr>
              <a:t>or</a:t>
            </a:r>
            <a:r>
              <a:rPr sz="6600" b="1" spc="-3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40" dirty="0">
                <a:solidFill>
                  <a:srgbClr val="E88F62"/>
                </a:solidFill>
                <a:latin typeface="Poppins"/>
                <a:cs typeface="Poppins"/>
              </a:rPr>
              <a:t>Truths </a:t>
            </a:r>
            <a:r>
              <a:rPr sz="6600" b="1" spc="-175" dirty="0">
                <a:solidFill>
                  <a:srgbClr val="FFFFFF"/>
                </a:solidFill>
                <a:latin typeface="Poppins"/>
                <a:cs typeface="Poppins"/>
              </a:rPr>
              <a:t>about</a:t>
            </a:r>
            <a:r>
              <a:rPr sz="6600" b="1" spc="-3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endParaRPr sz="6600" dirty="0">
              <a:latin typeface="Poppins"/>
              <a:cs typeface="Poppins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71D2E43-7641-0CFB-B1C1-A012548FC76F}"/>
              </a:ext>
            </a:extLst>
          </p:cNvPr>
          <p:cNvSpPr txBox="1"/>
          <p:nvPr/>
        </p:nvSpPr>
        <p:spPr>
          <a:xfrm>
            <a:off x="8415744" y="1920875"/>
            <a:ext cx="11354891" cy="805130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35940" indent="-523240">
              <a:lnSpc>
                <a:spcPct val="100000"/>
              </a:lnSpc>
              <a:spcBef>
                <a:spcPts val="1095"/>
              </a:spcBef>
              <a:buClr>
                <a:srgbClr val="E88F62"/>
              </a:buClr>
              <a:buSzPct val="119696"/>
              <a:buAutoNum type="arabicPeriod" startAt="2"/>
              <a:tabLst>
                <a:tab pos="535940" algn="l"/>
              </a:tabLst>
            </a:pP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You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will</a:t>
            </a:r>
            <a:r>
              <a:rPr sz="3300" spc="-1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never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know</a:t>
            </a:r>
            <a:r>
              <a:rPr sz="3300" spc="-1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why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5" dirty="0">
                <a:solidFill>
                  <a:srgbClr val="FFFFFF"/>
                </a:solidFill>
                <a:latin typeface="Poppins"/>
                <a:cs typeface="Poppins"/>
              </a:rPr>
              <a:t>someone</a:t>
            </a:r>
            <a:r>
              <a:rPr sz="3300" spc="-1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died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by</a:t>
            </a:r>
            <a:r>
              <a:rPr sz="3300" spc="-1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endParaRPr sz="3300" dirty="0">
              <a:latin typeface="Poppins"/>
              <a:cs typeface="Poppins"/>
            </a:endParaRPr>
          </a:p>
          <a:p>
            <a:pPr marL="535305" indent="-522605">
              <a:lnSpc>
                <a:spcPct val="100000"/>
              </a:lnSpc>
              <a:spcBef>
                <a:spcPts val="1855"/>
              </a:spcBef>
              <a:buClr>
                <a:srgbClr val="E88F62"/>
              </a:buClr>
              <a:buSzPct val="119696"/>
              <a:buAutoNum type="arabicPeriod" startAt="2"/>
              <a:tabLst>
                <a:tab pos="535305" algn="l"/>
              </a:tabLst>
            </a:pPr>
            <a:r>
              <a:rPr sz="3300" spc="-55" dirty="0">
                <a:solidFill>
                  <a:srgbClr val="FFFFFF"/>
                </a:solidFill>
                <a:latin typeface="Poppins"/>
                <a:cs typeface="Poppins"/>
              </a:rPr>
              <a:t>It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either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impulsive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or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premeditated</a:t>
            </a:r>
            <a:endParaRPr sz="3300" dirty="0">
              <a:latin typeface="Poppins"/>
              <a:cs typeface="Poppins"/>
            </a:endParaRPr>
          </a:p>
          <a:p>
            <a:pPr marL="535940" marR="5080" indent="-523875">
              <a:lnSpc>
                <a:spcPct val="104200"/>
              </a:lnSpc>
              <a:spcBef>
                <a:spcPts val="1660"/>
              </a:spcBef>
              <a:buClr>
                <a:srgbClr val="E88F62"/>
              </a:buClr>
              <a:buSzPct val="119696"/>
              <a:buAutoNum type="arabicPeriod" startAt="2"/>
              <a:tabLst>
                <a:tab pos="535940" algn="l"/>
              </a:tabLst>
            </a:pP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You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do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not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know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what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going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on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in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someon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elses mind.</a:t>
            </a:r>
            <a:endParaRPr sz="3300" dirty="0">
              <a:latin typeface="Poppins"/>
              <a:cs typeface="Poppins"/>
            </a:endParaRPr>
          </a:p>
          <a:p>
            <a:pPr marL="535940" indent="-523240">
              <a:lnSpc>
                <a:spcPct val="100000"/>
              </a:lnSpc>
              <a:spcBef>
                <a:spcPts val="1985"/>
              </a:spcBef>
              <a:buClr>
                <a:srgbClr val="E88F62"/>
              </a:buClr>
              <a:buSzPct val="119696"/>
              <a:buAutoNum type="arabicPeriod" startAt="2"/>
              <a:tabLst>
                <a:tab pos="535940" algn="l"/>
              </a:tabLst>
            </a:pP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Everybody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shocked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by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the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death</a:t>
            </a:r>
            <a:endParaRPr sz="3300" dirty="0">
              <a:latin typeface="Poppins"/>
              <a:cs typeface="Poppins"/>
            </a:endParaRPr>
          </a:p>
          <a:p>
            <a:pPr marL="534670" marR="652145" indent="-522605">
              <a:lnSpc>
                <a:spcPct val="104200"/>
              </a:lnSpc>
              <a:spcBef>
                <a:spcPts val="1655"/>
              </a:spcBef>
              <a:buClr>
                <a:srgbClr val="E88F62"/>
              </a:buClr>
              <a:buSzPct val="119696"/>
              <a:buAutoNum type="arabicPeriod" startAt="2"/>
              <a:tabLst>
                <a:tab pos="535940" algn="l"/>
              </a:tabLst>
            </a:pP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appears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to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result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from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an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incapacity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Poppins"/>
                <a:cs typeface="Poppins"/>
              </a:rPr>
              <a:t>to 	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mourn</a:t>
            </a:r>
            <a:endParaRPr sz="3300" dirty="0">
              <a:latin typeface="Poppins"/>
              <a:cs typeface="Poppins"/>
            </a:endParaRPr>
          </a:p>
          <a:p>
            <a:pPr marL="534670" marR="655320" indent="-522605">
              <a:lnSpc>
                <a:spcPct val="104200"/>
              </a:lnSpc>
              <a:spcBef>
                <a:spcPts val="1785"/>
              </a:spcBef>
              <a:buClr>
                <a:srgbClr val="E88F62"/>
              </a:buClr>
              <a:buSzPct val="119696"/>
              <a:buAutoNum type="arabicPeriod" startAt="2"/>
              <a:tabLst>
                <a:tab pos="535940" algn="l"/>
              </a:tabLst>
            </a:pP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r>
              <a:rPr sz="3300" spc="-16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0" dirty="0">
                <a:solidFill>
                  <a:srgbClr val="FFFFFF"/>
                </a:solidFill>
                <a:latin typeface="Poppins"/>
                <a:cs typeface="Poppins"/>
              </a:rPr>
              <a:t>human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condition</a:t>
            </a:r>
            <a:r>
              <a:rPr sz="3300" spc="-16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and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not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mental 	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health</a:t>
            </a:r>
            <a:r>
              <a:rPr sz="3300" spc="-16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condition</a:t>
            </a:r>
            <a:endParaRPr sz="3300" dirty="0">
              <a:latin typeface="Poppins"/>
              <a:cs typeface="Poppins"/>
            </a:endParaRPr>
          </a:p>
          <a:p>
            <a:pPr marL="534670" marR="793750" indent="-522605">
              <a:lnSpc>
                <a:spcPct val="104200"/>
              </a:lnSpc>
              <a:spcBef>
                <a:spcPts val="1789"/>
              </a:spcBef>
              <a:buClr>
                <a:srgbClr val="E88F62"/>
              </a:buClr>
              <a:buSzPct val="119696"/>
              <a:buAutoNum type="arabicPeriod" startAt="2"/>
              <a:tabLst>
                <a:tab pos="535940" algn="l"/>
              </a:tabLst>
            </a:pP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prevention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public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health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issue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Poppins"/>
                <a:cs typeface="Poppins"/>
              </a:rPr>
              <a:t>and 	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talking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about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55" dirty="0">
                <a:solidFill>
                  <a:srgbClr val="FFFFFF"/>
                </a:solidFill>
                <a:latin typeface="Poppins"/>
                <a:cs typeface="Poppins"/>
              </a:rPr>
              <a:t>it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0" dirty="0">
                <a:solidFill>
                  <a:srgbClr val="FFFFFF"/>
                </a:solidFill>
                <a:latin typeface="Poppins"/>
                <a:cs typeface="Poppins"/>
              </a:rPr>
              <a:t>reduces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the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Poppins"/>
                <a:cs typeface="Poppins"/>
              </a:rPr>
              <a:t>risk</a:t>
            </a:r>
            <a:endParaRPr sz="3300" dirty="0">
              <a:latin typeface="Poppins"/>
              <a:cs typeface="Poppins"/>
            </a:endParaRPr>
          </a:p>
          <a:p>
            <a:pPr marL="535305" indent="-522605">
              <a:lnSpc>
                <a:spcPct val="100000"/>
              </a:lnSpc>
              <a:spcBef>
                <a:spcPts val="1985"/>
              </a:spcBef>
              <a:buClr>
                <a:srgbClr val="E88F62"/>
              </a:buClr>
              <a:buSzPct val="119696"/>
              <a:buAutoNum type="arabicPeriod" startAt="2"/>
              <a:tabLst>
                <a:tab pos="535305" algn="l"/>
              </a:tabLst>
            </a:pP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r>
              <a:rPr sz="3300" spc="-16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an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acting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out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event</a:t>
            </a:r>
            <a:endParaRPr sz="3300" dirty="0">
              <a:latin typeface="Poppins"/>
              <a:cs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D9B72-71FE-F917-5174-62E25379A44C}"/>
              </a:ext>
            </a:extLst>
          </p:cNvPr>
          <p:cNvSpPr txBox="1"/>
          <p:nvPr/>
        </p:nvSpPr>
        <p:spPr>
          <a:xfrm>
            <a:off x="5024887" y="5474262"/>
            <a:ext cx="10049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spc="-90" dirty="0">
                <a:latin typeface="Poppins"/>
                <a:cs typeface="Poppins"/>
              </a:rPr>
              <a:t>Suicide</a:t>
            </a:r>
            <a:r>
              <a:rPr lang="en-GB" sz="1800" b="0" spc="-165" dirty="0">
                <a:latin typeface="Poppins"/>
                <a:cs typeface="Poppins"/>
              </a:rPr>
              <a:t> </a:t>
            </a:r>
            <a:r>
              <a:rPr lang="en-GB" sz="1800" b="0" spc="-65" dirty="0">
                <a:latin typeface="Poppins"/>
                <a:cs typeface="Poppins"/>
              </a:rPr>
              <a:t>is</a:t>
            </a:r>
            <a:r>
              <a:rPr lang="en-GB" sz="1800" b="0" spc="-160" dirty="0">
                <a:latin typeface="Poppins"/>
                <a:cs typeface="Poppins"/>
              </a:rPr>
              <a:t> </a:t>
            </a:r>
            <a:r>
              <a:rPr lang="en-GB" sz="1800" b="0" spc="-80" dirty="0">
                <a:latin typeface="Poppins"/>
                <a:cs typeface="Poppins"/>
              </a:rPr>
              <a:t>not</a:t>
            </a:r>
            <a:r>
              <a:rPr lang="en-GB" sz="1800" b="0" spc="-160" dirty="0">
                <a:latin typeface="Poppins"/>
                <a:cs typeface="Poppins"/>
              </a:rPr>
              <a:t> </a:t>
            </a:r>
            <a:r>
              <a:rPr lang="en-GB" sz="1800" b="0" spc="-65" dirty="0">
                <a:latin typeface="Poppins"/>
                <a:cs typeface="Poppins"/>
              </a:rPr>
              <a:t>an</a:t>
            </a:r>
            <a:r>
              <a:rPr lang="en-GB" sz="1800" b="0" spc="-160" dirty="0">
                <a:latin typeface="Poppins"/>
                <a:cs typeface="Poppins"/>
              </a:rPr>
              <a:t> </a:t>
            </a:r>
            <a:r>
              <a:rPr lang="en-GB" sz="1800" b="0" spc="-50" dirty="0">
                <a:latin typeface="Poppins"/>
                <a:cs typeface="Poppins"/>
              </a:rPr>
              <a:t>accident</a:t>
            </a:r>
            <a:endParaRPr lang="en-GB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3C293CF-2713-BC37-927E-C568EBC771B6}"/>
              </a:ext>
            </a:extLst>
          </p:cNvPr>
          <p:cNvSpPr txBox="1">
            <a:spLocks/>
          </p:cNvSpPr>
          <p:nvPr/>
        </p:nvSpPr>
        <p:spPr>
          <a:xfrm>
            <a:off x="8463195" y="1322216"/>
            <a:ext cx="5661025" cy="54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4155"/>
              </a:lnSpc>
              <a:tabLst>
                <a:tab pos="535940" algn="l"/>
              </a:tabLst>
            </a:pPr>
            <a:r>
              <a:rPr lang="en-GB" sz="3950" spc="-25" dirty="0">
                <a:solidFill>
                  <a:schemeClr val="accent6"/>
                </a:solidFill>
                <a:latin typeface="Poppins"/>
                <a:cs typeface="Poppins"/>
              </a:rPr>
              <a:t>1.</a:t>
            </a:r>
            <a:r>
              <a:rPr lang="en-GB" sz="3950" dirty="0">
                <a:solidFill>
                  <a:schemeClr val="accent6"/>
                </a:solidFill>
                <a:latin typeface="Poppins"/>
                <a:cs typeface="Poppins"/>
              </a:rPr>
              <a:t> </a:t>
            </a:r>
            <a:r>
              <a:rPr lang="en-GB" sz="3300" spc="-90" dirty="0">
                <a:solidFill>
                  <a:schemeClr val="bg1"/>
                </a:solidFill>
                <a:latin typeface="Poppins"/>
                <a:cs typeface="Poppins"/>
              </a:rPr>
              <a:t>Suicide</a:t>
            </a:r>
            <a:r>
              <a:rPr lang="en-GB" sz="3300" spc="-165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GB" sz="3300" spc="-65" dirty="0">
                <a:solidFill>
                  <a:schemeClr val="bg1"/>
                </a:solidFill>
                <a:latin typeface="Poppins"/>
                <a:cs typeface="Poppins"/>
              </a:rPr>
              <a:t>is</a:t>
            </a:r>
            <a:r>
              <a:rPr lang="en-GB" sz="3300" spc="-16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GB" sz="3300" spc="-80" dirty="0">
                <a:solidFill>
                  <a:schemeClr val="bg1"/>
                </a:solidFill>
                <a:latin typeface="Poppins"/>
                <a:cs typeface="Poppins"/>
              </a:rPr>
              <a:t>not</a:t>
            </a:r>
            <a:r>
              <a:rPr lang="en-GB" sz="3300" spc="-16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GB" sz="3300" spc="-65" dirty="0">
                <a:solidFill>
                  <a:schemeClr val="bg1"/>
                </a:solidFill>
                <a:latin typeface="Poppins"/>
                <a:cs typeface="Poppins"/>
              </a:rPr>
              <a:t>an</a:t>
            </a:r>
            <a:r>
              <a:rPr lang="en-GB" sz="3300" spc="-16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GB" sz="3300" spc="-50" dirty="0">
                <a:solidFill>
                  <a:schemeClr val="bg1"/>
                </a:solidFill>
                <a:latin typeface="Poppins"/>
                <a:cs typeface="Poppins"/>
              </a:rPr>
              <a:t>accident</a:t>
            </a:r>
            <a:endParaRPr lang="en-GB" sz="3300" dirty="0">
              <a:solidFill>
                <a:schemeClr val="bg1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347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8155" y="1002965"/>
            <a:ext cx="6955790" cy="4884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pc="-25" dirty="0"/>
              <a:t>10.</a:t>
            </a:r>
          </a:p>
          <a:p>
            <a:pPr marL="12700" marR="12700">
              <a:lnSpc>
                <a:spcPts val="7590"/>
              </a:lnSpc>
              <a:spcBef>
                <a:spcPts val="245"/>
              </a:spcBef>
            </a:pPr>
            <a:r>
              <a:rPr spc="-130" dirty="0"/>
              <a:t>No</a:t>
            </a:r>
            <a:r>
              <a:rPr spc="-330" dirty="0"/>
              <a:t> </a:t>
            </a:r>
            <a:r>
              <a:rPr spc="-155" dirty="0"/>
              <a:t>one</a:t>
            </a:r>
            <a:r>
              <a:rPr spc="-325" dirty="0"/>
              <a:t> </a:t>
            </a:r>
            <a:r>
              <a:rPr spc="-120" dirty="0"/>
              <a:t>is</a:t>
            </a:r>
            <a:r>
              <a:rPr spc="-325" dirty="0"/>
              <a:t> </a:t>
            </a:r>
            <a:r>
              <a:rPr spc="-25" dirty="0"/>
              <a:t>to </a:t>
            </a:r>
            <a:r>
              <a:rPr spc="-180" dirty="0"/>
              <a:t>blame</a:t>
            </a:r>
            <a:r>
              <a:rPr spc="-315" dirty="0"/>
              <a:t> </a:t>
            </a:r>
            <a:r>
              <a:rPr spc="-25" dirty="0"/>
              <a:t>for </a:t>
            </a:r>
            <a:r>
              <a:rPr spc="-195" dirty="0"/>
              <a:t>someones</a:t>
            </a:r>
            <a:r>
              <a:rPr spc="-335" dirty="0"/>
              <a:t> </a:t>
            </a:r>
            <a:r>
              <a:rPr spc="-114" dirty="0"/>
              <a:t>death </a:t>
            </a:r>
            <a:r>
              <a:rPr spc="-135" dirty="0"/>
              <a:t>by</a:t>
            </a:r>
            <a:r>
              <a:rPr spc="-320" dirty="0"/>
              <a:t> </a:t>
            </a:r>
            <a:r>
              <a:rPr spc="-25" dirty="0"/>
              <a:t>suicide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155" y="6604894"/>
            <a:ext cx="7428865" cy="351853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745"/>
              </a:spcBef>
              <a:buClr>
                <a:srgbClr val="E88F62"/>
              </a:buClr>
              <a:buSzPct val="119696"/>
              <a:buChar char="•"/>
              <a:tabLst>
                <a:tab pos="389255" algn="l"/>
              </a:tabLst>
            </a:pP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Blame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14" dirty="0">
                <a:solidFill>
                  <a:srgbClr val="FFFFFF"/>
                </a:solidFill>
                <a:latin typeface="Poppins"/>
                <a:cs typeface="Poppins"/>
              </a:rPr>
              <a:t>non-</a:t>
            </a:r>
            <a:r>
              <a:rPr sz="3300" spc="-100" dirty="0">
                <a:solidFill>
                  <a:srgbClr val="FFFFFF"/>
                </a:solidFill>
                <a:latin typeface="Poppins"/>
                <a:cs typeface="Poppins"/>
              </a:rPr>
              <a:t>mentalizing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Poppins"/>
                <a:cs typeface="Poppins"/>
              </a:rPr>
              <a:t>word</a:t>
            </a:r>
            <a:endParaRPr sz="3300" dirty="0">
              <a:latin typeface="Poppins"/>
              <a:cs typeface="Poppins"/>
            </a:endParaRPr>
          </a:p>
          <a:p>
            <a:pPr marL="389255" marR="316230" indent="-377190">
              <a:lnSpc>
                <a:spcPct val="108300"/>
              </a:lnSpc>
              <a:spcBef>
                <a:spcPts val="2310"/>
              </a:spcBef>
              <a:buClr>
                <a:srgbClr val="E88F62"/>
              </a:buClr>
              <a:buSzPct val="119696"/>
              <a:buChar char="•"/>
              <a:tabLst>
                <a:tab pos="389255" algn="l"/>
              </a:tabLst>
            </a:pPr>
            <a:r>
              <a:rPr sz="3300" spc="-55" dirty="0">
                <a:solidFill>
                  <a:srgbClr val="FFFFFF"/>
                </a:solidFill>
                <a:latin typeface="Poppins"/>
                <a:cs typeface="Poppins"/>
              </a:rPr>
              <a:t>It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only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allows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for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one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dirty="0">
                <a:solidFill>
                  <a:srgbClr val="FFFFFF"/>
                </a:solidFill>
                <a:latin typeface="Poppins"/>
                <a:cs typeface="Poppins"/>
              </a:rPr>
              <a:t>-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and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Poppins"/>
                <a:cs typeface="Poppins"/>
              </a:rPr>
              <a:t>the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complexity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and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uncertainty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of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Poppins"/>
                <a:cs typeface="Poppins"/>
              </a:rPr>
              <a:t>the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situation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are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not</a:t>
            </a:r>
            <a:r>
              <a:rPr sz="3300" spc="-1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considered.</a:t>
            </a:r>
            <a:endParaRPr sz="3300" dirty="0">
              <a:latin typeface="Poppins"/>
              <a:cs typeface="Poppins"/>
            </a:endParaRPr>
          </a:p>
          <a:p>
            <a:pPr marL="389255" indent="-376555">
              <a:lnSpc>
                <a:spcPct val="100000"/>
              </a:lnSpc>
              <a:spcBef>
                <a:spcPts val="2635"/>
              </a:spcBef>
              <a:buSzPct val="119696"/>
              <a:buChar char="•"/>
              <a:tabLst>
                <a:tab pos="389255" algn="l"/>
              </a:tabLst>
            </a:pPr>
            <a:r>
              <a:rPr sz="3300" spc="-100" dirty="0">
                <a:solidFill>
                  <a:srgbClr val="E88F62"/>
                </a:solidFill>
                <a:latin typeface="Poppins"/>
                <a:cs typeface="Poppins"/>
              </a:rPr>
              <a:t>Responsibility</a:t>
            </a:r>
            <a:r>
              <a:rPr sz="3300" spc="-140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0" dirty="0">
                <a:solidFill>
                  <a:srgbClr val="FFFFFF"/>
                </a:solidFill>
                <a:latin typeface="Poppins"/>
                <a:cs typeface="Poppins"/>
              </a:rPr>
              <a:t>mentalizing</a:t>
            </a:r>
            <a:r>
              <a:rPr sz="3300" spc="-1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Poppins"/>
                <a:cs typeface="Poppins"/>
              </a:rPr>
              <a:t>word</a:t>
            </a:r>
            <a:endParaRPr sz="3300" dirty="0">
              <a:latin typeface="Poppins"/>
              <a:cs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828" y="2400388"/>
            <a:ext cx="17209770" cy="65243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3175" algn="ctr">
              <a:lnSpc>
                <a:spcPts val="7250"/>
              </a:lnSpc>
              <a:spcBef>
                <a:spcPts val="235"/>
              </a:spcBef>
            </a:pP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It’s</a:t>
            </a:r>
            <a:r>
              <a:rPr sz="5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our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belief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that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we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can</a:t>
            </a:r>
            <a:r>
              <a:rPr sz="59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E88F62"/>
                </a:solidFill>
                <a:latin typeface="Georgia"/>
                <a:cs typeface="Georgia"/>
              </a:rPr>
              <a:t>predict</a:t>
            </a:r>
            <a:r>
              <a:rPr sz="5900" spc="-5" dirty="0">
                <a:solidFill>
                  <a:srgbClr val="E88F62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E88F62"/>
                </a:solidFill>
                <a:latin typeface="Georgia"/>
                <a:cs typeface="Georgia"/>
              </a:rPr>
              <a:t>and</a:t>
            </a:r>
            <a:r>
              <a:rPr sz="5900" spc="-5" dirty="0">
                <a:solidFill>
                  <a:srgbClr val="E88F62"/>
                </a:solidFill>
                <a:latin typeface="Georgia"/>
                <a:cs typeface="Georgia"/>
              </a:rPr>
              <a:t> </a:t>
            </a:r>
            <a:r>
              <a:rPr sz="5900" spc="-10" dirty="0">
                <a:solidFill>
                  <a:srgbClr val="E88F62"/>
                </a:solidFill>
                <a:latin typeface="Georgia"/>
                <a:cs typeface="Georgia"/>
              </a:rPr>
              <a:t>prevent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individual</a:t>
            </a:r>
            <a:r>
              <a:rPr sz="5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suicide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that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makes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us</a:t>
            </a:r>
            <a:r>
              <a:rPr sz="5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architect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Georgia"/>
                <a:cs typeface="Georgia"/>
              </a:rPr>
              <a:t>our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own</a:t>
            </a:r>
            <a:r>
              <a:rPr sz="59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downfall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following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suicide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patient</a:t>
            </a:r>
            <a:r>
              <a:rPr lang="en-GB" sz="59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5900" dirty="0">
              <a:latin typeface="Georgia"/>
              <a:cs typeface="Georgia"/>
            </a:endParaRPr>
          </a:p>
          <a:p>
            <a:pPr marL="107314" marR="95250" algn="ctr">
              <a:lnSpc>
                <a:spcPts val="7250"/>
              </a:lnSpc>
              <a:spcBef>
                <a:spcPts val="10"/>
              </a:spcBef>
            </a:pP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We</a:t>
            </a:r>
            <a:r>
              <a:rPr sz="5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then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take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suicide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of a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patient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as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our</a:t>
            </a:r>
            <a:r>
              <a:rPr sz="590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E88F62"/>
                </a:solidFill>
                <a:latin typeface="Georgia"/>
                <a:cs typeface="Georgia"/>
              </a:rPr>
              <a:t>own </a:t>
            </a:r>
            <a:r>
              <a:rPr sz="5900" spc="-10" dirty="0">
                <a:solidFill>
                  <a:srgbClr val="E88F62"/>
                </a:solidFill>
                <a:latin typeface="Georgia"/>
                <a:cs typeface="Georgia"/>
              </a:rPr>
              <a:t>failure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5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truly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suicidal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then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pose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risk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Georgia"/>
                <a:cs typeface="Georgia"/>
              </a:rPr>
              <a:t>us</a:t>
            </a:r>
            <a:endParaRPr sz="5900" dirty="0">
              <a:latin typeface="Georgia"/>
              <a:cs typeface="Georgia"/>
            </a:endParaRPr>
          </a:p>
          <a:p>
            <a:pPr marL="124460" marR="114935" algn="ctr">
              <a:lnSpc>
                <a:spcPts val="7250"/>
              </a:lnSpc>
            </a:pP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…and</a:t>
            </a:r>
            <a:r>
              <a:rPr sz="59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It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makes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us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less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likely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approach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them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spc="-20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5900" dirty="0">
                <a:solidFill>
                  <a:srgbClr val="E88F62"/>
                </a:solidFill>
                <a:latin typeface="Georgia"/>
                <a:cs typeface="Georgia"/>
              </a:rPr>
              <a:t>an</a:t>
            </a:r>
            <a:r>
              <a:rPr sz="5900" spc="5" dirty="0">
                <a:solidFill>
                  <a:srgbClr val="E88F62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E88F62"/>
                </a:solidFill>
                <a:latin typeface="Georgia"/>
                <a:cs typeface="Georgia"/>
              </a:rPr>
              <a:t>open</a:t>
            </a:r>
            <a:r>
              <a:rPr sz="5900" spc="5" dirty="0">
                <a:solidFill>
                  <a:srgbClr val="E88F62"/>
                </a:solidFill>
                <a:latin typeface="Georgia"/>
                <a:cs typeface="Georgia"/>
              </a:rPr>
              <a:t> </a:t>
            </a:r>
            <a:r>
              <a:rPr sz="5900" spc="-10" dirty="0">
                <a:solidFill>
                  <a:srgbClr val="E88F62"/>
                </a:solidFill>
                <a:latin typeface="Georgia"/>
                <a:cs typeface="Georgia"/>
              </a:rPr>
              <a:t>heart</a:t>
            </a:r>
            <a:endParaRPr sz="5900" dirty="0">
              <a:latin typeface="Georgia"/>
              <a:cs typeface="Georg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3C148-2879-8DA1-00EA-5C4638EFAD1C}"/>
              </a:ext>
            </a:extLst>
          </p:cNvPr>
          <p:cNvSpPr txBox="1"/>
          <p:nvPr/>
        </p:nvSpPr>
        <p:spPr>
          <a:xfrm>
            <a:off x="5079243" y="9769475"/>
            <a:ext cx="993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Gibbons, R., 2023. Eight ‘truths’ about suicide. </a:t>
            </a:r>
            <a:r>
              <a:rPr lang="en-GB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BJPsych</a:t>
            </a:r>
            <a:r>
              <a:rPr lang="en-GB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Bulletin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pp.1-5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1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83583" y="4033846"/>
            <a:ext cx="8165465" cy="27730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7250"/>
              </a:lnSpc>
              <a:spcBef>
                <a:spcPts val="80"/>
              </a:spcBef>
            </a:pP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There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only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spc="-25" dirty="0">
                <a:solidFill>
                  <a:srgbClr val="FFFFFF"/>
                </a:solidFill>
                <a:latin typeface="Georgia"/>
                <a:cs typeface="Georgia"/>
              </a:rPr>
              <a:t>one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philosophical</a:t>
            </a:r>
            <a:r>
              <a:rPr sz="59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question…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that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59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Georgia"/>
                <a:cs typeface="Georgia"/>
              </a:rPr>
              <a:t>suicide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6288" y="2774782"/>
            <a:ext cx="1091565" cy="947419"/>
          </a:xfrm>
          <a:custGeom>
            <a:avLst/>
            <a:gdLst/>
            <a:ahLst/>
            <a:cxnLst/>
            <a:rect l="l" t="t" r="r" b="b"/>
            <a:pathLst>
              <a:path w="1091564" h="947420">
                <a:moveTo>
                  <a:pt x="1028083" y="0"/>
                </a:moveTo>
                <a:lnTo>
                  <a:pt x="967117" y="38094"/>
                </a:lnTo>
                <a:lnTo>
                  <a:pt x="893019" y="85808"/>
                </a:lnTo>
                <a:lnTo>
                  <a:pt x="853220" y="113497"/>
                </a:lnTo>
                <a:lnTo>
                  <a:pt x="814519" y="144025"/>
                </a:lnTo>
                <a:lnTo>
                  <a:pt x="776918" y="177394"/>
                </a:lnTo>
                <a:lnTo>
                  <a:pt x="740417" y="213606"/>
                </a:lnTo>
                <a:lnTo>
                  <a:pt x="706651" y="251638"/>
                </a:lnTo>
                <a:lnTo>
                  <a:pt x="675516" y="292184"/>
                </a:lnTo>
                <a:lnTo>
                  <a:pt x="647015" y="335243"/>
                </a:lnTo>
                <a:lnTo>
                  <a:pt x="621153" y="380815"/>
                </a:lnTo>
                <a:lnTo>
                  <a:pt x="599661" y="428896"/>
                </a:lnTo>
                <a:lnTo>
                  <a:pt x="584312" y="479497"/>
                </a:lnTo>
                <a:lnTo>
                  <a:pt x="575103" y="532616"/>
                </a:lnTo>
                <a:lnTo>
                  <a:pt x="572034" y="588254"/>
                </a:lnTo>
                <a:lnTo>
                  <a:pt x="574629" y="650198"/>
                </a:lnTo>
                <a:lnTo>
                  <a:pt x="582415" y="707173"/>
                </a:lnTo>
                <a:lnTo>
                  <a:pt x="595393" y="759177"/>
                </a:lnTo>
                <a:lnTo>
                  <a:pt x="613565" y="806205"/>
                </a:lnTo>
                <a:lnTo>
                  <a:pt x="636933" y="848256"/>
                </a:lnTo>
                <a:lnTo>
                  <a:pt x="666320" y="883866"/>
                </a:lnTo>
                <a:lnTo>
                  <a:pt x="702588" y="911561"/>
                </a:lnTo>
                <a:lnTo>
                  <a:pt x="745736" y="931341"/>
                </a:lnTo>
                <a:lnTo>
                  <a:pt x="795765" y="943209"/>
                </a:lnTo>
                <a:lnTo>
                  <a:pt x="852675" y="947164"/>
                </a:lnTo>
                <a:lnTo>
                  <a:pt x="898329" y="943166"/>
                </a:lnTo>
                <a:lnTo>
                  <a:pt x="938836" y="931167"/>
                </a:lnTo>
                <a:lnTo>
                  <a:pt x="974193" y="911163"/>
                </a:lnTo>
                <a:lnTo>
                  <a:pt x="1004398" y="883145"/>
                </a:lnTo>
                <a:lnTo>
                  <a:pt x="1028572" y="850537"/>
                </a:lnTo>
                <a:lnTo>
                  <a:pt x="1056200" y="781689"/>
                </a:lnTo>
                <a:lnTo>
                  <a:pt x="1059653" y="745453"/>
                </a:lnTo>
                <a:lnTo>
                  <a:pt x="1055759" y="696842"/>
                </a:lnTo>
                <a:lnTo>
                  <a:pt x="1044079" y="654477"/>
                </a:lnTo>
                <a:lnTo>
                  <a:pt x="1024619" y="618356"/>
                </a:lnTo>
                <a:lnTo>
                  <a:pt x="997383" y="588474"/>
                </a:lnTo>
                <a:lnTo>
                  <a:pt x="963341" y="565074"/>
                </a:lnTo>
                <a:lnTo>
                  <a:pt x="923492" y="548356"/>
                </a:lnTo>
                <a:lnTo>
                  <a:pt x="877836" y="538323"/>
                </a:lnTo>
                <a:lnTo>
                  <a:pt x="826372" y="534978"/>
                </a:lnTo>
                <a:lnTo>
                  <a:pt x="742176" y="534978"/>
                </a:lnTo>
                <a:lnTo>
                  <a:pt x="748368" y="491659"/>
                </a:lnTo>
                <a:lnTo>
                  <a:pt x="756424" y="452596"/>
                </a:lnTo>
                <a:lnTo>
                  <a:pt x="778133" y="387255"/>
                </a:lnTo>
                <a:lnTo>
                  <a:pt x="809907" y="331088"/>
                </a:lnTo>
                <a:lnTo>
                  <a:pt x="854434" y="276232"/>
                </a:lnTo>
                <a:lnTo>
                  <a:pt x="906608" y="225767"/>
                </a:lnTo>
                <a:lnTo>
                  <a:pt x="957918" y="186203"/>
                </a:lnTo>
                <a:lnTo>
                  <a:pt x="1016670" y="148831"/>
                </a:lnTo>
                <a:lnTo>
                  <a:pt x="1051970" y="127680"/>
                </a:lnTo>
                <a:lnTo>
                  <a:pt x="1091223" y="104886"/>
                </a:lnTo>
                <a:lnTo>
                  <a:pt x="1028083" y="0"/>
                </a:lnTo>
                <a:close/>
              </a:path>
              <a:path w="1091564" h="947420">
                <a:moveTo>
                  <a:pt x="456038" y="0"/>
                </a:moveTo>
                <a:lnTo>
                  <a:pt x="395075" y="38094"/>
                </a:lnTo>
                <a:lnTo>
                  <a:pt x="320974" y="85808"/>
                </a:lnTo>
                <a:lnTo>
                  <a:pt x="281176" y="113497"/>
                </a:lnTo>
                <a:lnTo>
                  <a:pt x="242479" y="144025"/>
                </a:lnTo>
                <a:lnTo>
                  <a:pt x="204882" y="177394"/>
                </a:lnTo>
                <a:lnTo>
                  <a:pt x="168382" y="213606"/>
                </a:lnTo>
                <a:lnTo>
                  <a:pt x="134610" y="251638"/>
                </a:lnTo>
                <a:lnTo>
                  <a:pt x="103471" y="292184"/>
                </a:lnTo>
                <a:lnTo>
                  <a:pt x="74970" y="335243"/>
                </a:lnTo>
                <a:lnTo>
                  <a:pt x="49108" y="380815"/>
                </a:lnTo>
                <a:lnTo>
                  <a:pt x="27617" y="428896"/>
                </a:lnTo>
                <a:lnTo>
                  <a:pt x="12271" y="479497"/>
                </a:lnTo>
                <a:lnTo>
                  <a:pt x="3067" y="532616"/>
                </a:lnTo>
                <a:lnTo>
                  <a:pt x="0" y="588254"/>
                </a:lnTo>
                <a:lnTo>
                  <a:pt x="2594" y="650198"/>
                </a:lnTo>
                <a:lnTo>
                  <a:pt x="10380" y="707173"/>
                </a:lnTo>
                <a:lnTo>
                  <a:pt x="23358" y="759177"/>
                </a:lnTo>
                <a:lnTo>
                  <a:pt x="41531" y="806205"/>
                </a:lnTo>
                <a:lnTo>
                  <a:pt x="64898" y="848256"/>
                </a:lnTo>
                <a:lnTo>
                  <a:pt x="94285" y="883866"/>
                </a:lnTo>
                <a:lnTo>
                  <a:pt x="130553" y="911561"/>
                </a:lnTo>
                <a:lnTo>
                  <a:pt x="173701" y="931341"/>
                </a:lnTo>
                <a:lnTo>
                  <a:pt x="223730" y="943209"/>
                </a:lnTo>
                <a:lnTo>
                  <a:pt x="280640" y="947164"/>
                </a:lnTo>
                <a:lnTo>
                  <a:pt x="326289" y="943166"/>
                </a:lnTo>
                <a:lnTo>
                  <a:pt x="366796" y="931167"/>
                </a:lnTo>
                <a:lnTo>
                  <a:pt x="402153" y="911163"/>
                </a:lnTo>
                <a:lnTo>
                  <a:pt x="432353" y="883145"/>
                </a:lnTo>
                <a:lnTo>
                  <a:pt x="456527" y="850537"/>
                </a:lnTo>
                <a:lnTo>
                  <a:pt x="484154" y="781689"/>
                </a:lnTo>
                <a:lnTo>
                  <a:pt x="487608" y="745453"/>
                </a:lnTo>
                <a:lnTo>
                  <a:pt x="483713" y="696842"/>
                </a:lnTo>
                <a:lnTo>
                  <a:pt x="472034" y="654477"/>
                </a:lnTo>
                <a:lnTo>
                  <a:pt x="452573" y="618356"/>
                </a:lnTo>
                <a:lnTo>
                  <a:pt x="425337" y="588474"/>
                </a:lnTo>
                <a:lnTo>
                  <a:pt x="391296" y="565074"/>
                </a:lnTo>
                <a:lnTo>
                  <a:pt x="351447" y="548356"/>
                </a:lnTo>
                <a:lnTo>
                  <a:pt x="305791" y="538323"/>
                </a:lnTo>
                <a:lnTo>
                  <a:pt x="254327" y="534978"/>
                </a:lnTo>
                <a:lnTo>
                  <a:pt x="170130" y="534978"/>
                </a:lnTo>
                <a:lnTo>
                  <a:pt x="176379" y="491607"/>
                </a:lnTo>
                <a:lnTo>
                  <a:pt x="184603" y="452384"/>
                </a:lnTo>
                <a:lnTo>
                  <a:pt x="206967" y="386375"/>
                </a:lnTo>
                <a:lnTo>
                  <a:pt x="238973" y="330000"/>
                </a:lnTo>
                <a:lnTo>
                  <a:pt x="282389" y="276232"/>
                </a:lnTo>
                <a:lnTo>
                  <a:pt x="334563" y="225767"/>
                </a:lnTo>
                <a:lnTo>
                  <a:pt x="385873" y="186203"/>
                </a:lnTo>
                <a:lnTo>
                  <a:pt x="444625" y="148831"/>
                </a:lnTo>
                <a:lnTo>
                  <a:pt x="479925" y="127680"/>
                </a:lnTo>
                <a:lnTo>
                  <a:pt x="519177" y="104886"/>
                </a:lnTo>
                <a:lnTo>
                  <a:pt x="456038" y="0"/>
                </a:lnTo>
                <a:close/>
              </a:path>
            </a:pathLst>
          </a:custGeom>
          <a:solidFill>
            <a:srgbClr val="E88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83583" y="7195451"/>
            <a:ext cx="344614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90" dirty="0">
                <a:solidFill>
                  <a:srgbClr val="FFFFFF"/>
                </a:solidFill>
                <a:latin typeface="Poppins"/>
                <a:cs typeface="Poppins"/>
              </a:rPr>
              <a:t>Albert</a:t>
            </a:r>
            <a:r>
              <a:rPr sz="3950" b="1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950" b="1" spc="-85" dirty="0">
                <a:solidFill>
                  <a:srgbClr val="FFFFFF"/>
                </a:solidFill>
                <a:latin typeface="Poppins"/>
                <a:cs typeface="Poppins"/>
              </a:rPr>
              <a:t>Camus</a:t>
            </a:r>
            <a:endParaRPr sz="395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950" y="2911475"/>
            <a:ext cx="15316200" cy="4138954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 marR="23495">
              <a:lnSpc>
                <a:spcPts val="9890"/>
              </a:lnSpc>
              <a:spcBef>
                <a:spcPts val="2080"/>
              </a:spcBef>
            </a:pPr>
            <a:r>
              <a:rPr lang="en-GB" sz="9900" spc="-229" dirty="0"/>
              <a:t>The Impact of Suicide on  the </a:t>
            </a:r>
            <a:r>
              <a:rPr lang="en-GB" sz="9900" spc="-315" dirty="0">
                <a:solidFill>
                  <a:srgbClr val="E88F62"/>
                </a:solidFill>
              </a:rPr>
              <a:t>Mind</a:t>
            </a:r>
            <a:r>
              <a:rPr lang="en-GB" sz="9900" spc="-229" dirty="0">
                <a:solidFill>
                  <a:srgbClr val="E88F62"/>
                </a:solidFill>
              </a:rPr>
              <a:t> </a:t>
            </a:r>
            <a:r>
              <a:rPr lang="en-GB" sz="9900" spc="-229" dirty="0"/>
              <a:t>of the Bereaved </a:t>
            </a:r>
            <a:r>
              <a:rPr lang="en-GB" sz="9900" spc="-265" dirty="0"/>
              <a:t>(Including Staff)</a:t>
            </a:r>
            <a:endParaRPr sz="9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1BE2-2F5C-9244-ACA8-7032E5F4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777240"/>
            <a:ext cx="17856351" cy="2132149"/>
          </a:xfrm>
        </p:spPr>
        <p:txBody>
          <a:bodyPr>
            <a:noAutofit/>
          </a:bodyPr>
          <a:lstStyle/>
          <a:p>
            <a:r>
              <a:rPr lang="en-US" sz="5400" spc="-229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The</a:t>
            </a:r>
            <a:r>
              <a:rPr lang="en-US" sz="5400" spc="-315" dirty="0">
                <a:solidFill>
                  <a:srgbClr val="E88F62"/>
                </a:solidFill>
              </a:rPr>
              <a:t> Multiple Impacts of</a:t>
            </a:r>
            <a:r>
              <a:rPr lang="en-US" sz="5400" spc="-229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suicide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5E83C-0A5D-CD41-AB85-868CEB8C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89"/>
              </a:spcAft>
            </a:pPr>
            <a:fld id="{0191CD5E-3961-134C-AFD8-8486A8CD7EEC}" type="slidenum">
              <a:rPr lang="en-US" smtClean="0"/>
              <a:pPr>
                <a:spcAft>
                  <a:spcPts val="989"/>
                </a:spcAft>
              </a:pPr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E68F-D002-0A4A-A920-E8304C4D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894" y="2940504"/>
            <a:ext cx="9591331" cy="7314246"/>
          </a:xfrm>
        </p:spPr>
        <p:txBody>
          <a:bodyPr>
            <a:normAutofit fontScale="92500" lnSpcReduction="20000"/>
          </a:bodyPr>
          <a:lstStyle/>
          <a:p>
            <a:endParaRPr lang="en-US" sz="3200" dirty="0">
              <a:latin typeface="Poppins" pitchFamily="2" charset="77"/>
              <a:cs typeface="Poppins" pitchFamily="2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Shocking annihilatory loss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Uncertainty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Fracturing of fragile construct of life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Projected into by the person who has died- suicide acting out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Destructive nature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Leads to a fragmentation of the mind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Complex bereavement- anger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Delusion generated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FFFF"/>
              </a:solidFill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845EC-5DCE-67AB-DD15-E91BA0E9F46D}"/>
              </a:ext>
            </a:extLst>
          </p:cNvPr>
          <p:cNvSpPr txBox="1"/>
          <p:nvPr/>
        </p:nvSpPr>
        <p:spPr>
          <a:xfrm>
            <a:off x="14776450" y="946467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Jenny Saville</a:t>
            </a:r>
          </a:p>
        </p:txBody>
      </p:sp>
    </p:spTree>
    <p:extLst>
      <p:ext uri="{BB962C8B-B14F-4D97-AF65-F5344CB8AC3E}">
        <p14:creationId xmlns:p14="http://schemas.microsoft.com/office/powerpoint/2010/main" val="20260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1A23A-9A4D-1443-A885-DEC3D2E3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89"/>
              </a:spcAft>
            </a:pPr>
            <a:fld id="{0191CD5E-3961-134C-AFD8-8486A8CD7EEC}" type="slidenum">
              <a:rPr lang="en-US" smtClean="0"/>
              <a:pPr>
                <a:spcAft>
                  <a:spcPts val="989"/>
                </a:spcAft>
              </a:pPr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6350-44D6-F747-99BD-623070B2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19" y="3444875"/>
            <a:ext cx="9591331" cy="6635614"/>
          </a:xfrm>
        </p:spPr>
        <p:txBody>
          <a:bodyPr>
            <a:normAutofit/>
          </a:bodyPr>
          <a:lstStyle/>
          <a:p>
            <a:pPr algn="ctr"/>
            <a:r>
              <a:rPr lang="en-GB" sz="3600" i="1" dirty="0">
                <a:latin typeface="Georgia" panose="02040502050405020303" pitchFamily="18" charset="0"/>
              </a:rPr>
              <a:t>‘</a:t>
            </a:r>
            <a:r>
              <a:rPr lang="en-GB" sz="3200" i="1" dirty="0">
                <a:latin typeface="Poppins" pitchFamily="2" charset="77"/>
                <a:cs typeface="Poppins" pitchFamily="2" charset="77"/>
              </a:rPr>
              <a:t>the delusion is found applied like a patch over the place where originally a rent had appeared in the ego's relation to the external world’. </a:t>
            </a:r>
          </a:p>
          <a:p>
            <a:pPr algn="ctr"/>
            <a:endParaRPr lang="en-GB" sz="3200" i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GB" sz="3200" dirty="0">
                <a:latin typeface="Poppins" pitchFamily="2" charset="77"/>
                <a:cs typeface="Poppins" pitchFamily="2" charset="77"/>
              </a:rPr>
              <a:t>Freud: Neurosis and Psychosis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7BDCD-1BDF-3849-A20E-386D9EB50735}"/>
              </a:ext>
            </a:extLst>
          </p:cNvPr>
          <p:cNvSpPr txBox="1"/>
          <p:nvPr/>
        </p:nvSpPr>
        <p:spPr>
          <a:xfrm>
            <a:off x="15005050" y="101039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bg1"/>
                </a:solidFill>
              </a:rPr>
              <a:t>Black things” </a:t>
            </a:r>
            <a:r>
              <a:rPr lang="en-US" dirty="0" err="1">
                <a:solidFill>
                  <a:schemeClr val="bg1"/>
                </a:solidFill>
              </a:rPr>
              <a:t>Odilon</a:t>
            </a:r>
            <a:r>
              <a:rPr lang="en-US" dirty="0">
                <a:solidFill>
                  <a:schemeClr val="bg1"/>
                </a:solidFill>
              </a:rPr>
              <a:t> Redon</a:t>
            </a:r>
          </a:p>
        </p:txBody>
      </p:sp>
    </p:spTree>
    <p:extLst>
      <p:ext uri="{BB962C8B-B14F-4D97-AF65-F5344CB8AC3E}">
        <p14:creationId xmlns:p14="http://schemas.microsoft.com/office/powerpoint/2010/main" val="223452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BD18-5BDB-EB4C-8961-74F061AF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164" y="446043"/>
            <a:ext cx="11969195" cy="2132149"/>
          </a:xfrm>
        </p:spPr>
        <p:txBody>
          <a:bodyPr vert="horz" wrap="square" lIns="150781" tIns="75390" rIns="150781" bIns="75390" rtlCol="0" anchor="ctr">
            <a:normAutofit/>
          </a:bodyPr>
          <a:lstStyle/>
          <a:p>
            <a:r>
              <a:rPr lang="en-US" sz="5400" spc="-315" dirty="0">
                <a:solidFill>
                  <a:srgbClr val="E88F62"/>
                </a:solidFill>
              </a:rPr>
              <a:t>Pattern </a:t>
            </a:r>
            <a:r>
              <a:rPr lang="en-US" sz="5400" spc="-315" dirty="0"/>
              <a:t>of Response</a:t>
            </a:r>
            <a:endParaRPr lang="en-US" sz="5400" kern="1200" cap="all" baseline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F5A07D-DD70-9043-9E93-4001CD1D57BE}"/>
              </a:ext>
            </a:extLst>
          </p:cNvPr>
          <p:cNvSpPr txBox="1">
            <a:spLocks/>
          </p:cNvSpPr>
          <p:nvPr/>
        </p:nvSpPr>
        <p:spPr>
          <a:xfrm>
            <a:off x="879554" y="2974978"/>
            <a:ext cx="9591331" cy="6635614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Initially shocked</a:t>
            </a:r>
          </a:p>
          <a:p>
            <a:r>
              <a:rPr lang="en-US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Within short space of time a delusional narrative is constructed</a:t>
            </a:r>
          </a:p>
          <a:p>
            <a:r>
              <a:rPr lang="en-US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bereaved as the protagonist</a:t>
            </a:r>
          </a:p>
          <a:p>
            <a:r>
              <a:rPr lang="en-US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Obsessional ‘I have made a mistake – I am to blame’</a:t>
            </a:r>
          </a:p>
          <a:p>
            <a:r>
              <a:rPr lang="en-US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Guilt/shame/humiliation</a:t>
            </a:r>
          </a:p>
          <a:p>
            <a:r>
              <a:rPr lang="en-US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Important transitional point- sensitive to external response</a:t>
            </a:r>
          </a:p>
          <a:p>
            <a:r>
              <a:rPr lang="en-US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Gradually more realistic development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6AC2CF-21D2-A248-A3A5-C6FF63228112}"/>
              </a:ext>
            </a:extLst>
          </p:cNvPr>
          <p:cNvSpPr txBox="1">
            <a:spLocks/>
          </p:cNvSpPr>
          <p:nvPr/>
        </p:nvSpPr>
        <p:spPr>
          <a:xfrm>
            <a:off x="5026025" y="1512118"/>
            <a:ext cx="14198521" cy="2132149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989"/>
              </a:spcAft>
            </a:pPr>
            <a:r>
              <a:rPr lang="en-US" sz="6596" dirty="0"/>
              <a:t> </a:t>
            </a:r>
            <a:endParaRPr lang="en-US" sz="65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80CB2-66B7-FDDD-9480-51DE4B778F51}"/>
              </a:ext>
            </a:extLst>
          </p:cNvPr>
          <p:cNvSpPr txBox="1"/>
          <p:nvPr/>
        </p:nvSpPr>
        <p:spPr>
          <a:xfrm>
            <a:off x="13633450" y="1045527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Premonition by Henryk </a:t>
            </a:r>
            <a:r>
              <a:rPr lang="en-US" dirty="0" err="1">
                <a:solidFill>
                  <a:schemeClr val="bg1"/>
                </a:solidFill>
              </a:rPr>
              <a:t>Weyssenhoff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4709-8410-CA4F-9C2D-7BFA1DC8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54" y="1054600"/>
            <a:ext cx="10429185" cy="213214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Poppins" pitchFamily="2" charset="77"/>
                <a:cs typeface="Poppins" pitchFamily="2" charset="77"/>
              </a:rPr>
              <a:t>Staff Suffer </a:t>
            </a:r>
            <a:r>
              <a:rPr lang="en-GB" sz="5400" spc="-315" dirty="0">
                <a:solidFill>
                  <a:srgbClr val="E88F62"/>
                </a:solidFill>
              </a:rPr>
              <a:t>Disenfranchised</a:t>
            </a:r>
            <a:r>
              <a:rPr lang="en-US" sz="5400" dirty="0">
                <a:latin typeface="Poppins" pitchFamily="2" charset="77"/>
                <a:cs typeface="Poppins" pitchFamily="2" charset="77"/>
              </a:rPr>
              <a:t> Grief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6A9AA-5FC2-9640-93D8-59855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89"/>
              </a:spcAft>
            </a:pPr>
            <a:fld id="{0191CD5E-3961-134C-AFD8-8486A8CD7EEC}" type="slidenum">
              <a:rPr lang="en-US" smtClean="0"/>
              <a:pPr>
                <a:spcAft>
                  <a:spcPts val="989"/>
                </a:spcAft>
              </a:pPr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73B5-938B-174D-BADB-EF87F93A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4130676"/>
            <a:ext cx="9952575" cy="612407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There is not enough grief to go 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“I have no right to feel grief because the families grief is so much worse”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Georgia" panose="02040502050405020303" pitchFamily="18" charset="0"/>
              </a:rPr>
              <a:t>“If I ask for any space for my feelings then it will take away, or compete with, the families grief”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73149-4406-B895-13E6-81187D43DE64}"/>
              </a:ext>
            </a:extLst>
          </p:cNvPr>
          <p:cNvSpPr txBox="1"/>
          <p:nvPr/>
        </p:nvSpPr>
        <p:spPr>
          <a:xfrm>
            <a:off x="537266" y="10153443"/>
            <a:ext cx="10485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Gibbons, R., 2024. Someone is to blame: the impact of suicide on the mind </a:t>
            </a:r>
          </a:p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of the bereaved (including clinicians). </a:t>
            </a:r>
            <a:r>
              <a:rPr lang="en-GB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BJPsych</a:t>
            </a:r>
            <a:r>
              <a:rPr lang="en-GB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bulletin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pp.1-5.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E5429-4637-0406-A9A3-3997160416C8}"/>
              </a:ext>
            </a:extLst>
          </p:cNvPr>
          <p:cNvSpPr txBox="1"/>
          <p:nvPr/>
        </p:nvSpPr>
        <p:spPr>
          <a:xfrm>
            <a:off x="14014450" y="1019960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Hope George </a:t>
            </a:r>
            <a:r>
              <a:rPr lang="en-US" dirty="0" err="1">
                <a:solidFill>
                  <a:schemeClr val="bg1"/>
                </a:solidFill>
              </a:rPr>
              <a:t>Friderick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8F40-BF1D-F640-A6A5-E8509EE7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727800"/>
            <a:ext cx="14198521" cy="2132149"/>
          </a:xfrm>
        </p:spPr>
        <p:txBody>
          <a:bodyPr>
            <a:normAutofit/>
          </a:bodyPr>
          <a:lstStyle/>
          <a:p>
            <a:r>
              <a:rPr lang="en-GB" sz="5400" dirty="0"/>
              <a:t>The Effect of </a:t>
            </a:r>
            <a:r>
              <a:rPr lang="en-GB" sz="5400" spc="-315" dirty="0">
                <a:solidFill>
                  <a:srgbClr val="E88F62"/>
                </a:solidFill>
              </a:rPr>
              <a:t>Suicide</a:t>
            </a:r>
            <a:r>
              <a:rPr lang="en-GB" sz="5400" dirty="0"/>
              <a:t> on </a:t>
            </a:r>
            <a:br>
              <a:rPr lang="en-GB" sz="5400" dirty="0"/>
            </a:br>
            <a:r>
              <a:rPr lang="en-GB" sz="5400" dirty="0"/>
              <a:t>Staff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6ED0B-7B03-1741-880C-D356F5F7D5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449822" y="628651"/>
            <a:ext cx="4523423" cy="602076"/>
          </a:xfrm>
        </p:spPr>
        <p:txBody>
          <a:bodyPr>
            <a:normAutofit/>
          </a:bodyPr>
          <a:lstStyle/>
          <a:p>
            <a:pPr>
              <a:spcAft>
                <a:spcPts val="989"/>
              </a:spcAft>
            </a:pPr>
            <a:fld id="{C304469D-DEBF-ED40-9811-BA9387412D6B}" type="slidenum">
              <a:rPr lang="en-US"/>
              <a:pPr>
                <a:spcAft>
                  <a:spcPts val="989"/>
                </a:spcAft>
              </a:pPr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3B4C-4E6A-174A-95AA-E09F2B76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3009674"/>
            <a:ext cx="9591331" cy="6635614"/>
          </a:xfrm>
        </p:spPr>
        <p:txBody>
          <a:bodyPr>
            <a:normAutofit fontScale="92500"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en-GB" sz="3298" dirty="0"/>
              <a:t>Profound unacknowledged trauma 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en-GB" sz="329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GB" sz="3298" dirty="0"/>
              <a:t>External responses (</a:t>
            </a:r>
            <a:r>
              <a:rPr lang="en-GB" sz="3298" dirty="0" err="1"/>
              <a:t>inc</a:t>
            </a:r>
            <a:r>
              <a:rPr lang="en-GB" sz="3298" dirty="0"/>
              <a:t>: organisational and societal) can amplify or mitigate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en-GB" sz="329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GB" sz="3298" dirty="0"/>
              <a:t>The fear of persecution following suicide - lead to an overvalued interpretation of the role as predicting and preventing suicide.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en-GB" sz="329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GB" sz="3298" dirty="0"/>
              <a:t>This distorts the meaning of the work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endParaRPr lang="en-GB" sz="3298" dirty="0"/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GB" sz="3298" dirty="0"/>
              <a:t>The focus on working with patient to improve the quality of their life can be lost and open hearted engagement is not possible</a:t>
            </a:r>
            <a:endParaRPr lang="en-US" sz="3298" dirty="0"/>
          </a:p>
        </p:txBody>
      </p:sp>
    </p:spTree>
    <p:extLst>
      <p:ext uri="{BB962C8B-B14F-4D97-AF65-F5344CB8AC3E}">
        <p14:creationId xmlns:p14="http://schemas.microsoft.com/office/powerpoint/2010/main" val="35714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47569-9B90-B14A-8AD2-ABA0071C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449822" y="628651"/>
            <a:ext cx="4523423" cy="602076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defPPr>
              <a:defRPr lang="en-US"/>
            </a:defPPr>
            <a:lvl1pPr marL="0" algn="r" defTabSz="1507846" rtl="0" eaLnBrk="1" latinLnBrk="0" hangingPunct="1">
              <a:defRPr sz="1979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89"/>
              </a:spcAft>
            </a:pPr>
            <a:fld id="{C304469D-DEBF-ED40-9811-BA9387412D6B}" type="slidenum">
              <a:rPr lang="en-US" smtClean="0"/>
              <a:pPr>
                <a:spcAft>
                  <a:spcPts val="989"/>
                </a:spcAft>
              </a:pPr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98E7-D8BF-A845-8DB7-72559DD0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3292475"/>
            <a:ext cx="9591331" cy="663561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We see our task as doing the impossible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 Controlling what cannot be controlled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 Predicting and preventing individual suicide - at all costs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Even though there is no evidence that this can be achieved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AT THE COST OF OUR PRIMARY TASK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020A7-1455-C418-6430-8DD64E77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65" y="1720583"/>
            <a:ext cx="14198521" cy="2132149"/>
          </a:xfrm>
        </p:spPr>
        <p:txBody>
          <a:bodyPr>
            <a:normAutofit/>
          </a:bodyPr>
          <a:lstStyle/>
          <a:p>
            <a:r>
              <a:rPr lang="en-GB" sz="5400" dirty="0"/>
              <a:t>Our </a:t>
            </a:r>
            <a:r>
              <a:rPr lang="en-GB" sz="5400" spc="-315" dirty="0">
                <a:solidFill>
                  <a:srgbClr val="E88F62"/>
                </a:solidFill>
              </a:rPr>
              <a:t>Omnipotent</a:t>
            </a:r>
            <a:r>
              <a:rPr lang="en-GB" sz="5400" dirty="0"/>
              <a:t> Role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5620F-0151-8D16-0CC7-3C385F874943}"/>
              </a:ext>
            </a:extLst>
          </p:cNvPr>
          <p:cNvSpPr txBox="1"/>
          <p:nvPr/>
        </p:nvSpPr>
        <p:spPr>
          <a:xfrm>
            <a:off x="11494642" y="10388311"/>
            <a:ext cx="836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Atlas holding up the celestial globe </a:t>
            </a:r>
            <a:r>
              <a:rPr lang="en-US" sz="3200" dirty="0" err="1">
                <a:solidFill>
                  <a:schemeClr val="bg1"/>
                </a:solidFill>
              </a:rPr>
              <a:t>Guercino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3B68-12A7-6637-AD11-263F2748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>
                <a:solidFill>
                  <a:schemeClr val="accent6"/>
                </a:solidFill>
              </a:rPr>
              <a:t>Helps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C92B-C62F-6449-F5AF-2603C424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2378075"/>
            <a:ext cx="10935335" cy="8771632"/>
          </a:xfrm>
        </p:spPr>
        <p:txBody>
          <a:bodyPr/>
          <a:lstStyle/>
          <a:p>
            <a:pPr algn="l"/>
            <a:r>
              <a:rPr lang="en-GB" sz="3200" dirty="0"/>
              <a:t>Common Emotional Reactions: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Sadness, Guilt, Anxiety, Shame, Fear, Anger, Paranoia, Feelings of responsibility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Fear of making mistakes or being blamed by others.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Grief reactions, similar to bereavement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/>
              <a:cs typeface="Poppins"/>
            </a:endParaRPr>
          </a:p>
          <a:p>
            <a:pPr algn="l"/>
            <a:r>
              <a:rPr lang="en-GB" sz="3200" dirty="0"/>
              <a:t>Impact on Wellbeing: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Effects can vary,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Questioning clinical skills are common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/>
              <a:cs typeface="Poppins"/>
            </a:endParaRPr>
          </a:p>
          <a:p>
            <a:pPr algn="l"/>
            <a:r>
              <a:rPr lang="en-GB" sz="3200" dirty="0"/>
              <a:t>Looking After Yourself: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Connect with others and Be kind to yourself: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Maintain routine: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Seek professional support: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/>
                <a:cs typeface="Poppins"/>
              </a:rPr>
              <a:t>Use occupational health services, therapy, or confidential peer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46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A8D21DB8-B4A9-0684-3D04-F08130184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050" y="896872"/>
            <a:ext cx="7565962" cy="9515606"/>
          </a:xfr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ED695A8-0FAB-409D-1428-69E851FBE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50" y="2022475"/>
            <a:ext cx="7277100" cy="7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6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0C48-41F4-B487-AD3C-66143C26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55" y="1002965"/>
            <a:ext cx="12286695" cy="830997"/>
          </a:xfrm>
        </p:spPr>
        <p:txBody>
          <a:bodyPr/>
          <a:lstStyle/>
          <a:p>
            <a:r>
              <a:rPr lang="en-US" sz="5400" spc="-315" dirty="0">
                <a:solidFill>
                  <a:srgbClr val="E88F62"/>
                </a:solidFill>
              </a:rPr>
              <a:t>Aims</a:t>
            </a:r>
            <a:r>
              <a:rPr lang="en-US" sz="5400" dirty="0"/>
              <a:t> of New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2DCBE-4029-DAE6-7607-454FD3ED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856" y="2301875"/>
            <a:ext cx="17842389" cy="8596725"/>
          </a:xfrm>
        </p:spPr>
        <p:txBody>
          <a:bodyPr>
            <a:normAutofit/>
          </a:bodyPr>
          <a:lstStyle/>
          <a:p>
            <a:pPr marL="753923" indent="-753923">
              <a:buFont typeface="+mj-lt"/>
              <a:buAutoNum type="arabicPeriod"/>
            </a:pPr>
            <a:r>
              <a:rPr lang="en-GB" sz="2800" b="1" dirty="0">
                <a:latin typeface="Poppins" pitchFamily="2" charset="77"/>
                <a:cs typeface="Poppins" pitchFamily="2" charset="77"/>
              </a:rPr>
              <a:t>Recommend evidenced-based and best practice interventions to:</a:t>
            </a:r>
          </a:p>
          <a:p>
            <a:pPr marL="1507846" lvl="1" indent="-753923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mitigate the impact of a patient death by suicide </a:t>
            </a:r>
          </a:p>
          <a:p>
            <a:pPr marL="1507846" lvl="1" indent="-753923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improve the sustainability of mental health services increase staff wellbeing, progression with training, resilience and retention.</a:t>
            </a:r>
          </a:p>
          <a:p>
            <a:pPr marL="1507846" lvl="1" indent="-753923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assist mental health and training organisations in their legal obligation of duty of care for their employees</a:t>
            </a:r>
          </a:p>
          <a:p>
            <a:pPr marL="753923" indent="-753923">
              <a:buFont typeface="+mj-lt"/>
              <a:buAutoNum type="arabicPeriod"/>
            </a:pPr>
            <a:r>
              <a:rPr lang="en-GB" sz="2800" b="1" dirty="0">
                <a:latin typeface="Poppins" pitchFamily="2" charset="77"/>
                <a:cs typeface="Poppins" pitchFamily="2" charset="77"/>
              </a:rPr>
              <a:t>Increase awareness of the impact that a death of a patient by suicide can have on professionals and to:</a:t>
            </a:r>
          </a:p>
          <a:p>
            <a:pPr marL="1507846" lvl="1" indent="-753923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encourage transparent and open dialogue about the impact on staff of working with suicide risk and death.</a:t>
            </a:r>
          </a:p>
          <a:p>
            <a:pPr marL="1507846" lvl="1" indent="-753923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facilitate expansion of suicide prevention and awareness training to include preparation for the emotional effects and the processes that follow the death of a patient by suicide.</a:t>
            </a:r>
          </a:p>
          <a:p>
            <a:pPr marL="753923" indent="-753923">
              <a:buFont typeface="+mj-lt"/>
              <a:buAutoNum type="arabicPeriod"/>
            </a:pPr>
            <a:r>
              <a:rPr lang="en-GB" sz="2800" b="1" dirty="0">
                <a:latin typeface="Poppins" pitchFamily="2" charset="77"/>
                <a:cs typeface="Poppins" pitchFamily="2" charset="77"/>
              </a:rPr>
              <a:t>Help support cultural transformation:  </a:t>
            </a:r>
          </a:p>
          <a:p>
            <a:pPr marL="1507846" lvl="1" indent="-753923"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from one where individual clinicians may feel isolated and personally held responsible following a death, to a systemic understanding about the uncertainty and complex aetiology of suicide and its consequences on staff.</a:t>
            </a:r>
          </a:p>
          <a:p>
            <a:pPr marL="753923" indent="-753923">
              <a:buFont typeface="+mj-lt"/>
              <a:buAutoNum type="arabicPeriod"/>
            </a:pPr>
            <a:r>
              <a:rPr lang="en-GB" sz="2800" b="1" dirty="0">
                <a:latin typeface="Poppins" pitchFamily="2" charset="77"/>
                <a:cs typeface="Poppins" pitchFamily="2" charset="77"/>
              </a:rPr>
              <a:t>Improve the quality of patient care: 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by helping staff feel less anxious working with suicidality and in this way maintain their capacity to think clearly and provide safe, high-quality, care.</a:t>
            </a:r>
          </a:p>
          <a:p>
            <a:pPr marL="753923" indent="-753923">
              <a:buFont typeface="+mj-lt"/>
              <a:buAutoNum type="arabicPeriod"/>
            </a:pPr>
            <a:r>
              <a:rPr lang="en-GB" sz="2800" b="1" dirty="0">
                <a:latin typeface="Poppins" pitchFamily="2" charset="77"/>
                <a:cs typeface="Poppins" pitchFamily="2" charset="77"/>
              </a:rPr>
              <a:t>Increase the possibility of truly learning from these tragic events. </a:t>
            </a:r>
            <a:r>
              <a:rPr lang="en-GB" sz="2800" dirty="0">
                <a:latin typeface="Poppins" pitchFamily="2" charset="77"/>
                <a:cs typeface="Poppins" pitchFamily="2" charset="77"/>
              </a:rPr>
              <a:t>To learn takes time, space for reflection and freedom from persecution.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2135" y="4416477"/>
            <a:ext cx="10409555" cy="279019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 marR="23495">
              <a:lnSpc>
                <a:spcPts val="9890"/>
              </a:lnSpc>
              <a:spcBef>
                <a:spcPts val="2080"/>
              </a:spcBef>
            </a:pPr>
            <a:r>
              <a:rPr sz="9900" b="1" spc="-229" dirty="0">
                <a:solidFill>
                  <a:srgbClr val="FFFFFF"/>
                </a:solidFill>
                <a:latin typeface="Poppins"/>
                <a:cs typeface="Poppins"/>
              </a:rPr>
              <a:t>The</a:t>
            </a:r>
            <a:r>
              <a:rPr sz="9900" b="1" spc="-49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900" b="1" spc="-245" dirty="0">
                <a:solidFill>
                  <a:srgbClr val="FFFFFF"/>
                </a:solidFill>
                <a:latin typeface="Poppins"/>
                <a:cs typeface="Poppins"/>
              </a:rPr>
              <a:t>only</a:t>
            </a:r>
            <a:r>
              <a:rPr sz="9900" b="1" spc="-49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900" b="1" spc="-240" dirty="0">
                <a:solidFill>
                  <a:srgbClr val="FFFFFF"/>
                </a:solidFill>
                <a:latin typeface="Poppins"/>
                <a:cs typeface="Poppins"/>
              </a:rPr>
              <a:t>way</a:t>
            </a:r>
            <a:r>
              <a:rPr sz="9900" b="1" spc="-49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900" b="1" spc="-335" dirty="0">
                <a:solidFill>
                  <a:srgbClr val="FFFFFF"/>
                </a:solidFill>
                <a:latin typeface="Poppins"/>
                <a:cs typeface="Poppins"/>
              </a:rPr>
              <a:t>out </a:t>
            </a:r>
            <a:r>
              <a:rPr sz="9900" b="1" spc="-17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9900" b="1" spc="-484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900" b="1" spc="-320" dirty="0">
                <a:solidFill>
                  <a:srgbClr val="FFFFFF"/>
                </a:solidFill>
                <a:latin typeface="Poppins"/>
                <a:cs typeface="Poppins"/>
              </a:rPr>
              <a:t>through</a:t>
            </a:r>
            <a:endParaRPr sz="99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document with text&#10;&#10;Description automatically generated with medium confidence">
            <a:extLst>
              <a:ext uri="{FF2B5EF4-FFF2-40B4-BE49-F238E27FC236}">
                <a16:creationId xmlns:a16="http://schemas.microsoft.com/office/drawing/2014/main" id="{590EFFEF-BA5A-E481-1BAD-26EF403FB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600577"/>
            <a:ext cx="8864600" cy="10108195"/>
          </a:xfrm>
          <a:prstGeom prst="rect">
            <a:avLst/>
          </a:prstGeom>
        </p:spPr>
      </p:pic>
      <p:pic>
        <p:nvPicPr>
          <p:cNvPr id="7" name="Picture 6" descr="A white and black checklist with black text&#10;&#10;Description automatically generated">
            <a:extLst>
              <a:ext uri="{FF2B5EF4-FFF2-40B4-BE49-F238E27FC236}">
                <a16:creationId xmlns:a16="http://schemas.microsoft.com/office/drawing/2014/main" id="{DCB94467-4FAF-CCD1-6FF2-016DD277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38" y="631692"/>
            <a:ext cx="8864600" cy="101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F02E-07BA-8EE5-9F34-EC92C9DA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319" y="2149475"/>
            <a:ext cx="10935335" cy="87716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3200" dirty="0"/>
              <a:t>Organisational pastoral suicide lead role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r>
              <a:rPr lang="en-GB" sz="3200" dirty="0"/>
              <a:t>2. Pastoral senior management support</a:t>
            </a:r>
          </a:p>
          <a:p>
            <a:endParaRPr lang="en-GB" sz="3200" dirty="0"/>
          </a:p>
          <a:p>
            <a:r>
              <a:rPr lang="en-GB" sz="3200" dirty="0"/>
              <a:t>3. Support for the processes following the death</a:t>
            </a:r>
          </a:p>
          <a:p>
            <a:endParaRPr lang="en-GB" sz="3200" dirty="0"/>
          </a:p>
          <a:p>
            <a:r>
              <a:rPr lang="en-GB" sz="3200" dirty="0"/>
              <a:t>4. Buddy systems and other individual support</a:t>
            </a:r>
          </a:p>
          <a:p>
            <a:endParaRPr lang="en-GB" sz="3200" dirty="0"/>
          </a:p>
          <a:p>
            <a:r>
              <a:rPr lang="en-GB" sz="3200" dirty="0"/>
              <a:t>5. Group psychological support including a organisational suicide group</a:t>
            </a:r>
          </a:p>
          <a:p>
            <a:endParaRPr lang="en-GB" sz="3200" dirty="0"/>
          </a:p>
          <a:p>
            <a:r>
              <a:rPr lang="en-GB" sz="3200" dirty="0"/>
              <a:t>6. Family liaison officer (FLO), service or similar</a:t>
            </a:r>
          </a:p>
          <a:p>
            <a:endParaRPr lang="en-GB" sz="3200" dirty="0"/>
          </a:p>
          <a:p>
            <a:r>
              <a:rPr lang="en-GB" sz="3200" dirty="0"/>
              <a:t>7. Training on the effect of patient suicide on clinicians and on the processes that follow</a:t>
            </a:r>
          </a:p>
          <a:p>
            <a:endParaRPr lang="en-GB" sz="3200" dirty="0"/>
          </a:p>
          <a:p>
            <a:r>
              <a:rPr lang="en-GB" sz="3200" dirty="0"/>
              <a:t>8. Resource availability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67770-94B1-D791-4CDB-CBCFB8007492}"/>
              </a:ext>
            </a:extLst>
          </p:cNvPr>
          <p:cNvSpPr txBox="1"/>
          <p:nvPr/>
        </p:nvSpPr>
        <p:spPr>
          <a:xfrm>
            <a:off x="9249119" y="701675"/>
            <a:ext cx="786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UK 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5DAE5-6DA6-76E1-595D-FDC71EC5B932}"/>
              </a:ext>
            </a:extLst>
          </p:cNvPr>
          <p:cNvSpPr txBox="1"/>
          <p:nvPr/>
        </p:nvSpPr>
        <p:spPr>
          <a:xfrm>
            <a:off x="2127250" y="9769475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Modigliani</a:t>
            </a:r>
          </a:p>
        </p:txBody>
      </p:sp>
    </p:spTree>
    <p:extLst>
      <p:ext uri="{BB962C8B-B14F-4D97-AF65-F5344CB8AC3E}">
        <p14:creationId xmlns:p14="http://schemas.microsoft.com/office/powerpoint/2010/main" val="13711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4F55656-D2DC-C638-6B4B-5DD5A40DA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20" y="3727590"/>
            <a:ext cx="4761278" cy="4761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FEDB7-78F6-BBCC-3FA8-E8541C801E6A}"/>
              </a:ext>
            </a:extLst>
          </p:cNvPr>
          <p:cNvSpPr txBox="1"/>
          <p:nvPr/>
        </p:nvSpPr>
        <p:spPr>
          <a:xfrm>
            <a:off x="8379801" y="2820482"/>
            <a:ext cx="473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Pathway to Suicide</a:t>
            </a:r>
          </a:p>
        </p:txBody>
      </p:sp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0430AC07-F009-E655-87FB-A0700D866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8" y="3712795"/>
            <a:ext cx="4761279" cy="4761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BC1A9-9A4D-A1B8-A006-7B68A3FCA626}"/>
              </a:ext>
            </a:extLst>
          </p:cNvPr>
          <p:cNvSpPr txBox="1"/>
          <p:nvPr/>
        </p:nvSpPr>
        <p:spPr>
          <a:xfrm>
            <a:off x="2019298" y="2810469"/>
            <a:ext cx="473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‘Truth’ about Suicide</a:t>
            </a: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CA6E917-D224-B345-05A5-548086CCF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694" y="3712795"/>
            <a:ext cx="4761277" cy="47612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A3F43-C086-B51C-FD24-0787B96C384B}"/>
              </a:ext>
            </a:extLst>
          </p:cNvPr>
          <p:cNvSpPr txBox="1"/>
          <p:nvPr/>
        </p:nvSpPr>
        <p:spPr>
          <a:xfrm>
            <a:off x="14522571" y="2820482"/>
            <a:ext cx="425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Someone is to Blame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9BC73-A5A4-F1F1-B965-DA3B57631713}"/>
              </a:ext>
            </a:extLst>
          </p:cNvPr>
          <p:cNvSpPr txBox="1"/>
          <p:nvPr/>
        </p:nvSpPr>
        <p:spPr>
          <a:xfrm>
            <a:off x="679450" y="649511"/>
            <a:ext cx="1010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Gibbons, R., 2023. Eight ‘truths’ about suicide. </a:t>
            </a:r>
            <a:r>
              <a:rPr lang="en-GB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BJPsych</a:t>
            </a:r>
            <a:r>
              <a:rPr lang="en-GB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Bulletin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pp.1-5.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FCA47-300F-9589-CD81-B365DAE76B09}"/>
              </a:ext>
            </a:extLst>
          </p:cNvPr>
          <p:cNvSpPr txBox="1"/>
          <p:nvPr/>
        </p:nvSpPr>
        <p:spPr>
          <a:xfrm>
            <a:off x="679450" y="1238995"/>
            <a:ext cx="1902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Gibbons, R., 2024. Someone is to blame: the impact of suicide on the mind of the bereaved (including clinicians). </a:t>
            </a:r>
            <a:r>
              <a:rPr lang="en-GB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BJPsych</a:t>
            </a:r>
            <a:r>
              <a:rPr lang="en-GB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bulletin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pp.1-5.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FFDAD-313B-D9D9-7F4C-70B3D981F7E6}"/>
              </a:ext>
            </a:extLst>
          </p:cNvPr>
          <p:cNvSpPr txBox="1"/>
          <p:nvPr/>
        </p:nvSpPr>
        <p:spPr>
          <a:xfrm>
            <a:off x="687068" y="1893808"/>
            <a:ext cx="1710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Gibbons, R., 2024. Understanding the psychodynamics of the pathway to suicide: </a:t>
            </a:r>
            <a:r>
              <a:rPr lang="en-GB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International Review of Psychiatry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pp.1-9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7250"/>
              </a:lnSpc>
              <a:spcBef>
                <a:spcPts val="80"/>
              </a:spcBef>
            </a:pP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To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help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a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truly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suicidal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 person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you</a:t>
            </a:r>
            <a:r>
              <a:rPr sz="5900" b="0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have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to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approach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5900" b="0" spc="-20" dirty="0">
                <a:solidFill>
                  <a:srgbClr val="000000"/>
                </a:solidFill>
                <a:latin typeface="Georgia"/>
                <a:cs typeface="Georgia"/>
              </a:rPr>
              <a:t>them </a:t>
            </a:r>
            <a:r>
              <a:rPr sz="5900" b="0" dirty="0">
                <a:solidFill>
                  <a:srgbClr val="000000"/>
                </a:solidFill>
                <a:latin typeface="Georgia"/>
                <a:cs typeface="Georgia"/>
              </a:rPr>
              <a:t>with an open </a:t>
            </a:r>
            <a:r>
              <a:rPr sz="5900" b="0" spc="-10" dirty="0">
                <a:solidFill>
                  <a:srgbClr val="000000"/>
                </a:solidFill>
                <a:latin typeface="Georgia"/>
                <a:cs typeface="Georgia"/>
              </a:rPr>
              <a:t>heart…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006" y="4064656"/>
            <a:ext cx="624014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95" dirty="0">
                <a:latin typeface="Poppins"/>
                <a:cs typeface="Poppins"/>
              </a:rPr>
              <a:t>Chaplain</a:t>
            </a:r>
            <a:r>
              <a:rPr sz="3950" b="1" spc="-165" dirty="0">
                <a:latin typeface="Poppins"/>
                <a:cs typeface="Poppins"/>
              </a:rPr>
              <a:t> </a:t>
            </a:r>
            <a:r>
              <a:rPr sz="3950" b="1" spc="-55" dirty="0">
                <a:latin typeface="Poppins"/>
                <a:cs typeface="Poppins"/>
              </a:rPr>
              <a:t>of</a:t>
            </a:r>
            <a:r>
              <a:rPr sz="3950" b="1" spc="-165" dirty="0">
                <a:latin typeface="Poppins"/>
                <a:cs typeface="Poppins"/>
              </a:rPr>
              <a:t> </a:t>
            </a:r>
            <a:r>
              <a:rPr sz="3950" b="1" spc="-90" dirty="0">
                <a:latin typeface="Poppins"/>
                <a:cs typeface="Poppins"/>
              </a:rPr>
              <a:t>Beachy</a:t>
            </a:r>
            <a:r>
              <a:rPr sz="3950" b="1" spc="-160" dirty="0">
                <a:latin typeface="Poppins"/>
                <a:cs typeface="Poppins"/>
              </a:rPr>
              <a:t> </a:t>
            </a:r>
            <a:r>
              <a:rPr sz="3950" b="1" spc="-65" dirty="0">
                <a:latin typeface="Poppins"/>
                <a:cs typeface="Poppins"/>
              </a:rPr>
              <a:t>Head</a:t>
            </a:r>
            <a:endParaRPr sz="3950">
              <a:latin typeface="Poppins"/>
              <a:cs typeface="Poppi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2967" y="806256"/>
            <a:ext cx="1091565" cy="947419"/>
          </a:xfrm>
          <a:custGeom>
            <a:avLst/>
            <a:gdLst/>
            <a:ahLst/>
            <a:cxnLst/>
            <a:rect l="l" t="t" r="r" b="b"/>
            <a:pathLst>
              <a:path w="1091564" h="947419">
                <a:moveTo>
                  <a:pt x="1028083" y="0"/>
                </a:moveTo>
                <a:lnTo>
                  <a:pt x="967117" y="38094"/>
                </a:lnTo>
                <a:lnTo>
                  <a:pt x="893019" y="85808"/>
                </a:lnTo>
                <a:lnTo>
                  <a:pt x="853220" y="113497"/>
                </a:lnTo>
                <a:lnTo>
                  <a:pt x="814519" y="144025"/>
                </a:lnTo>
                <a:lnTo>
                  <a:pt x="776918" y="177394"/>
                </a:lnTo>
                <a:lnTo>
                  <a:pt x="740417" y="213606"/>
                </a:lnTo>
                <a:lnTo>
                  <a:pt x="706651" y="251638"/>
                </a:lnTo>
                <a:lnTo>
                  <a:pt x="675516" y="292184"/>
                </a:lnTo>
                <a:lnTo>
                  <a:pt x="647015" y="335243"/>
                </a:lnTo>
                <a:lnTo>
                  <a:pt x="621153" y="380815"/>
                </a:lnTo>
                <a:lnTo>
                  <a:pt x="599661" y="428896"/>
                </a:lnTo>
                <a:lnTo>
                  <a:pt x="584312" y="479497"/>
                </a:lnTo>
                <a:lnTo>
                  <a:pt x="575103" y="532616"/>
                </a:lnTo>
                <a:lnTo>
                  <a:pt x="572034" y="588254"/>
                </a:lnTo>
                <a:lnTo>
                  <a:pt x="574629" y="650198"/>
                </a:lnTo>
                <a:lnTo>
                  <a:pt x="582415" y="707173"/>
                </a:lnTo>
                <a:lnTo>
                  <a:pt x="595393" y="759177"/>
                </a:lnTo>
                <a:lnTo>
                  <a:pt x="613565" y="806205"/>
                </a:lnTo>
                <a:lnTo>
                  <a:pt x="636933" y="848256"/>
                </a:lnTo>
                <a:lnTo>
                  <a:pt x="666320" y="883866"/>
                </a:lnTo>
                <a:lnTo>
                  <a:pt x="702588" y="911561"/>
                </a:lnTo>
                <a:lnTo>
                  <a:pt x="745736" y="931341"/>
                </a:lnTo>
                <a:lnTo>
                  <a:pt x="795765" y="943209"/>
                </a:lnTo>
                <a:lnTo>
                  <a:pt x="852675" y="947164"/>
                </a:lnTo>
                <a:lnTo>
                  <a:pt x="898329" y="943166"/>
                </a:lnTo>
                <a:lnTo>
                  <a:pt x="938836" y="931167"/>
                </a:lnTo>
                <a:lnTo>
                  <a:pt x="974193" y="911163"/>
                </a:lnTo>
                <a:lnTo>
                  <a:pt x="1004398" y="883145"/>
                </a:lnTo>
                <a:lnTo>
                  <a:pt x="1028572" y="850537"/>
                </a:lnTo>
                <a:lnTo>
                  <a:pt x="1056200" y="781689"/>
                </a:lnTo>
                <a:lnTo>
                  <a:pt x="1059653" y="745453"/>
                </a:lnTo>
                <a:lnTo>
                  <a:pt x="1055759" y="696842"/>
                </a:lnTo>
                <a:lnTo>
                  <a:pt x="1044079" y="654477"/>
                </a:lnTo>
                <a:lnTo>
                  <a:pt x="1024619" y="618356"/>
                </a:lnTo>
                <a:lnTo>
                  <a:pt x="997383" y="588474"/>
                </a:lnTo>
                <a:lnTo>
                  <a:pt x="963341" y="565074"/>
                </a:lnTo>
                <a:lnTo>
                  <a:pt x="923492" y="548356"/>
                </a:lnTo>
                <a:lnTo>
                  <a:pt x="877836" y="538323"/>
                </a:lnTo>
                <a:lnTo>
                  <a:pt x="826372" y="534978"/>
                </a:lnTo>
                <a:lnTo>
                  <a:pt x="742176" y="534978"/>
                </a:lnTo>
                <a:lnTo>
                  <a:pt x="748368" y="491659"/>
                </a:lnTo>
                <a:lnTo>
                  <a:pt x="756424" y="452596"/>
                </a:lnTo>
                <a:lnTo>
                  <a:pt x="778133" y="387255"/>
                </a:lnTo>
                <a:lnTo>
                  <a:pt x="809907" y="331088"/>
                </a:lnTo>
                <a:lnTo>
                  <a:pt x="854434" y="276232"/>
                </a:lnTo>
                <a:lnTo>
                  <a:pt x="906608" y="225767"/>
                </a:lnTo>
                <a:lnTo>
                  <a:pt x="957918" y="186203"/>
                </a:lnTo>
                <a:lnTo>
                  <a:pt x="1016670" y="148831"/>
                </a:lnTo>
                <a:lnTo>
                  <a:pt x="1051970" y="127680"/>
                </a:lnTo>
                <a:lnTo>
                  <a:pt x="1091223" y="104886"/>
                </a:lnTo>
                <a:lnTo>
                  <a:pt x="1028083" y="0"/>
                </a:lnTo>
                <a:close/>
              </a:path>
              <a:path w="1091564" h="947419">
                <a:moveTo>
                  <a:pt x="456038" y="0"/>
                </a:moveTo>
                <a:lnTo>
                  <a:pt x="395075" y="38094"/>
                </a:lnTo>
                <a:lnTo>
                  <a:pt x="320974" y="85808"/>
                </a:lnTo>
                <a:lnTo>
                  <a:pt x="281176" y="113497"/>
                </a:lnTo>
                <a:lnTo>
                  <a:pt x="242479" y="144025"/>
                </a:lnTo>
                <a:lnTo>
                  <a:pt x="204882" y="177394"/>
                </a:lnTo>
                <a:lnTo>
                  <a:pt x="168382" y="213606"/>
                </a:lnTo>
                <a:lnTo>
                  <a:pt x="134610" y="251638"/>
                </a:lnTo>
                <a:lnTo>
                  <a:pt x="103471" y="292184"/>
                </a:lnTo>
                <a:lnTo>
                  <a:pt x="74970" y="335243"/>
                </a:lnTo>
                <a:lnTo>
                  <a:pt x="49108" y="380815"/>
                </a:lnTo>
                <a:lnTo>
                  <a:pt x="27617" y="428896"/>
                </a:lnTo>
                <a:lnTo>
                  <a:pt x="12271" y="479497"/>
                </a:lnTo>
                <a:lnTo>
                  <a:pt x="3067" y="532616"/>
                </a:lnTo>
                <a:lnTo>
                  <a:pt x="0" y="588254"/>
                </a:lnTo>
                <a:lnTo>
                  <a:pt x="2594" y="650198"/>
                </a:lnTo>
                <a:lnTo>
                  <a:pt x="10380" y="707173"/>
                </a:lnTo>
                <a:lnTo>
                  <a:pt x="23358" y="759177"/>
                </a:lnTo>
                <a:lnTo>
                  <a:pt x="41531" y="806205"/>
                </a:lnTo>
                <a:lnTo>
                  <a:pt x="64898" y="848256"/>
                </a:lnTo>
                <a:lnTo>
                  <a:pt x="94285" y="883866"/>
                </a:lnTo>
                <a:lnTo>
                  <a:pt x="130553" y="911561"/>
                </a:lnTo>
                <a:lnTo>
                  <a:pt x="173701" y="931341"/>
                </a:lnTo>
                <a:lnTo>
                  <a:pt x="223730" y="943209"/>
                </a:lnTo>
                <a:lnTo>
                  <a:pt x="280640" y="947164"/>
                </a:lnTo>
                <a:lnTo>
                  <a:pt x="326289" y="943166"/>
                </a:lnTo>
                <a:lnTo>
                  <a:pt x="366796" y="931167"/>
                </a:lnTo>
                <a:lnTo>
                  <a:pt x="402153" y="911163"/>
                </a:lnTo>
                <a:lnTo>
                  <a:pt x="432353" y="883145"/>
                </a:lnTo>
                <a:lnTo>
                  <a:pt x="456527" y="850537"/>
                </a:lnTo>
                <a:lnTo>
                  <a:pt x="484154" y="781689"/>
                </a:lnTo>
                <a:lnTo>
                  <a:pt x="487608" y="745453"/>
                </a:lnTo>
                <a:lnTo>
                  <a:pt x="483713" y="696842"/>
                </a:lnTo>
                <a:lnTo>
                  <a:pt x="472034" y="654477"/>
                </a:lnTo>
                <a:lnTo>
                  <a:pt x="452573" y="618356"/>
                </a:lnTo>
                <a:lnTo>
                  <a:pt x="425337" y="588474"/>
                </a:lnTo>
                <a:lnTo>
                  <a:pt x="391296" y="565074"/>
                </a:lnTo>
                <a:lnTo>
                  <a:pt x="351447" y="548356"/>
                </a:lnTo>
                <a:lnTo>
                  <a:pt x="305791" y="538323"/>
                </a:lnTo>
                <a:lnTo>
                  <a:pt x="254327" y="534978"/>
                </a:lnTo>
                <a:lnTo>
                  <a:pt x="170130" y="534978"/>
                </a:lnTo>
                <a:lnTo>
                  <a:pt x="176379" y="491607"/>
                </a:lnTo>
                <a:lnTo>
                  <a:pt x="184603" y="452384"/>
                </a:lnTo>
                <a:lnTo>
                  <a:pt x="206967" y="386375"/>
                </a:lnTo>
                <a:lnTo>
                  <a:pt x="238973" y="330000"/>
                </a:lnTo>
                <a:lnTo>
                  <a:pt x="282389" y="276232"/>
                </a:lnTo>
                <a:lnTo>
                  <a:pt x="334563" y="225767"/>
                </a:lnTo>
                <a:lnTo>
                  <a:pt x="385873" y="186203"/>
                </a:lnTo>
                <a:lnTo>
                  <a:pt x="444625" y="148831"/>
                </a:lnTo>
                <a:lnTo>
                  <a:pt x="479925" y="127680"/>
                </a:lnTo>
                <a:lnTo>
                  <a:pt x="519177" y="104886"/>
                </a:lnTo>
                <a:lnTo>
                  <a:pt x="456038" y="0"/>
                </a:lnTo>
                <a:close/>
              </a:path>
            </a:pathLst>
          </a:custGeom>
          <a:solidFill>
            <a:srgbClr val="E88F6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803" y="3955750"/>
            <a:ext cx="8587105" cy="2790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0885"/>
              </a:lnSpc>
              <a:spcBef>
                <a:spcPts val="90"/>
              </a:spcBef>
            </a:pPr>
            <a:r>
              <a:rPr sz="9900" spc="-315" dirty="0">
                <a:solidFill>
                  <a:srgbClr val="E88F62"/>
                </a:solidFill>
              </a:rPr>
              <a:t>Truths</a:t>
            </a:r>
            <a:endParaRPr sz="9900"/>
          </a:p>
          <a:p>
            <a:pPr marL="12700">
              <a:lnSpc>
                <a:spcPts val="10885"/>
              </a:lnSpc>
            </a:pPr>
            <a:r>
              <a:rPr sz="9900" spc="-265" dirty="0"/>
              <a:t>About</a:t>
            </a:r>
            <a:r>
              <a:rPr sz="9900" spc="-490" dirty="0"/>
              <a:t> </a:t>
            </a:r>
            <a:r>
              <a:rPr sz="9900" spc="-315" dirty="0"/>
              <a:t>Suicide</a:t>
            </a:r>
            <a:endParaRPr sz="9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8155" y="1002965"/>
            <a:ext cx="5414010" cy="2957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pc="-25" dirty="0"/>
              <a:t>1.</a:t>
            </a:r>
          </a:p>
          <a:p>
            <a:pPr marL="12700" marR="12700">
              <a:lnSpc>
                <a:spcPts val="7590"/>
              </a:lnSpc>
              <a:spcBef>
                <a:spcPts val="254"/>
              </a:spcBef>
            </a:pPr>
            <a:r>
              <a:rPr spc="-180" dirty="0"/>
              <a:t>Suicide</a:t>
            </a:r>
            <a:r>
              <a:rPr spc="-320" dirty="0"/>
              <a:t> </a:t>
            </a:r>
            <a:r>
              <a:rPr spc="-120" dirty="0"/>
              <a:t>is</a:t>
            </a:r>
            <a:r>
              <a:rPr spc="-315" dirty="0"/>
              <a:t> </a:t>
            </a:r>
            <a:r>
              <a:rPr spc="-90" dirty="0"/>
              <a:t>not </a:t>
            </a:r>
            <a:r>
              <a:rPr spc="-135" dirty="0"/>
              <a:t>an</a:t>
            </a:r>
            <a:r>
              <a:rPr spc="-320" dirty="0"/>
              <a:t> </a:t>
            </a:r>
            <a:r>
              <a:rPr spc="-25" dirty="0">
                <a:solidFill>
                  <a:srgbClr val="E88F62"/>
                </a:solidFill>
              </a:rPr>
              <a:t>accident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155" y="6604894"/>
            <a:ext cx="7213600" cy="351853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745"/>
              </a:spcBef>
              <a:buClr>
                <a:srgbClr val="E88F62"/>
              </a:buClr>
              <a:buSzPct val="119696"/>
              <a:buChar char="•"/>
              <a:tabLst>
                <a:tab pos="389255" algn="l"/>
              </a:tabLst>
            </a:pP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Suicide</a:t>
            </a:r>
            <a:r>
              <a:rPr sz="3300" spc="-16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not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an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accident</a:t>
            </a:r>
            <a:endParaRPr sz="3300" dirty="0">
              <a:latin typeface="Poppins"/>
              <a:cs typeface="Poppins"/>
            </a:endParaRPr>
          </a:p>
          <a:p>
            <a:pPr marL="389255" marR="5080" indent="-377190">
              <a:lnSpc>
                <a:spcPct val="108300"/>
              </a:lnSpc>
              <a:spcBef>
                <a:spcPts val="2310"/>
              </a:spcBef>
              <a:buClr>
                <a:srgbClr val="E88F62"/>
              </a:buClr>
              <a:buSzPct val="119696"/>
              <a:buChar char="•"/>
              <a:tabLst>
                <a:tab pos="389255" algn="l"/>
              </a:tabLst>
            </a:pPr>
            <a:r>
              <a:rPr sz="3300" spc="-55" dirty="0">
                <a:solidFill>
                  <a:srgbClr val="FFFFFF"/>
                </a:solidFill>
                <a:latin typeface="Poppins"/>
                <a:cs typeface="Poppins"/>
              </a:rPr>
              <a:t>It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result</a:t>
            </a:r>
            <a:r>
              <a:rPr sz="3300" spc="-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of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complex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universal </a:t>
            </a:r>
            <a:r>
              <a:rPr sz="3300" spc="-100" dirty="0">
                <a:solidFill>
                  <a:srgbClr val="FFFFFF"/>
                </a:solidFill>
                <a:latin typeface="Poppins"/>
                <a:cs typeface="Poppins"/>
              </a:rPr>
              <a:t>unconscious</a:t>
            </a:r>
            <a:r>
              <a:rPr sz="3300" spc="-1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0" dirty="0">
                <a:solidFill>
                  <a:srgbClr val="FFFFFF"/>
                </a:solidFill>
                <a:latin typeface="Poppins"/>
                <a:cs typeface="Poppins"/>
              </a:rPr>
              <a:t>mental</a:t>
            </a:r>
            <a:r>
              <a:rPr sz="3300" spc="-12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Poppins"/>
                <a:cs typeface="Poppins"/>
              </a:rPr>
              <a:t>mechanisms </a:t>
            </a:r>
            <a:r>
              <a:rPr sz="3300" spc="-90" dirty="0">
                <a:solidFill>
                  <a:srgbClr val="FFFFFF"/>
                </a:solidFill>
                <a:latin typeface="Poppins"/>
                <a:cs typeface="Poppins"/>
              </a:rPr>
              <a:t>that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70" dirty="0">
                <a:solidFill>
                  <a:srgbClr val="FFFFFF"/>
                </a:solidFill>
                <a:latin typeface="Poppins"/>
                <a:cs typeface="Poppins"/>
              </a:rPr>
              <a:t>we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do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Poppins"/>
                <a:cs typeface="Poppins"/>
              </a:rPr>
              <a:t>not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understand</a:t>
            </a:r>
            <a:endParaRPr sz="3300" dirty="0">
              <a:latin typeface="Poppins"/>
              <a:cs typeface="Poppins"/>
            </a:endParaRPr>
          </a:p>
          <a:p>
            <a:pPr marL="389255" indent="-376555">
              <a:lnSpc>
                <a:spcPct val="100000"/>
              </a:lnSpc>
              <a:spcBef>
                <a:spcPts val="2635"/>
              </a:spcBef>
              <a:buClr>
                <a:srgbClr val="E88F62"/>
              </a:buClr>
              <a:buSzPct val="119696"/>
              <a:buChar char="•"/>
              <a:tabLst>
                <a:tab pos="389255" algn="l"/>
              </a:tabLst>
            </a:pPr>
            <a:r>
              <a:rPr sz="3300" spc="-55" dirty="0">
                <a:solidFill>
                  <a:srgbClr val="FFFFFF"/>
                </a:solidFill>
                <a:latin typeface="Poppins"/>
                <a:cs typeface="Poppins"/>
              </a:rPr>
              <a:t>It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85" dirty="0">
                <a:solidFill>
                  <a:srgbClr val="FFFFFF"/>
                </a:solidFill>
                <a:latin typeface="Poppins"/>
                <a:cs typeface="Poppins"/>
              </a:rPr>
              <a:t>can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65" dirty="0">
                <a:solidFill>
                  <a:srgbClr val="FFFFFF"/>
                </a:solidFill>
                <a:latin typeface="Poppins"/>
                <a:cs typeface="Poppins"/>
              </a:rPr>
              <a:t>be</a:t>
            </a:r>
            <a:r>
              <a:rPr sz="3300" spc="-1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95" dirty="0">
                <a:solidFill>
                  <a:srgbClr val="FFFFFF"/>
                </a:solidFill>
                <a:latin typeface="Poppins"/>
                <a:cs typeface="Poppins"/>
              </a:rPr>
              <a:t>highly</a:t>
            </a:r>
            <a:r>
              <a:rPr sz="3300" spc="-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Poppins"/>
                <a:cs typeface="Poppins"/>
              </a:rPr>
              <a:t>determined</a:t>
            </a:r>
            <a:endParaRPr sz="3300" dirty="0">
              <a:latin typeface="Poppins"/>
              <a:cs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155" y="1002965"/>
            <a:ext cx="6191885" cy="49468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2.</a:t>
            </a:r>
            <a:endParaRPr sz="6600" dirty="0">
              <a:latin typeface="Poppins"/>
              <a:cs typeface="Poppins"/>
            </a:endParaRPr>
          </a:p>
          <a:p>
            <a:pPr marL="12700" marR="12700">
              <a:lnSpc>
                <a:spcPts val="7590"/>
              </a:lnSpc>
              <a:spcBef>
                <a:spcPts val="245"/>
              </a:spcBef>
            </a:pPr>
            <a:r>
              <a:rPr sz="6600" b="1" spc="-155" dirty="0">
                <a:solidFill>
                  <a:srgbClr val="FFFFFF"/>
                </a:solidFill>
                <a:latin typeface="Poppins"/>
                <a:cs typeface="Poppins"/>
              </a:rPr>
              <a:t>You</a:t>
            </a:r>
            <a:r>
              <a:rPr sz="6600" b="1" spc="-33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55" dirty="0">
                <a:solidFill>
                  <a:srgbClr val="FFFFFF"/>
                </a:solidFill>
                <a:latin typeface="Poppins"/>
                <a:cs typeface="Poppins"/>
              </a:rPr>
              <a:t>will</a:t>
            </a:r>
            <a:r>
              <a:rPr sz="6600" b="1" spc="-33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0" dirty="0">
                <a:solidFill>
                  <a:srgbClr val="E88F62"/>
                </a:solidFill>
                <a:latin typeface="Poppins"/>
                <a:cs typeface="Poppins"/>
              </a:rPr>
              <a:t>never </a:t>
            </a:r>
            <a:r>
              <a:rPr sz="6600" b="1" spc="-175" dirty="0">
                <a:solidFill>
                  <a:srgbClr val="E88F62"/>
                </a:solidFill>
                <a:latin typeface="Poppins"/>
                <a:cs typeface="Poppins"/>
              </a:rPr>
              <a:t>know</a:t>
            </a:r>
            <a:r>
              <a:rPr sz="6600" b="1" spc="-315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why </a:t>
            </a:r>
            <a:r>
              <a:rPr sz="6600" b="1" spc="-190" dirty="0">
                <a:solidFill>
                  <a:srgbClr val="FFFFFF"/>
                </a:solidFill>
                <a:latin typeface="Poppins"/>
                <a:cs typeface="Poppins"/>
              </a:rPr>
              <a:t>someone</a:t>
            </a:r>
            <a:r>
              <a:rPr sz="6600" b="1" spc="-3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has </a:t>
            </a:r>
            <a:r>
              <a:rPr sz="6600" b="1" spc="-165" dirty="0">
                <a:solidFill>
                  <a:srgbClr val="FFFFFF"/>
                </a:solidFill>
                <a:latin typeface="Poppins"/>
                <a:cs typeface="Poppins"/>
              </a:rPr>
              <a:t>died</a:t>
            </a:r>
            <a:r>
              <a:rPr sz="6600" b="1" spc="-32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35" dirty="0">
                <a:solidFill>
                  <a:srgbClr val="FFFFFF"/>
                </a:solidFill>
                <a:latin typeface="Poppins"/>
                <a:cs typeface="Poppins"/>
              </a:rPr>
              <a:t>by</a:t>
            </a:r>
            <a:r>
              <a:rPr sz="6600" b="1" spc="-32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45" dirty="0" err="1">
                <a:solidFill>
                  <a:srgbClr val="FFFFFF"/>
                </a:solidFill>
                <a:latin typeface="Poppins"/>
                <a:cs typeface="Poppins"/>
              </a:rPr>
              <a:t>su</a:t>
            </a:r>
            <a:r>
              <a:rPr lang="en-GB" sz="6600" b="1" spc="-145" dirty="0" err="1">
                <a:solidFill>
                  <a:srgbClr val="FFFFFF"/>
                </a:solidFill>
                <a:latin typeface="Poppins"/>
                <a:cs typeface="Poppins"/>
              </a:rPr>
              <a:t>i</a:t>
            </a:r>
            <a:r>
              <a:rPr sz="6600" b="1" spc="-145" dirty="0" err="1">
                <a:solidFill>
                  <a:srgbClr val="FFFFFF"/>
                </a:solidFill>
                <a:latin typeface="Poppins"/>
                <a:cs typeface="Poppins"/>
              </a:rPr>
              <a:t>cide</a:t>
            </a:r>
            <a:endParaRPr sz="6600" dirty="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155" y="1002965"/>
            <a:ext cx="73533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b="1" spc="-114" dirty="0">
                <a:solidFill>
                  <a:srgbClr val="FFFFFF"/>
                </a:solidFill>
                <a:latin typeface="Poppins"/>
                <a:cs typeface="Poppins"/>
              </a:rPr>
              <a:t>3.</a:t>
            </a:r>
            <a:endParaRPr sz="6600">
              <a:latin typeface="Poppins"/>
              <a:cs typeface="Poppi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6939" y="4746301"/>
            <a:ext cx="16678275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900" spc="-280" dirty="0">
                <a:solidFill>
                  <a:srgbClr val="E88F62"/>
                </a:solidFill>
              </a:rPr>
              <a:t>Impulsive</a:t>
            </a:r>
            <a:r>
              <a:rPr sz="9900" spc="-300" dirty="0">
                <a:solidFill>
                  <a:srgbClr val="E88F62"/>
                </a:solidFill>
              </a:rPr>
              <a:t> </a:t>
            </a:r>
            <a:r>
              <a:rPr sz="9900" spc="-190" dirty="0"/>
              <a:t>vs</a:t>
            </a:r>
            <a:endParaRPr sz="99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17480C8-DB39-5F95-B269-741BEDE3054E}"/>
              </a:ext>
            </a:extLst>
          </p:cNvPr>
          <p:cNvSpPr txBox="1">
            <a:spLocks/>
          </p:cNvSpPr>
          <p:nvPr/>
        </p:nvSpPr>
        <p:spPr>
          <a:xfrm>
            <a:off x="9823450" y="4746300"/>
            <a:ext cx="16678275" cy="153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GB" sz="9900" spc="-320" dirty="0">
                <a:solidFill>
                  <a:srgbClr val="E88F62"/>
                </a:solidFill>
              </a:rPr>
              <a:t>premeditated</a:t>
            </a:r>
            <a:endParaRPr lang="en-GB" sz="9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155" y="1002965"/>
            <a:ext cx="6794500" cy="4884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95"/>
              </a:spcBef>
            </a:pPr>
            <a:r>
              <a:rPr sz="6600" b="1" spc="-25" dirty="0">
                <a:solidFill>
                  <a:srgbClr val="FFFFFF"/>
                </a:solidFill>
                <a:latin typeface="Poppins"/>
                <a:cs typeface="Poppins"/>
              </a:rPr>
              <a:t>4.</a:t>
            </a:r>
            <a:endParaRPr sz="6600">
              <a:latin typeface="Poppins"/>
              <a:cs typeface="Poppins"/>
            </a:endParaRPr>
          </a:p>
          <a:p>
            <a:pPr marL="12700" marR="12700">
              <a:lnSpc>
                <a:spcPts val="7590"/>
              </a:lnSpc>
              <a:spcBef>
                <a:spcPts val="360"/>
              </a:spcBef>
            </a:pPr>
            <a:r>
              <a:rPr sz="6600" b="1" spc="-155" dirty="0">
                <a:solidFill>
                  <a:srgbClr val="FFFFFF"/>
                </a:solidFill>
                <a:latin typeface="Poppins"/>
                <a:cs typeface="Poppins"/>
              </a:rPr>
              <a:t>You</a:t>
            </a:r>
            <a:r>
              <a:rPr sz="6600" b="1" spc="-33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35" dirty="0">
                <a:solidFill>
                  <a:srgbClr val="FFFFFF"/>
                </a:solidFill>
                <a:latin typeface="Poppins"/>
                <a:cs typeface="Poppins"/>
              </a:rPr>
              <a:t>do</a:t>
            </a:r>
            <a:r>
              <a:rPr sz="6600" b="1" spc="-3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50" dirty="0">
                <a:solidFill>
                  <a:srgbClr val="E88F62"/>
                </a:solidFill>
                <a:latin typeface="Poppins"/>
                <a:cs typeface="Poppins"/>
              </a:rPr>
              <a:t>not</a:t>
            </a:r>
            <a:r>
              <a:rPr sz="6600" b="1" spc="-325" dirty="0">
                <a:solidFill>
                  <a:srgbClr val="E88F62"/>
                </a:solidFill>
                <a:latin typeface="Poppins"/>
                <a:cs typeface="Poppins"/>
              </a:rPr>
              <a:t> </a:t>
            </a:r>
            <a:r>
              <a:rPr sz="6600" b="1" spc="-105" dirty="0">
                <a:solidFill>
                  <a:srgbClr val="E88F62"/>
                </a:solidFill>
                <a:latin typeface="Poppins"/>
                <a:cs typeface="Poppins"/>
              </a:rPr>
              <a:t>know </a:t>
            </a:r>
            <a:r>
              <a:rPr sz="6600" b="1" spc="-170" dirty="0">
                <a:solidFill>
                  <a:srgbClr val="FFFFFF"/>
                </a:solidFill>
                <a:latin typeface="Poppins"/>
                <a:cs typeface="Poppins"/>
              </a:rPr>
              <a:t>what</a:t>
            </a:r>
            <a:r>
              <a:rPr sz="6600" b="1" spc="-32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20" dirty="0">
                <a:solidFill>
                  <a:srgbClr val="FFFFFF"/>
                </a:solidFill>
                <a:latin typeface="Poppins"/>
                <a:cs typeface="Poppins"/>
              </a:rPr>
              <a:t>is</a:t>
            </a:r>
            <a:r>
              <a:rPr sz="6600" b="1" spc="-32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20" dirty="0">
                <a:solidFill>
                  <a:srgbClr val="FFFFFF"/>
                </a:solidFill>
                <a:latin typeface="Poppins"/>
                <a:cs typeface="Poppins"/>
              </a:rPr>
              <a:t>going</a:t>
            </a:r>
            <a:endParaRPr sz="6600">
              <a:latin typeface="Poppins"/>
              <a:cs typeface="Poppins"/>
            </a:endParaRPr>
          </a:p>
          <a:p>
            <a:pPr marL="12700">
              <a:lnSpc>
                <a:spcPts val="7215"/>
              </a:lnSpc>
            </a:pPr>
            <a:r>
              <a:rPr sz="6600" b="1" spc="-135" dirty="0">
                <a:solidFill>
                  <a:srgbClr val="FFFFFF"/>
                </a:solidFill>
                <a:latin typeface="Poppins"/>
                <a:cs typeface="Poppins"/>
              </a:rPr>
              <a:t>on</a:t>
            </a:r>
            <a:r>
              <a:rPr sz="6600" b="1" spc="-33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114" dirty="0">
                <a:solidFill>
                  <a:srgbClr val="FFFFFF"/>
                </a:solidFill>
                <a:latin typeface="Poppins"/>
                <a:cs typeface="Poppins"/>
              </a:rPr>
              <a:t>in</a:t>
            </a:r>
            <a:r>
              <a:rPr sz="6600" b="1" spc="-3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20" dirty="0">
                <a:solidFill>
                  <a:srgbClr val="FFFFFF"/>
                </a:solidFill>
                <a:latin typeface="Poppins"/>
                <a:cs typeface="Poppins"/>
              </a:rPr>
              <a:t>someone</a:t>
            </a:r>
            <a:endParaRPr sz="6600">
              <a:latin typeface="Poppins"/>
              <a:cs typeface="Poppins"/>
            </a:endParaRPr>
          </a:p>
          <a:p>
            <a:pPr marL="12700">
              <a:lnSpc>
                <a:spcPts val="7755"/>
              </a:lnSpc>
            </a:pPr>
            <a:r>
              <a:rPr sz="6600" b="1" spc="-175" dirty="0">
                <a:solidFill>
                  <a:srgbClr val="FFFFFF"/>
                </a:solidFill>
                <a:latin typeface="Poppins"/>
                <a:cs typeface="Poppins"/>
              </a:rPr>
              <a:t>else’s</a:t>
            </a:r>
            <a:r>
              <a:rPr sz="6600" b="1" spc="-31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6600" b="1" spc="-20" dirty="0">
                <a:solidFill>
                  <a:srgbClr val="FFFFFF"/>
                </a:solidFill>
                <a:latin typeface="Poppins"/>
                <a:cs typeface="Poppins"/>
              </a:rPr>
              <a:t>mind</a:t>
            </a:r>
            <a:endParaRPr sz="6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C83BF659CCB4FB66366A04BFD8010" ma:contentTypeVersion="18" ma:contentTypeDescription="Create a new document." ma:contentTypeScope="" ma:versionID="134a34f0c9a3943277de41f97ae82a90">
  <xsd:schema xmlns:xsd="http://www.w3.org/2001/XMLSchema" xmlns:xs="http://www.w3.org/2001/XMLSchema" xmlns:p="http://schemas.microsoft.com/office/2006/metadata/properties" xmlns:ns2="c8b369f5-6b3b-46de-a0da-867adce44a37" xmlns:ns3="5549f3f6-b7db-40ce-a15f-c10d2fdae267" targetNamespace="http://schemas.microsoft.com/office/2006/metadata/properties" ma:root="true" ma:fieldsID="1527f874f4a3e43cb2b8be83a3145248" ns2:_="" ns3:_="">
    <xsd:import namespace="c8b369f5-6b3b-46de-a0da-867adce44a37"/>
    <xsd:import namespace="5549f3f6-b7db-40ce-a15f-c10d2fdae2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369f5-6b3b-46de-a0da-867adce44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080871-0da6-4a5a-8586-c1430601b9d6}" ma:internalName="TaxCatchAll" ma:showField="CatchAllData" ma:web="5549f3f6-b7db-40ce-a15f-c10d2fdae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49f3f6-b7db-40ce-a15f-c10d2fdae267" xsi:nil="true"/>
    <lcf76f155ced4ddcb4097134ff3c332f xmlns="c8b369f5-6b3b-46de-a0da-867adce44a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082E31-76BA-40D1-8768-F5AFDF401D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12910-2B14-436D-88B9-4C74CCEA2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369f5-6b3b-46de-a0da-867adce44a37"/>
    <ds:schemaRef ds:uri="5549f3f6-b7db-40ce-a15f-c10d2fdae2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C0B1-7881-4725-A5F3-A97280D32580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549f3f6-b7db-40ce-a15f-c10d2fdae267"/>
    <ds:schemaRef ds:uri="http://purl.org/dc/terms/"/>
    <ds:schemaRef ds:uri="c8b369f5-6b3b-46de-a0da-867adce44a37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1359</Words>
  <Application>Microsoft Office PowerPoint</Application>
  <PresentationFormat>Custom</PresentationFormat>
  <Paragraphs>191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Arial</vt:lpstr>
      <vt:lpstr>Georgia</vt:lpstr>
      <vt:lpstr>Poppins</vt:lpstr>
      <vt:lpstr>Office Theme</vt:lpstr>
      <vt:lpstr>The 'Truth' About Suicide</vt:lpstr>
      <vt:lpstr>PowerPoint Presentation</vt:lpstr>
      <vt:lpstr>PowerPoint Presentation</vt:lpstr>
      <vt:lpstr>To help a truly suicidal person you have to approach them with an open heart…</vt:lpstr>
      <vt:lpstr>Truths About Suicide</vt:lpstr>
      <vt:lpstr>1. Suicide is not an accident</vt:lpstr>
      <vt:lpstr>PowerPoint Presentation</vt:lpstr>
      <vt:lpstr>Impulsive vs</vt:lpstr>
      <vt:lpstr>PowerPoint Presentation</vt:lpstr>
      <vt:lpstr>PowerPoint Presentation</vt:lpstr>
      <vt:lpstr>PowerPoint Presentation</vt:lpstr>
      <vt:lpstr>Pathway to Suicide</vt:lpstr>
      <vt:lpstr>PowerPoint Presentation</vt:lpstr>
      <vt:lpstr>PowerPoint Presentation</vt:lpstr>
      <vt:lpstr>9. Suicide is an acting out event</vt:lpstr>
      <vt:lpstr>PowerPoint Presentation</vt:lpstr>
      <vt:lpstr>PowerPoint Presentation</vt:lpstr>
      <vt:lpstr>10. No one is to blame for someones death by suicide</vt:lpstr>
      <vt:lpstr>PowerPoint Presentation</vt:lpstr>
      <vt:lpstr>The Impact of Suicide on  the Mind of the Bereaved (Including Staff)</vt:lpstr>
      <vt:lpstr>The Multiple Impacts of suicide</vt:lpstr>
      <vt:lpstr>PowerPoint Presentation</vt:lpstr>
      <vt:lpstr>Pattern of Response</vt:lpstr>
      <vt:lpstr>Staff Suffer Disenfranchised Grief</vt:lpstr>
      <vt:lpstr>The Effect of Suicide on  Staff</vt:lpstr>
      <vt:lpstr>Our Omnipotent Role</vt:lpstr>
      <vt:lpstr>What Helps</vt:lpstr>
      <vt:lpstr>PowerPoint Presentation</vt:lpstr>
      <vt:lpstr>Aims of New Guidance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 About Suicide</dc:title>
  <dc:creator>Becky McCoo</dc:creator>
  <cp:lastModifiedBy>Becky McCoo</cp:lastModifiedBy>
  <cp:revision>26</cp:revision>
  <dcterms:created xsi:type="dcterms:W3CDTF">2023-09-20T09:03:03Z</dcterms:created>
  <dcterms:modified xsi:type="dcterms:W3CDTF">2024-12-16T11:04:46Z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2023-09-20T00:00:00Z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2023-09-20T00:00:00Z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0x0101009B0C83BF659CCB4FB66366A04BFD8010</vt:lpwstr>
  </property>
</Properties>
</file>