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301" r:id="rId6"/>
    <p:sldId id="257" r:id="rId7"/>
    <p:sldId id="302" r:id="rId8"/>
    <p:sldId id="303" r:id="rId9"/>
    <p:sldId id="304" r:id="rId10"/>
    <p:sldId id="305" r:id="rId11"/>
    <p:sldId id="308" r:id="rId12"/>
    <p:sldId id="269" r:id="rId13"/>
    <p:sldId id="270" r:id="rId14"/>
    <p:sldId id="271" r:id="rId15"/>
    <p:sldId id="306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2C3159-766B-4343-8D9A-2A6136D4AD3B}" v="6" dt="2024-12-02T17:06:42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CB37A-B9A8-4B1E-81DC-84194DF9E571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348FA-0A9D-4C67-B001-0A42971F60E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7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348FA-0A9D-4C67-B001-0A42971F60EC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5820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92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62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9189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347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3423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986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410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71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3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407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7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14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45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95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0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03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5784-AF3E-4F1B-B8E1-A1F48946A0A2}" type="datetimeFigureOut">
              <a:rPr lang="en-GB" smtClean="0"/>
              <a:t>16/12/2024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933422-30BB-42BF-AC40-8904C0C18FF4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93FFFD-7F5D-E63C-509A-BD2842FB89C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915787" y="63500"/>
            <a:ext cx="38893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56266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goodlifedeathgrief.org.uk/workplaces_colleagu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goodlifedeathgrief.org.uk/workplaces_colleague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goodlifedeathgrief.org.uk/workplaces_colleague/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stcolumbas hospice">
            <a:extLst>
              <a:ext uri="{FF2B5EF4-FFF2-40B4-BE49-F238E27FC236}">
                <a16:creationId xmlns:a16="http://schemas.microsoft.com/office/drawing/2014/main" id="{D7EC59D7-393C-A4DA-4155-3B256132D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0497" y="6029010"/>
            <a:ext cx="1616266" cy="61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15581B-0F7F-6076-192C-4F1E049F3E26}"/>
              </a:ext>
            </a:extLst>
          </p:cNvPr>
          <p:cNvSpPr txBox="1"/>
          <p:nvPr/>
        </p:nvSpPr>
        <p:spPr>
          <a:xfrm>
            <a:off x="1838632" y="1482073"/>
            <a:ext cx="76003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92D050"/>
                </a:solidFill>
              </a:rPr>
              <a:t>Supporting difficult conversations around bereavement and grief and the importance of self- care</a:t>
            </a:r>
          </a:p>
          <a:p>
            <a:pPr algn="ctr"/>
            <a:endParaRPr lang="en-GB" sz="3200" b="1" dirty="0">
              <a:solidFill>
                <a:srgbClr val="92D050"/>
              </a:solidFill>
            </a:endParaRPr>
          </a:p>
          <a:p>
            <a:pPr algn="ctr"/>
            <a:endParaRPr lang="en-GB" sz="3200" b="1" dirty="0">
              <a:solidFill>
                <a:srgbClr val="92D050"/>
              </a:solidFill>
            </a:endParaRPr>
          </a:p>
          <a:p>
            <a:pPr algn="ctr"/>
            <a:r>
              <a:rPr lang="en-GB" sz="2000" b="1" dirty="0">
                <a:solidFill>
                  <a:srgbClr val="92D050"/>
                </a:solidFill>
              </a:rPr>
              <a:t>Jade Finlayson</a:t>
            </a:r>
          </a:p>
          <a:p>
            <a:pPr algn="ctr"/>
            <a:r>
              <a:rPr lang="en-GB" sz="2000" b="1" dirty="0">
                <a:solidFill>
                  <a:srgbClr val="92D050"/>
                </a:solidFill>
              </a:rPr>
              <a:t>Donna Hastings</a:t>
            </a:r>
          </a:p>
        </p:txBody>
      </p:sp>
    </p:spTree>
    <p:extLst>
      <p:ext uri="{BB962C8B-B14F-4D97-AF65-F5344CB8AC3E}">
        <p14:creationId xmlns:p14="http://schemas.microsoft.com/office/powerpoint/2010/main" val="102026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543" y="769717"/>
            <a:ext cx="3581400" cy="4591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381" y="769717"/>
            <a:ext cx="4437629" cy="45748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1850CF-9D4B-9F4E-25DA-AB8276A6C0FA}"/>
              </a:ext>
            </a:extLst>
          </p:cNvPr>
          <p:cNvSpPr txBox="1"/>
          <p:nvPr/>
        </p:nvSpPr>
        <p:spPr>
          <a:xfrm>
            <a:off x="3932903" y="78658"/>
            <a:ext cx="2359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92D050"/>
                </a:solidFill>
              </a:rPr>
              <a:t>Points to consider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D7AD08-1DB6-DA64-ED42-A2F5B95822E2}"/>
              </a:ext>
            </a:extLst>
          </p:cNvPr>
          <p:cNvSpPr txBox="1"/>
          <p:nvPr/>
        </p:nvSpPr>
        <p:spPr>
          <a:xfrm>
            <a:off x="5040133" y="6364775"/>
            <a:ext cx="61009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Being a supportive colleague | Good Life, Good Death, Good Grief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52824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832" y="781949"/>
            <a:ext cx="3809009" cy="425587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2273" y="781949"/>
            <a:ext cx="3627858" cy="425587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9D5669-C6D4-512F-F4D0-36F7AE1B5C56}"/>
              </a:ext>
            </a:extLst>
          </p:cNvPr>
          <p:cNvSpPr txBox="1"/>
          <p:nvPr/>
        </p:nvSpPr>
        <p:spPr>
          <a:xfrm>
            <a:off x="3706761" y="176981"/>
            <a:ext cx="3195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Points to consider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503198-CB8B-BB5C-86B5-A7199130BCF2}"/>
              </a:ext>
            </a:extLst>
          </p:cNvPr>
          <p:cNvSpPr txBox="1"/>
          <p:nvPr/>
        </p:nvSpPr>
        <p:spPr>
          <a:xfrm>
            <a:off x="5040133" y="6364775"/>
            <a:ext cx="61009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Being a supportive colleague | Good Life, Good Death, Good Grief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310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BBB1D-5141-E66C-8A60-EB6505F82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295" y="363793"/>
            <a:ext cx="3363724" cy="442452"/>
          </a:xfrm>
        </p:spPr>
        <p:txBody>
          <a:bodyPr>
            <a:normAutofit/>
          </a:bodyPr>
          <a:lstStyle/>
          <a:p>
            <a:r>
              <a:rPr lang="en-GB" sz="1800" b="1" dirty="0"/>
              <a:t>Self Care in the workplace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FC1DD8-68F7-9B85-8712-C4D019369B92}"/>
              </a:ext>
            </a:extLst>
          </p:cNvPr>
          <p:cNvSpPr txBox="1"/>
          <p:nvPr/>
        </p:nvSpPr>
        <p:spPr>
          <a:xfrm>
            <a:off x="442452" y="1415845"/>
            <a:ext cx="76003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RBCS (Resilience Based Clinical Supervision</a:t>
            </a:r>
          </a:p>
          <a:p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Huddles (including an opportunity for remembering patients)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Supervision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1:1’s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HR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Staff Wellbeing ~(including counselling, resources)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Chaplain (spiritual care)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Team Meetings</a:t>
            </a:r>
          </a:p>
        </p:txBody>
      </p:sp>
    </p:spTree>
    <p:extLst>
      <p:ext uri="{BB962C8B-B14F-4D97-AF65-F5344CB8AC3E}">
        <p14:creationId xmlns:p14="http://schemas.microsoft.com/office/powerpoint/2010/main" val="2152682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350" y="761820"/>
            <a:ext cx="398145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65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95577" y="0"/>
            <a:ext cx="615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Family Support Team at St Columba’s Hospice Care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763" y="579358"/>
            <a:ext cx="106277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92D050"/>
                </a:solidFill>
              </a:rPr>
              <a:t>Counselling</a:t>
            </a:r>
          </a:p>
          <a:p>
            <a:endParaRPr lang="en-GB" sz="1600" dirty="0">
              <a:solidFill>
                <a:srgbClr val="92D050"/>
              </a:solidFill>
            </a:endParaRPr>
          </a:p>
          <a:p>
            <a:r>
              <a:rPr lang="en-GB" sz="1600" dirty="0">
                <a:solidFill>
                  <a:srgbClr val="92D050"/>
                </a:solidFill>
              </a:rPr>
              <a:t>Bereavement Support</a:t>
            </a:r>
          </a:p>
          <a:p>
            <a:endParaRPr lang="en-GB" sz="1600" dirty="0">
              <a:solidFill>
                <a:srgbClr val="92D050"/>
              </a:solidFill>
            </a:endParaRPr>
          </a:p>
          <a:p>
            <a:r>
              <a:rPr lang="en-GB" sz="1600" dirty="0">
                <a:solidFill>
                  <a:srgbClr val="92D050"/>
                </a:solidFill>
              </a:rPr>
              <a:t>Bereavement Groups</a:t>
            </a:r>
          </a:p>
          <a:p>
            <a:endParaRPr lang="en-GB" sz="1600" dirty="0">
              <a:solidFill>
                <a:srgbClr val="92D050"/>
              </a:solidFill>
            </a:endParaRPr>
          </a:p>
          <a:p>
            <a:r>
              <a:rPr lang="en-GB" sz="1600" dirty="0">
                <a:solidFill>
                  <a:srgbClr val="92D050"/>
                </a:solidFill>
              </a:rPr>
              <a:t>Walking Groups</a:t>
            </a:r>
          </a:p>
          <a:p>
            <a:endParaRPr lang="en-GB" sz="1600" dirty="0">
              <a:solidFill>
                <a:srgbClr val="92D050"/>
              </a:solidFill>
            </a:endParaRPr>
          </a:p>
          <a:p>
            <a:r>
              <a:rPr lang="en-GB" sz="1600" dirty="0">
                <a:solidFill>
                  <a:srgbClr val="92D050"/>
                </a:solidFill>
              </a:rPr>
              <a:t>Social Work Support – future care planning/finances/housing/carer support/will’s/power of attorney</a:t>
            </a:r>
          </a:p>
          <a:p>
            <a:endParaRPr lang="en-GB" sz="1600" dirty="0">
              <a:solidFill>
                <a:srgbClr val="92D050"/>
              </a:solidFill>
            </a:endParaRPr>
          </a:p>
          <a:p>
            <a:r>
              <a:rPr lang="en-GB" sz="1600" dirty="0">
                <a:solidFill>
                  <a:srgbClr val="92D050"/>
                </a:solidFill>
              </a:rPr>
              <a:t>Spiritual Care </a:t>
            </a:r>
          </a:p>
          <a:p>
            <a:endParaRPr lang="en-GB" sz="1600" dirty="0">
              <a:solidFill>
                <a:srgbClr val="92D050"/>
              </a:solidFill>
            </a:endParaRPr>
          </a:p>
          <a:p>
            <a:r>
              <a:rPr lang="en-GB" sz="1600" dirty="0">
                <a:solidFill>
                  <a:srgbClr val="92D050"/>
                </a:solidFill>
              </a:rPr>
              <a:t>Support for parents/carers to explain the illness to children using age/development appropriate resources</a:t>
            </a:r>
          </a:p>
          <a:p>
            <a:r>
              <a:rPr lang="en-GB" sz="1600" dirty="0">
                <a:solidFill>
                  <a:srgbClr val="92D050"/>
                </a:solidFill>
              </a:rPr>
              <a:t> </a:t>
            </a:r>
          </a:p>
          <a:p>
            <a:r>
              <a:rPr lang="en-GB" sz="1600" dirty="0">
                <a:solidFill>
                  <a:srgbClr val="92D050"/>
                </a:solidFill>
              </a:rPr>
              <a:t>Keepsake work which can include letters, little box thoughts, BignSmall, Keepsake boxes, Record Me Now, Photo Books about the story of the person’s life</a:t>
            </a:r>
          </a:p>
          <a:p>
            <a:endParaRPr lang="en-GB" sz="1600" dirty="0">
              <a:solidFill>
                <a:srgbClr val="92D050"/>
              </a:solidFill>
            </a:endParaRPr>
          </a:p>
          <a:p>
            <a:r>
              <a:rPr lang="en-GB" sz="1600" dirty="0">
                <a:solidFill>
                  <a:srgbClr val="92D050"/>
                </a:solidFill>
              </a:rPr>
              <a:t>Information and support for school – including staff awareness sessions on Childhood grief and Loss</a:t>
            </a:r>
          </a:p>
          <a:p>
            <a:endParaRPr lang="en-GB" sz="1600" dirty="0">
              <a:solidFill>
                <a:srgbClr val="92D050"/>
              </a:solidFill>
            </a:endParaRPr>
          </a:p>
          <a:p>
            <a:r>
              <a:rPr lang="en-GB" sz="1600" dirty="0">
                <a:solidFill>
                  <a:srgbClr val="92D050"/>
                </a:solidFill>
              </a:rPr>
              <a:t>Individual support for children and young people pre and post bereavement</a:t>
            </a:r>
          </a:p>
          <a:p>
            <a:endParaRPr lang="en-GB" sz="1600" dirty="0">
              <a:solidFill>
                <a:srgbClr val="92D050"/>
              </a:solidFill>
            </a:endParaRPr>
          </a:p>
          <a:p>
            <a:r>
              <a:rPr lang="en-GB" sz="1600" dirty="0">
                <a:solidFill>
                  <a:srgbClr val="92D050"/>
                </a:solidFill>
              </a:rPr>
              <a:t>Groups</a:t>
            </a:r>
          </a:p>
          <a:p>
            <a:endParaRPr lang="en-GB" sz="1600" dirty="0">
              <a:solidFill>
                <a:srgbClr val="92D050"/>
              </a:solidFill>
            </a:endParaRPr>
          </a:p>
          <a:p>
            <a:r>
              <a:rPr lang="en-GB" sz="1600" dirty="0">
                <a:solidFill>
                  <a:srgbClr val="92D050"/>
                </a:solidFill>
              </a:rPr>
              <a:t>Family Days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997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8E7A83-5724-BA68-5D1B-F8E0FCC88E0F}"/>
              </a:ext>
            </a:extLst>
          </p:cNvPr>
          <p:cNvSpPr txBox="1"/>
          <p:nvPr/>
        </p:nvSpPr>
        <p:spPr>
          <a:xfrm>
            <a:off x="550606" y="432619"/>
            <a:ext cx="986175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92D050"/>
                </a:solidFill>
              </a:rPr>
              <a:t>Holistic Care for Patients and Families</a:t>
            </a:r>
          </a:p>
          <a:p>
            <a:pPr algn="ctr"/>
            <a:endParaRPr lang="en-GB" b="1" dirty="0">
              <a:solidFill>
                <a:srgbClr val="92D050"/>
              </a:solidFill>
            </a:endParaRPr>
          </a:p>
          <a:p>
            <a:pPr algn="ctr"/>
            <a:r>
              <a:rPr lang="en-GB" b="1" dirty="0">
                <a:solidFill>
                  <a:srgbClr val="92D050"/>
                </a:solidFill>
              </a:rPr>
              <a:t>Our multi professional team</a:t>
            </a:r>
          </a:p>
          <a:p>
            <a:pPr algn="ctr"/>
            <a:endParaRPr lang="en-GB" b="1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92D050"/>
                </a:solidFill>
              </a:rPr>
              <a:t>Family support team – child and family practitioners, Social workers, chaplain</a:t>
            </a:r>
          </a:p>
          <a:p>
            <a:endParaRPr lang="en-GB" sz="2000" b="1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92D050"/>
                </a:solidFill>
              </a:rPr>
              <a:t>Medical team</a:t>
            </a:r>
          </a:p>
          <a:p>
            <a:endParaRPr lang="en-GB" sz="2000" b="1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92D050"/>
                </a:solidFill>
              </a:rPr>
              <a:t>Rehab and Wellbeing Team – AHP’s and Complementary Therapists</a:t>
            </a:r>
          </a:p>
          <a:p>
            <a:endParaRPr lang="en-GB" sz="2000" b="1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92D050"/>
                </a:solidFill>
              </a:rPr>
              <a:t>Nursing </a:t>
            </a:r>
          </a:p>
          <a:p>
            <a:endParaRPr lang="en-GB" sz="2000" b="1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92D050"/>
                </a:solidFill>
              </a:rPr>
              <a:t>Community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92D050"/>
              </a:solidFill>
            </a:endParaRPr>
          </a:p>
          <a:p>
            <a:pPr algn="ctr"/>
            <a:endParaRPr lang="en-GB" b="1" dirty="0">
              <a:solidFill>
                <a:srgbClr val="92D050"/>
              </a:solidFill>
            </a:endParaRPr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pPr algn="ctr"/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517497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82E2C5-0358-5E17-8D2F-A0EEA75F520E}"/>
              </a:ext>
            </a:extLst>
          </p:cNvPr>
          <p:cNvSpPr txBox="1"/>
          <p:nvPr/>
        </p:nvSpPr>
        <p:spPr>
          <a:xfrm>
            <a:off x="1779639" y="137652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92D050"/>
                </a:solidFill>
              </a:rPr>
              <a:t>Wider Impacts on Bereavement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C9795C-F1D6-4CB2-F715-4F1F4E246D94}"/>
              </a:ext>
            </a:extLst>
          </p:cNvPr>
          <p:cNvSpPr txBox="1"/>
          <p:nvPr/>
        </p:nvSpPr>
        <p:spPr>
          <a:xfrm>
            <a:off x="771832" y="1292319"/>
            <a:ext cx="902601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Complexities in Families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Whose own grief/bereavement experiences</a:t>
            </a:r>
          </a:p>
          <a:p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Individual grief responses and supporting this within a family</a:t>
            </a:r>
          </a:p>
          <a:p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Trauma informed approach</a:t>
            </a:r>
          </a:p>
          <a:p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Hospice environment and connection with own mortality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Whose role is Bereavement?</a:t>
            </a:r>
          </a:p>
          <a:p>
            <a:r>
              <a:rPr lang="en-GB" dirty="0">
                <a:solidFill>
                  <a:srgbClr val="92D050"/>
                </a:solidFill>
              </a:rPr>
              <a:t>(breaking news, follow up call (where relevant), conversation, future support, information)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744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7738-6F1C-6DB4-6AE5-E7FEBB63A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489" y="255639"/>
            <a:ext cx="3963492" cy="45228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400" dirty="0"/>
              <a:t>What Families say they need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ACCE39-C966-C294-4E59-98FA66451228}"/>
              </a:ext>
            </a:extLst>
          </p:cNvPr>
          <p:cNvSpPr txBox="1"/>
          <p:nvPr/>
        </p:nvSpPr>
        <p:spPr>
          <a:xfrm>
            <a:off x="727587" y="1111045"/>
            <a:ext cx="864255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Meeting patient and families needs – person centred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Information (not too much)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Timely appropriate support (MDT and Judgements)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Consistency, Continuity and communication across the teams (who needs to be involved)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Practical, Emotional, psychological, spiritual support when they need it</a:t>
            </a:r>
          </a:p>
          <a:p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Signposting if required (reducing barriers to support)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Language, terms we use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9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2BA08-B7BC-44F0-6D13-F2DB636CE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7682" y="137651"/>
            <a:ext cx="4396111" cy="560439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Language, Terms and Euphonism's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49767F-B6A8-7809-FE0C-8D212DBCE61B}"/>
              </a:ext>
            </a:extLst>
          </p:cNvPr>
          <p:cNvSpPr txBox="1"/>
          <p:nvPr/>
        </p:nvSpPr>
        <p:spPr>
          <a:xfrm rot="20882106">
            <a:off x="953729" y="1455174"/>
            <a:ext cx="26339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Passed away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E09797-FAE2-DE21-6CA9-DDDE6C20B65C}"/>
              </a:ext>
            </a:extLst>
          </p:cNvPr>
          <p:cNvSpPr txBox="1"/>
          <p:nvPr/>
        </p:nvSpPr>
        <p:spPr>
          <a:xfrm>
            <a:off x="4269770" y="908313"/>
            <a:ext cx="1543664" cy="3834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Gone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16FCF0-C218-BB9F-863C-B2B2D14C6983}"/>
              </a:ext>
            </a:extLst>
          </p:cNvPr>
          <p:cNvSpPr txBox="1"/>
          <p:nvPr/>
        </p:nvSpPr>
        <p:spPr>
          <a:xfrm>
            <a:off x="8318090" y="636950"/>
            <a:ext cx="114054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Lost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2C8439-2DAF-C3DB-71B6-B9C914D42F54}"/>
              </a:ext>
            </a:extLst>
          </p:cNvPr>
          <p:cNvSpPr txBox="1"/>
          <p:nvPr/>
        </p:nvSpPr>
        <p:spPr>
          <a:xfrm>
            <a:off x="4650659" y="1981876"/>
            <a:ext cx="154366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92D050"/>
                </a:solidFill>
              </a:rPr>
              <a:t>Slipped away peacefully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2D057C-E6BB-230E-A1DC-D47F81EAC685}"/>
              </a:ext>
            </a:extLst>
          </p:cNvPr>
          <p:cNvSpPr txBox="1"/>
          <p:nvPr/>
        </p:nvSpPr>
        <p:spPr>
          <a:xfrm>
            <a:off x="1435510" y="4218039"/>
            <a:ext cx="21521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Gone to sleep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42ABE-157C-F3F2-2314-87C9E6D4AC74}"/>
              </a:ext>
            </a:extLst>
          </p:cNvPr>
          <p:cNvSpPr txBox="1"/>
          <p:nvPr/>
        </p:nvSpPr>
        <p:spPr>
          <a:xfrm>
            <a:off x="6027174" y="3657600"/>
            <a:ext cx="18288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92D050"/>
                </a:solidFill>
              </a:rPr>
              <a:t>Lost their battle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4D0ED8-FDBE-424D-0A8F-FA357742D423}"/>
              </a:ext>
            </a:extLst>
          </p:cNvPr>
          <p:cNvSpPr txBox="1"/>
          <p:nvPr/>
        </p:nvSpPr>
        <p:spPr>
          <a:xfrm>
            <a:off x="8604320" y="2910348"/>
            <a:ext cx="14442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They put up a good fight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7E742C-3C73-5194-1DCB-FBAFBF7B1B7D}"/>
              </a:ext>
            </a:extLst>
          </p:cNvPr>
          <p:cNvSpPr txBox="1"/>
          <p:nvPr/>
        </p:nvSpPr>
        <p:spPr>
          <a:xfrm>
            <a:off x="3829665" y="3482218"/>
            <a:ext cx="164198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They are in a better place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4D8BED-16CB-3B7D-5E49-43C785D779C0}"/>
              </a:ext>
            </a:extLst>
          </p:cNvPr>
          <p:cNvSpPr txBox="1"/>
          <p:nvPr/>
        </p:nvSpPr>
        <p:spPr>
          <a:xfrm>
            <a:off x="6263148" y="5299587"/>
            <a:ext cx="172064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They are out of pain now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384A1B-F77B-76BF-5D28-792C442D4899}"/>
              </a:ext>
            </a:extLst>
          </p:cNvPr>
          <p:cNvSpPr txBox="1"/>
          <p:nvPr/>
        </p:nvSpPr>
        <p:spPr>
          <a:xfrm>
            <a:off x="806245" y="5299587"/>
            <a:ext cx="234991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AT LEAST!.......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ED9F26-F853-D58F-EA0F-B2FF988C467E}"/>
              </a:ext>
            </a:extLst>
          </p:cNvPr>
          <p:cNvSpPr txBox="1"/>
          <p:nvPr/>
        </p:nvSpPr>
        <p:spPr>
          <a:xfrm>
            <a:off x="3597354" y="4877648"/>
            <a:ext cx="1444248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They are with God/Angels/star in the sky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7630BA-EDF0-F364-8C2E-A0A1A891C274}"/>
              </a:ext>
            </a:extLst>
          </p:cNvPr>
          <p:cNvSpPr txBox="1"/>
          <p:nvPr/>
        </p:nvSpPr>
        <p:spPr>
          <a:xfrm>
            <a:off x="1031840" y="2897140"/>
            <a:ext cx="247772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I know how you feel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5ABA09-6462-E3D3-29A0-B80D77365EAD}"/>
              </a:ext>
            </a:extLst>
          </p:cNvPr>
          <p:cNvSpPr txBox="1"/>
          <p:nvPr/>
        </p:nvSpPr>
        <p:spPr>
          <a:xfrm>
            <a:off x="6636774" y="2628207"/>
            <a:ext cx="14442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Times a healer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F0A3CB-B41A-F1A3-5F30-B4EE5DABCD30}"/>
              </a:ext>
            </a:extLst>
          </p:cNvPr>
          <p:cNvSpPr txBox="1"/>
          <p:nvPr/>
        </p:nvSpPr>
        <p:spPr>
          <a:xfrm>
            <a:off x="7104354" y="1436159"/>
            <a:ext cx="222209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They wouldn’t want you to be sad/upset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3262AE0-F687-FF62-26F1-51562CACF0B6}"/>
              </a:ext>
            </a:extLst>
          </p:cNvPr>
          <p:cNvSpPr txBox="1"/>
          <p:nvPr/>
        </p:nvSpPr>
        <p:spPr>
          <a:xfrm>
            <a:off x="1592826" y="2305041"/>
            <a:ext cx="223683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Be Strong</a:t>
            </a:r>
          </a:p>
        </p:txBody>
      </p:sp>
    </p:spTree>
    <p:extLst>
      <p:ext uri="{BB962C8B-B14F-4D97-AF65-F5344CB8AC3E}">
        <p14:creationId xmlns:p14="http://schemas.microsoft.com/office/powerpoint/2010/main" val="122113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578412-CF4D-0DA4-C903-7101B66FE217}"/>
              </a:ext>
            </a:extLst>
          </p:cNvPr>
          <p:cNvSpPr txBox="1"/>
          <p:nvPr/>
        </p:nvSpPr>
        <p:spPr>
          <a:xfrm>
            <a:off x="2143432" y="294968"/>
            <a:ext cx="6951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92D050"/>
                </a:solidFill>
              </a:rPr>
              <a:t>Supporting difficult conversations with Patients and Families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6E0CF4-4A02-3788-EFE9-A0E4EE057BC5}"/>
              </a:ext>
            </a:extLst>
          </p:cNvPr>
          <p:cNvSpPr txBox="1"/>
          <p:nvPr/>
        </p:nvSpPr>
        <p:spPr>
          <a:xfrm>
            <a:off x="1032387" y="1061884"/>
            <a:ext cx="826892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Who’s role?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Saying the wrong thing – language/upset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Opening a can of worms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Making thing’s worse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Not saying anything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Trying to fix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Filling silence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Holding the Space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92D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92D050"/>
                </a:solidFill>
              </a:rPr>
              <a:t>Tissues </a:t>
            </a:r>
          </a:p>
        </p:txBody>
      </p:sp>
    </p:spTree>
    <p:extLst>
      <p:ext uri="{BB962C8B-B14F-4D97-AF65-F5344CB8AC3E}">
        <p14:creationId xmlns:p14="http://schemas.microsoft.com/office/powerpoint/2010/main" val="793739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E294F-B629-5B99-F96A-9357C22CF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1445"/>
          </a:xfrm>
        </p:spPr>
        <p:txBody>
          <a:bodyPr>
            <a:normAutofit/>
          </a:bodyPr>
          <a:lstStyle/>
          <a:p>
            <a:pPr algn="ctr"/>
            <a:r>
              <a:rPr lang="en-GB" sz="1800" b="1" dirty="0"/>
              <a:t>What you might say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7DE456-60F5-5D5C-E9CE-5E2949B98FE8}"/>
              </a:ext>
            </a:extLst>
          </p:cNvPr>
          <p:cNvSpPr txBox="1"/>
          <p:nvPr/>
        </p:nvSpPr>
        <p:spPr>
          <a:xfrm>
            <a:off x="1907458" y="2019907"/>
            <a:ext cx="233024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Acknowledge the death/bereavement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9B225-E087-0355-812F-0EBBBB21B83C}"/>
              </a:ext>
            </a:extLst>
          </p:cNvPr>
          <p:cNvSpPr txBox="1"/>
          <p:nvPr/>
        </p:nvSpPr>
        <p:spPr>
          <a:xfrm>
            <a:off x="6548284" y="1700981"/>
            <a:ext cx="261538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Offer specific practical support/information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1259DB-7A41-F0C9-70BC-2435CD09ABEC}"/>
              </a:ext>
            </a:extLst>
          </p:cNvPr>
          <p:cNvSpPr txBox="1"/>
          <p:nvPr/>
        </p:nvSpPr>
        <p:spPr>
          <a:xfrm>
            <a:off x="2585884" y="3244645"/>
            <a:ext cx="19959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92D050"/>
                </a:solidFill>
              </a:rPr>
              <a:t>Asking “do you want to talk?”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1B0C27-F095-3C5F-B786-1FC2ED45CD74}"/>
              </a:ext>
            </a:extLst>
          </p:cNvPr>
          <p:cNvSpPr txBox="1"/>
          <p:nvPr/>
        </p:nvSpPr>
        <p:spPr>
          <a:xfrm>
            <a:off x="6843252" y="3342968"/>
            <a:ext cx="199594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92D050"/>
                </a:solidFill>
              </a:rPr>
              <a:t>Arrange to call at a time that suits them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D4CB3B-ED4B-C6FA-D613-4D50CE725E35}"/>
              </a:ext>
            </a:extLst>
          </p:cNvPr>
          <p:cNvSpPr txBox="1"/>
          <p:nvPr/>
        </p:nvSpPr>
        <p:spPr>
          <a:xfrm>
            <a:off x="842610" y="5044571"/>
            <a:ext cx="212969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92D050"/>
                </a:solidFill>
              </a:rPr>
              <a:t>Ask what words/terms they would like you to use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F4712C-7A88-5923-0E10-921DC2ED2B3B}"/>
              </a:ext>
            </a:extLst>
          </p:cNvPr>
          <p:cNvSpPr txBox="1"/>
          <p:nvPr/>
        </p:nvSpPr>
        <p:spPr>
          <a:xfrm>
            <a:off x="218768" y="2666238"/>
            <a:ext cx="610091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GB" b="0" i="0" dirty="0">
                <a:solidFill>
                  <a:srgbClr val="92D050"/>
                </a:solidFill>
                <a:effectLst/>
                <a:latin typeface="Gilroy-Regular"/>
              </a:rPr>
              <a:t>I don’t know what to say but I am so sorry to hear this news.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5AE010-7EF1-BEB5-CE16-19B93C270933}"/>
              </a:ext>
            </a:extLst>
          </p:cNvPr>
          <p:cNvSpPr txBox="1"/>
          <p:nvPr/>
        </p:nvSpPr>
        <p:spPr>
          <a:xfrm>
            <a:off x="4090219" y="5064235"/>
            <a:ext cx="610091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0" i="0" dirty="0">
                <a:solidFill>
                  <a:srgbClr val="92D050"/>
                </a:solidFill>
                <a:effectLst/>
                <a:latin typeface="Gilroy-Regular"/>
              </a:rPr>
              <a:t>Try not to rush in and share your own experiences straight away</a:t>
            </a:r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7EC26A-06BF-C1B6-83E4-F167CB9A570B}"/>
              </a:ext>
            </a:extLst>
          </p:cNvPr>
          <p:cNvSpPr txBox="1"/>
          <p:nvPr/>
        </p:nvSpPr>
        <p:spPr>
          <a:xfrm>
            <a:off x="1447800" y="4319581"/>
            <a:ext cx="610091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92D050"/>
                </a:solidFill>
                <a:effectLst/>
                <a:latin typeface="Gilroy-Regular"/>
              </a:rPr>
              <a:t>just letting someone speak is useful in itself</a:t>
            </a:r>
            <a:endParaRPr lang="en-GB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86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0066" y="191564"/>
            <a:ext cx="4968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92D050"/>
                </a:solidFill>
              </a:rPr>
              <a:t>Supporting Colleagues with Bereavement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36" y="699548"/>
            <a:ext cx="3686175" cy="25431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286" y="3381375"/>
            <a:ext cx="3667125" cy="34766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9610" y="1085863"/>
            <a:ext cx="3938317" cy="48924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B86A57-6797-83DA-BA18-EF6B65A754BD}"/>
              </a:ext>
            </a:extLst>
          </p:cNvPr>
          <p:cNvSpPr txBox="1"/>
          <p:nvPr/>
        </p:nvSpPr>
        <p:spPr>
          <a:xfrm>
            <a:off x="5040133" y="6364775"/>
            <a:ext cx="61009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Being a supportive colleague | Good Life, Good Death, Good Grief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7948330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0C83BF659CCB4FB66366A04BFD8010" ma:contentTypeVersion="18" ma:contentTypeDescription="Create a new document." ma:contentTypeScope="" ma:versionID="134a34f0c9a3943277de41f97ae82a90">
  <xsd:schema xmlns:xsd="http://www.w3.org/2001/XMLSchema" xmlns:xs="http://www.w3.org/2001/XMLSchema" xmlns:p="http://schemas.microsoft.com/office/2006/metadata/properties" xmlns:ns2="c8b369f5-6b3b-46de-a0da-867adce44a37" xmlns:ns3="5549f3f6-b7db-40ce-a15f-c10d2fdae267" targetNamespace="http://schemas.microsoft.com/office/2006/metadata/properties" ma:root="true" ma:fieldsID="1527f874f4a3e43cb2b8be83a3145248" ns2:_="" ns3:_="">
    <xsd:import namespace="c8b369f5-6b3b-46de-a0da-867adce44a37"/>
    <xsd:import namespace="5549f3f6-b7db-40ce-a15f-c10d2fdae2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b369f5-6b3b-46de-a0da-867adce44a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49f3f6-b7db-40ce-a15f-c10d2fdae26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a080871-0da6-4a5a-8586-c1430601b9d6}" ma:internalName="TaxCatchAll" ma:showField="CatchAllData" ma:web="5549f3f6-b7db-40ce-a15f-c10d2fdae2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549f3f6-b7db-40ce-a15f-c10d2fdae267" xsi:nil="true"/>
    <lcf76f155ced4ddcb4097134ff3c332f xmlns="c8b369f5-6b3b-46de-a0da-867adce44a37">
      <Terms xmlns="http://schemas.microsoft.com/office/infopath/2007/PartnerControls"/>
    </lcf76f155ced4ddcb4097134ff3c332f>
    <SharedWithUsers xmlns="5549f3f6-b7db-40ce-a15f-c10d2fdae267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7CB6D1-9A72-4240-B763-A03A3A1E1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b369f5-6b3b-46de-a0da-867adce44a37"/>
    <ds:schemaRef ds:uri="5549f3f6-b7db-40ce-a15f-c10d2fdae2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B21BEF-74D8-4613-972D-4F26A90806E3}">
  <ds:schemaRefs>
    <ds:schemaRef ds:uri="http://schemas.microsoft.com/office/2006/metadata/properties"/>
    <ds:schemaRef ds:uri="http://schemas.microsoft.com/office/infopath/2007/PartnerControls"/>
    <ds:schemaRef ds:uri="5549f3f6-b7db-40ce-a15f-c10d2fdae267"/>
    <ds:schemaRef ds:uri="c8b369f5-6b3b-46de-a0da-867adce44a37"/>
  </ds:schemaRefs>
</ds:datastoreItem>
</file>

<file path=customXml/itemProps3.xml><?xml version="1.0" encoding="utf-8"?>
<ds:datastoreItem xmlns:ds="http://schemas.openxmlformats.org/officeDocument/2006/customXml" ds:itemID="{37051C5B-A664-45CD-B031-FD33F3DDA0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564</Words>
  <Application>Microsoft Office PowerPoint</Application>
  <PresentationFormat>Widescreen</PresentationFormat>
  <Paragraphs>140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Arial</vt:lpstr>
      <vt:lpstr>Calibri</vt:lpstr>
      <vt:lpstr>Gilroy-Regular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What Families say they need</vt:lpstr>
      <vt:lpstr>Language, Terms and Euphonism's </vt:lpstr>
      <vt:lpstr>PowerPoint Presentation</vt:lpstr>
      <vt:lpstr>What you might say</vt:lpstr>
      <vt:lpstr>PowerPoint Presentation</vt:lpstr>
      <vt:lpstr>PowerPoint Presentation</vt:lpstr>
      <vt:lpstr>PowerPoint Presentation</vt:lpstr>
      <vt:lpstr>Self Care in the workplace</vt:lpstr>
      <vt:lpstr>PowerPoint Presentation</vt:lpstr>
    </vt:vector>
  </TitlesOfParts>
  <Company>St Columbas Hospice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Donna Hastings</dc:creator>
  <cp:lastModifiedBy>Becky McCoo</cp:lastModifiedBy>
  <cp:revision>4</cp:revision>
  <dcterms:created xsi:type="dcterms:W3CDTF">2024-12-02T15:08:49Z</dcterms:created>
  <dcterms:modified xsi:type="dcterms:W3CDTF">2024-12-16T11:14:49Z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59fba1a-bf0a-4f22-9199-73d031ed2d45_Enabled">
    <vt:lpwstr>true</vt:lpwstr>
  </property>
  <property fmtid="{D5CDD505-2E9C-101B-9397-08002B2CF9AE}" pid="3" name="MSIP_Label_059fba1a-bf0a-4f22-9199-73d031ed2d45_SetDate">
    <vt:lpwstr>2024-12-02T16:16:36Z</vt:lpwstr>
  </property>
  <property fmtid="{D5CDD505-2E9C-101B-9397-08002B2CF9AE}" pid="4" name="MSIP_Label_059fba1a-bf0a-4f22-9199-73d031ed2d45_Method">
    <vt:lpwstr>Standard</vt:lpwstr>
  </property>
  <property fmtid="{D5CDD505-2E9C-101B-9397-08002B2CF9AE}" pid="5" name="MSIP_Label_059fba1a-bf0a-4f22-9199-73d031ed2d45_Name">
    <vt:lpwstr>Official label</vt:lpwstr>
  </property>
  <property fmtid="{D5CDD505-2E9C-101B-9397-08002B2CF9AE}" pid="6" name="MSIP_Label_059fba1a-bf0a-4f22-9199-73d031ed2d45_SiteId">
    <vt:lpwstr>e2b41bea-839b-422a-bb11-02c39aad5609</vt:lpwstr>
  </property>
  <property fmtid="{D5CDD505-2E9C-101B-9397-08002B2CF9AE}" pid="7" name="MSIP_Label_059fba1a-bf0a-4f22-9199-73d031ed2d45_ActionId">
    <vt:lpwstr>201c29e5-e0ef-473d-b34c-a5e7c9f4b394</vt:lpwstr>
  </property>
  <property fmtid="{D5CDD505-2E9C-101B-9397-08002B2CF9AE}" pid="8" name="MSIP_Label_059fba1a-bf0a-4f22-9199-73d031ed2d45_ContentBits">
    <vt:lpwstr>1</vt:lpwstr>
  </property>
  <property fmtid="{D5CDD505-2E9C-101B-9397-08002B2CF9AE}" pid="9" name="ClassificationContentMarkingHeaderLocations">
    <vt:lpwstr>Facet:9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0x0101009B0C83BF659CCB4FB66366A04BFD8010</vt:lpwstr>
  </property>
  <property fmtid="{D5CDD505-2E9C-101B-9397-08002B2CF9AE}" pid="12" name="Order">
    <vt:lpwstr>26996200.0000000</vt:lpwstr>
  </property>
  <property fmtid="{D5CDD505-2E9C-101B-9397-08002B2CF9AE}" pid="13" name="xd_ProgID">
    <vt:lpwstr/>
  </property>
  <property fmtid="{D5CDD505-2E9C-101B-9397-08002B2CF9AE}" pid="14" name="MediaServiceImageTags">
    <vt:lpwstr/>
  </property>
  <property fmtid="{D5CDD505-2E9C-101B-9397-08002B2CF9AE}" pid="15" name="_SourceUrl">
    <vt:lpwstr/>
  </property>
  <property fmtid="{D5CDD505-2E9C-101B-9397-08002B2CF9AE}" pid="16" name="_SharedFileIndex">
    <vt:lpwstr/>
  </property>
  <property fmtid="{D5CDD505-2E9C-101B-9397-08002B2CF9AE}" pid="17" name="ComplianceAssetId">
    <vt:lpwstr/>
  </property>
  <property fmtid="{D5CDD505-2E9C-101B-9397-08002B2CF9AE}" pid="18" name="TemplateUrl">
    <vt:lpwstr/>
  </property>
  <property fmtid="{D5CDD505-2E9C-101B-9397-08002B2CF9AE}" pid="19" name="_ExtendedDescription">
    <vt:lpwstr/>
  </property>
  <property fmtid="{D5CDD505-2E9C-101B-9397-08002B2CF9AE}" pid="20" name="TriggerFlowInfo">
    <vt:lpwstr/>
  </property>
  <property fmtid="{D5CDD505-2E9C-101B-9397-08002B2CF9AE}" pid="21" name="xd_Signature">
    <vt:lpwstr/>
  </property>
</Properties>
</file>