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4"/>
    <p:sldMasterId id="2147483686" r:id="rId5"/>
  </p:sldMasterIdLst>
  <p:notesMasterIdLst>
    <p:notesMasterId r:id="rId59"/>
  </p:notesMasterIdLst>
  <p:handoutMasterIdLst>
    <p:handoutMasterId r:id="rId60"/>
  </p:handoutMasterIdLst>
  <p:sldIdLst>
    <p:sldId id="293" r:id="rId6"/>
    <p:sldId id="307" r:id="rId7"/>
    <p:sldId id="552" r:id="rId8"/>
    <p:sldId id="553" r:id="rId9"/>
    <p:sldId id="554" r:id="rId10"/>
    <p:sldId id="555" r:id="rId11"/>
    <p:sldId id="556" r:id="rId12"/>
    <p:sldId id="557" r:id="rId13"/>
    <p:sldId id="558" r:id="rId14"/>
    <p:sldId id="559" r:id="rId15"/>
    <p:sldId id="560" r:id="rId16"/>
    <p:sldId id="561" r:id="rId17"/>
    <p:sldId id="563" r:id="rId18"/>
    <p:sldId id="564" r:id="rId19"/>
    <p:sldId id="590" r:id="rId20"/>
    <p:sldId id="348" r:id="rId21"/>
    <p:sldId id="349" r:id="rId22"/>
    <p:sldId id="351" r:id="rId23"/>
    <p:sldId id="599" r:id="rId24"/>
    <p:sldId id="600" r:id="rId25"/>
    <p:sldId id="346" r:id="rId26"/>
    <p:sldId id="338" r:id="rId27"/>
    <p:sldId id="339" r:id="rId28"/>
    <p:sldId id="340" r:id="rId29"/>
    <p:sldId id="585" r:id="rId30"/>
    <p:sldId id="587" r:id="rId31"/>
    <p:sldId id="606" r:id="rId32"/>
    <p:sldId id="607" r:id="rId33"/>
    <p:sldId id="354" r:id="rId34"/>
    <p:sldId id="355" r:id="rId35"/>
    <p:sldId id="602" r:id="rId36"/>
    <p:sldId id="603" r:id="rId37"/>
    <p:sldId id="601" r:id="rId38"/>
    <p:sldId id="604" r:id="rId39"/>
    <p:sldId id="404" r:id="rId40"/>
    <p:sldId id="405" r:id="rId41"/>
    <p:sldId id="611" r:id="rId42"/>
    <p:sldId id="411" r:id="rId43"/>
    <p:sldId id="608" r:id="rId44"/>
    <p:sldId id="592" r:id="rId45"/>
    <p:sldId id="593" r:id="rId46"/>
    <p:sldId id="373" r:id="rId47"/>
    <p:sldId id="412" r:id="rId48"/>
    <p:sldId id="414" r:id="rId49"/>
    <p:sldId id="568" r:id="rId50"/>
    <p:sldId id="569" r:id="rId51"/>
    <p:sldId id="594" r:id="rId52"/>
    <p:sldId id="595" r:id="rId53"/>
    <p:sldId id="596" r:id="rId54"/>
    <p:sldId id="609" r:id="rId55"/>
    <p:sldId id="610" r:id="rId56"/>
    <p:sldId id="337" r:id="rId57"/>
    <p:sldId id="361" r:id="rId58"/>
  </p:sldIdLst>
  <p:sldSz cx="6858000" cy="51435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 userDrawn="1">
          <p15:clr>
            <a:srgbClr val="A4A3A4"/>
          </p15:clr>
        </p15:guide>
        <p15:guide id="2" pos="232" userDrawn="1">
          <p15:clr>
            <a:srgbClr val="A4A3A4"/>
          </p15:clr>
        </p15:guide>
        <p15:guide id="3" orient="horz" pos="2958" userDrawn="1">
          <p15:clr>
            <a:srgbClr val="A4A3A4"/>
          </p15:clr>
        </p15:guide>
        <p15:guide id="4" pos="4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p15="http://schemas.microsoft.com/office/powerpoint/2012/main" userId="S-1-5-21-1942464828-378638904-3880573118-2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2E5"/>
    <a:srgbClr val="004685"/>
    <a:srgbClr val="602365"/>
    <a:srgbClr val="642469"/>
    <a:srgbClr val="00516A"/>
    <a:srgbClr val="FFFFFF"/>
    <a:srgbClr val="EDEDED"/>
    <a:srgbClr val="A2D5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59"/>
        <p:guide pos="232"/>
        <p:guide orient="horz" pos="2958"/>
        <p:guide pos="4088"/>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86FBCB-EF5E-4C99-B787-8EA5ABF43FFD}" type="datetimeFigureOut">
              <a:rPr lang="en-GB" smtClean="0"/>
              <a:pPr/>
              <a:t>09/05/2024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F3EFC65-1436-4083-841D-37D46A20D090}" type="slidenum">
              <a:rPr lang="en-GB" smtClean="0"/>
              <a:pPr/>
              <a:t>‹#›</a:t>
            </a:fld>
            <a:endParaRPr lang="en-GB"/>
          </a:p>
        </p:txBody>
      </p:sp>
    </p:spTree>
    <p:extLst>
      <p:ext uri="{BB962C8B-B14F-4D97-AF65-F5344CB8AC3E}">
        <p14:creationId xmlns:p14="http://schemas.microsoft.com/office/powerpoint/2010/main" val="1153702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5/9/2024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t>Title slide 1</a:t>
            </a:r>
          </a:p>
        </p:txBody>
      </p:sp>
      <p:sp>
        <p:nvSpPr>
          <p:cNvPr id="4" name="Slide Number Placeholder 3"/>
          <p:cNvSpPr>
            <a:spLocks noGrp="1"/>
          </p:cNvSpPr>
          <p:nvPr>
            <p:ph type="sldNum" sz="quarter" idx="10"/>
          </p:nvPr>
        </p:nvSpPr>
        <p:spPr/>
        <p:txBody>
          <a:bodyPr/>
          <a:lstStyle/>
          <a:p>
            <a:fld id="{6EFE83B7-278F-6545-9C62-E36EB068C003}" type="slidenum">
              <a:rPr lang="en-US" smtClean="0"/>
              <a:pPr/>
              <a:t>1</a:t>
            </a:fld>
            <a:endParaRPr lang="en-US"/>
          </a:p>
        </p:txBody>
      </p:sp>
    </p:spTree>
    <p:extLst>
      <p:ext uri="{BB962C8B-B14F-4D97-AF65-F5344CB8AC3E}">
        <p14:creationId xmlns:p14="http://schemas.microsoft.com/office/powerpoint/2010/main" val="180567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FE83B7-278F-6545-9C62-E36EB068C003}" type="slidenum">
              <a:rPr lang="en-US" smtClean="0"/>
              <a:pPr/>
              <a:t>2</a:t>
            </a:fld>
            <a:endParaRPr lang="en-US"/>
          </a:p>
        </p:txBody>
      </p:sp>
    </p:spTree>
    <p:extLst>
      <p:ext uri="{BB962C8B-B14F-4D97-AF65-F5344CB8AC3E}">
        <p14:creationId xmlns:p14="http://schemas.microsoft.com/office/powerpoint/2010/main" val="247170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FE83B7-278F-6545-9C62-E36EB068C003}" type="slidenum">
              <a:rPr lang="en-US" smtClean="0"/>
              <a:pPr/>
              <a:t>15</a:t>
            </a:fld>
            <a:endParaRPr lang="en-US"/>
          </a:p>
        </p:txBody>
      </p:sp>
    </p:spTree>
    <p:extLst>
      <p:ext uri="{BB962C8B-B14F-4D97-AF65-F5344CB8AC3E}">
        <p14:creationId xmlns:p14="http://schemas.microsoft.com/office/powerpoint/2010/main" val="247170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2ED7F0-317A-4E28-8D7D-439A08064B0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BB52D2-7B12-4955-BCC6-B610FC97C9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442E-ECA3-F11F-034D-7C2CE206855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401E176-7FD8-F100-B968-5EE352C612DD}"/>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0AD611-D0C0-4867-8B11-E2712B39AB5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41314" name="Rectangle 2">
            <a:extLst>
              <a:ext uri="{FF2B5EF4-FFF2-40B4-BE49-F238E27FC236}">
                <a16:creationId xmlns:a16="http://schemas.microsoft.com/office/drawing/2014/main" id="{6D5D5EE0-54F2-3F53-8092-1D2077C8CBDC}"/>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DA0BB2D-9915-8CBA-9858-17390EAD789E}"/>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518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2ED7F0-317A-4E28-8D7D-439A08064B0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44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FE83B7-278F-6545-9C62-E36EB068C003}" type="slidenum">
              <a:rPr lang="en-US" smtClean="0"/>
              <a:pPr/>
              <a:t>53</a:t>
            </a:fld>
            <a:endParaRPr lang="en-US"/>
          </a:p>
        </p:txBody>
      </p:sp>
    </p:spTree>
    <p:extLst>
      <p:ext uri="{BB962C8B-B14F-4D97-AF65-F5344CB8AC3E}">
        <p14:creationId xmlns:p14="http://schemas.microsoft.com/office/powerpoint/2010/main" val="3934604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25112"/>
          <a:stretch/>
        </p:blipFill>
        <p:spPr>
          <a:xfrm>
            <a:off x="0" y="-20368"/>
            <a:ext cx="6874934" cy="5163868"/>
          </a:xfrm>
          <a:prstGeom prst="rect">
            <a:avLst/>
          </a:prstGeom>
        </p:spPr>
      </p:pic>
    </p:spTree>
    <p:extLst>
      <p:ext uri="{BB962C8B-B14F-4D97-AF65-F5344CB8AC3E}">
        <p14:creationId xmlns:p14="http://schemas.microsoft.com/office/powerpoint/2010/main" val="361644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70018" y="282108"/>
            <a:ext cx="6291330" cy="319588"/>
          </a:xfrm>
        </p:spPr>
        <p:txBody>
          <a:bodyPr/>
          <a:lstStyle>
            <a:lvl1pPr>
              <a:defRPr baseline="0"/>
            </a:lvl1pPr>
          </a:lstStyle>
          <a:p>
            <a:r>
              <a:rPr lang="en-US"/>
              <a:t>Click to edit Master title style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0045" y="1385233"/>
            <a:ext cx="2808926" cy="2993886"/>
          </a:xfr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64732" y="1385233"/>
            <a:ext cx="2950369" cy="3001031"/>
          </a:xfr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270018" y="340334"/>
            <a:ext cx="6291330" cy="366899"/>
          </a:xfrm>
        </p:spPr>
        <p:txBody>
          <a:bodyPr/>
          <a:lstStyle>
            <a:lvl1pPr>
              <a:defRPr lang="en-GB" dirty="0"/>
            </a:lvl1pPr>
          </a:lstStyle>
          <a:p>
            <a:r>
              <a:rPr lang="en-GB"/>
              <a:t>Click to add text</a:t>
            </a:r>
            <a:br>
              <a:rPr lang="en-GB"/>
            </a:b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dex - Contents">
    <p:spTree>
      <p:nvGrpSpPr>
        <p:cNvPr id="1" name=""/>
        <p:cNvGrpSpPr/>
        <p:nvPr/>
      </p:nvGrpSpPr>
      <p:grpSpPr>
        <a:xfrm>
          <a:off x="0" y="0"/>
          <a:ext cx="0" cy="0"/>
          <a:chOff x="0" y="0"/>
          <a:chExt cx="0" cy="0"/>
        </a:xfrm>
      </p:grpSpPr>
      <p:sp>
        <p:nvSpPr>
          <p:cNvPr id="2" name="Title 1"/>
          <p:cNvSpPr>
            <a:spLocks noGrp="1"/>
          </p:cNvSpPr>
          <p:nvPr>
            <p:ph type="title"/>
          </p:nvPr>
        </p:nvSpPr>
        <p:spPr>
          <a:xfrm>
            <a:off x="335756" y="1174440"/>
            <a:ext cx="6225591" cy="3168960"/>
          </a:xfrm>
        </p:spPr>
        <p:txBody>
          <a:bodyPr/>
          <a:lstStyle>
            <a:lvl1pPr>
              <a:lnSpc>
                <a:spcPts val="2625"/>
              </a:lnSpc>
              <a:defRPr sz="3300" b="0"/>
            </a:lvl1pPr>
          </a:lstStyle>
          <a:p>
            <a:r>
              <a:rPr lang="en-US"/>
              <a:t>Click to edit Master title style</a:t>
            </a:r>
            <a:endParaRPr lang="en-GB"/>
          </a:p>
        </p:txBody>
      </p:sp>
    </p:spTree>
    <p:extLst>
      <p:ext uri="{BB962C8B-B14F-4D97-AF65-F5344CB8AC3E}">
        <p14:creationId xmlns:p14="http://schemas.microsoft.com/office/powerpoint/2010/main" val="221690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6457" r="8672"/>
          <a:stretch/>
        </p:blipFill>
        <p:spPr>
          <a:xfrm>
            <a:off x="11723" y="0"/>
            <a:ext cx="6846277" cy="5143500"/>
          </a:xfrm>
          <a:prstGeom prst="rect">
            <a:avLst/>
          </a:prstGeom>
          <a:noFill/>
          <a:ln>
            <a:noFill/>
          </a:ln>
        </p:spPr>
      </p:pic>
    </p:spTree>
    <p:extLst>
      <p:ext uri="{BB962C8B-B14F-4D97-AF65-F5344CB8AC3E}">
        <p14:creationId xmlns:p14="http://schemas.microsoft.com/office/powerpoint/2010/main" val="42006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368302" y="315630"/>
            <a:ext cx="6121398" cy="375571"/>
          </a:xfrm>
          <a:prstGeom prst="rect">
            <a:avLst/>
          </a:prstGeom>
        </p:spPr>
        <p:txBody>
          <a:bodyPr vert="horz" lIns="0" tIns="0" rIns="0" bIns="0" rtlCol="0" anchor="ctr">
            <a:noAutofit/>
          </a:bodyPr>
          <a:lstStyle>
            <a:lvl1pPr>
              <a:defRPr sz="2400">
                <a:solidFill>
                  <a:schemeClr val="bg2"/>
                </a:solidFill>
              </a:defRPr>
            </a:lvl1pPr>
          </a:lstStyle>
          <a:p>
            <a:r>
              <a:rPr lang="en-US"/>
              <a:t>Click to edit Master title style</a:t>
            </a:r>
          </a:p>
        </p:txBody>
      </p:sp>
      <p:sp>
        <p:nvSpPr>
          <p:cNvPr id="6" name="Picture Placeholder 5"/>
          <p:cNvSpPr>
            <a:spLocks noGrp="1"/>
          </p:cNvSpPr>
          <p:nvPr>
            <p:ph type="pic" sz="quarter" idx="11"/>
          </p:nvPr>
        </p:nvSpPr>
        <p:spPr>
          <a:xfrm>
            <a:off x="3929064" y="1266825"/>
            <a:ext cx="2585510" cy="3390900"/>
          </a:xfrm>
        </p:spPr>
        <p:txBody>
          <a:bodyPr anchor="ctr">
            <a:normAutofit/>
          </a:bodyPr>
          <a:lstStyle>
            <a:lvl1pPr marL="0" indent="0" algn="ctr">
              <a:buNone/>
              <a:defRPr sz="1200"/>
            </a:lvl1pPr>
          </a:lstStyle>
          <a:p>
            <a:endParaRPr lang="en-GB"/>
          </a:p>
        </p:txBody>
      </p:sp>
      <p:sp>
        <p:nvSpPr>
          <p:cNvPr id="8" name="Content Placeholder 7"/>
          <p:cNvSpPr>
            <a:spLocks noGrp="1"/>
          </p:cNvSpPr>
          <p:nvPr>
            <p:ph sz="quarter" idx="12"/>
          </p:nvPr>
        </p:nvSpPr>
        <p:spPr>
          <a:xfrm>
            <a:off x="393175" y="1266825"/>
            <a:ext cx="3412856" cy="3390900"/>
          </a:xfrm>
        </p:spPr>
        <p:txBody>
          <a:bodyPr>
            <a:noAutofit/>
          </a:bodyPr>
          <a:lstStyle>
            <a:lvl1pPr>
              <a:buClr>
                <a:schemeClr val="bg2"/>
              </a:buClr>
              <a:defRPr>
                <a:solidFill>
                  <a:schemeClr val="tx1">
                    <a:lumMod val="75000"/>
                  </a:schemeClr>
                </a:solidFill>
              </a:defRPr>
            </a:lvl1pPr>
            <a:lvl2pPr>
              <a:buClr>
                <a:schemeClr val="bg2"/>
              </a:buClr>
              <a:defRPr>
                <a:solidFill>
                  <a:schemeClr val="tx1">
                    <a:lumMod val="75000"/>
                  </a:schemeClr>
                </a:solidFill>
              </a:defRPr>
            </a:lvl2pPr>
            <a:lvl3pPr>
              <a:buClr>
                <a:schemeClr val="bg2"/>
              </a:buClr>
              <a:defRPr>
                <a:solidFill>
                  <a:schemeClr val="tx1">
                    <a:lumMod val="75000"/>
                  </a:schemeClr>
                </a:solidFill>
              </a:defRPr>
            </a:lvl3pPr>
            <a:lvl4pPr>
              <a:buClr>
                <a:schemeClr val="bg2"/>
              </a:buClr>
              <a:defRPr>
                <a:solidFill>
                  <a:schemeClr val="tx1">
                    <a:lumMod val="75000"/>
                  </a:schemeClr>
                </a:solidFill>
              </a:defRPr>
            </a:lvl4pPr>
            <a:lvl5pPr>
              <a:buClr>
                <a:schemeClr val="bg2"/>
              </a:buCl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369000" y="864000"/>
            <a:ext cx="6120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31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7510"/>
          <a:stretch/>
        </p:blipFill>
        <p:spPr>
          <a:xfrm>
            <a:off x="2" y="0"/>
            <a:ext cx="6539344" cy="5143500"/>
          </a:xfrm>
          <a:prstGeom prst="rect">
            <a:avLst/>
          </a:prstGeom>
          <a:noFill/>
          <a:ln>
            <a:noFill/>
          </a:ln>
        </p:spPr>
      </p:pic>
      <p:sp>
        <p:nvSpPr>
          <p:cNvPr id="5" name="Rectangle 4"/>
          <p:cNvSpPr/>
          <p:nvPr userDrawn="1"/>
        </p:nvSpPr>
        <p:spPr>
          <a:xfrm>
            <a:off x="0" y="1522"/>
            <a:ext cx="6858000" cy="8624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a:xfrm>
            <a:off x="6179127" y="4767263"/>
            <a:ext cx="433173" cy="273844"/>
          </a:xfrm>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362985" y="315630"/>
            <a:ext cx="6151589" cy="375571"/>
          </a:xfrm>
          <a:prstGeom prst="rect">
            <a:avLst/>
          </a:prstGeom>
        </p:spPr>
        <p:txBody>
          <a:bodyPr vert="horz" lIns="0" tIns="0" rIns="0" bIns="0" rtlCol="0" anchor="ctr">
            <a:no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18204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58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212793" y="4767263"/>
            <a:ext cx="399507" cy="273844"/>
          </a:xfrm>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368302" y="315630"/>
            <a:ext cx="6146272" cy="375571"/>
          </a:xfrm>
          <a:prstGeom prst="rect">
            <a:avLst/>
          </a:prstGeom>
        </p:spPr>
        <p:txBody>
          <a:bodyPr vert="horz" lIns="0" tIns="0" rIns="0" bIns="0" rtlCol="0" anchor="ctr">
            <a:noAutofit/>
          </a:bodyPr>
          <a:lstStyle>
            <a:lvl1pPr>
              <a:defRPr sz="2400"/>
            </a:lvl1pPr>
          </a:lstStyle>
          <a:p>
            <a:r>
              <a:rPr lang="en-US"/>
              <a:t>Click to edit Master title style</a:t>
            </a:r>
          </a:p>
        </p:txBody>
      </p:sp>
      <p:sp>
        <p:nvSpPr>
          <p:cNvPr id="6" name="Picture Placeholder 5"/>
          <p:cNvSpPr>
            <a:spLocks noGrp="1"/>
          </p:cNvSpPr>
          <p:nvPr>
            <p:ph type="pic" sz="quarter" idx="11"/>
          </p:nvPr>
        </p:nvSpPr>
        <p:spPr>
          <a:xfrm>
            <a:off x="3929063" y="1266825"/>
            <a:ext cx="2585511" cy="3390900"/>
          </a:xfrm>
        </p:spPr>
        <p:txBody>
          <a:bodyPr anchor="ctr">
            <a:normAutofit/>
          </a:bodyPr>
          <a:lstStyle>
            <a:lvl1pPr marL="0" indent="0" algn="ctr">
              <a:buNone/>
              <a:defRPr sz="1200"/>
            </a:lvl1pPr>
          </a:lstStyle>
          <a:p>
            <a:endParaRPr lang="en-GB"/>
          </a:p>
        </p:txBody>
      </p:sp>
      <p:sp>
        <p:nvSpPr>
          <p:cNvPr id="8" name="Content Placeholder 7"/>
          <p:cNvSpPr>
            <a:spLocks noGrp="1"/>
          </p:cNvSpPr>
          <p:nvPr>
            <p:ph sz="quarter" idx="12"/>
          </p:nvPr>
        </p:nvSpPr>
        <p:spPr>
          <a:xfrm>
            <a:off x="369000" y="1266825"/>
            <a:ext cx="3412856" cy="3390900"/>
          </a:xfrm>
        </p:spPr>
        <p:txBody>
          <a:bodyPr>
            <a:noAutofit/>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369000" y="864000"/>
            <a:ext cx="6120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38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p:cNvSpPr/>
          <p:nvPr userDrawn="1"/>
        </p:nvSpPr>
        <p:spPr>
          <a:xfrm>
            <a:off x="0" y="1522"/>
            <a:ext cx="6858000" cy="8624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362985" y="315630"/>
            <a:ext cx="6151589" cy="375571"/>
          </a:xfrm>
          <a:prstGeom prst="rect">
            <a:avLst/>
          </a:prstGeom>
        </p:spPr>
        <p:txBody>
          <a:bodyPr vert="horz" lIns="0" tIns="0" rIns="0" bIns="0" rtlCol="0" anchor="ctr">
            <a:noAutofit/>
          </a:bodyPr>
          <a:lstStyle>
            <a:lvl1pPr>
              <a:defRPr sz="2400">
                <a:solidFill>
                  <a:schemeClr val="bg1"/>
                </a:solidFill>
              </a:defRPr>
            </a:lvl1pPr>
          </a:lstStyle>
          <a:p>
            <a:r>
              <a:rPr lang="en-US"/>
              <a:t>Click to edit Master title style</a:t>
            </a:r>
          </a:p>
        </p:txBody>
      </p:sp>
      <p:sp>
        <p:nvSpPr>
          <p:cNvPr id="6" name="Picture Placeholder 5"/>
          <p:cNvSpPr>
            <a:spLocks noGrp="1"/>
          </p:cNvSpPr>
          <p:nvPr>
            <p:ph type="pic" sz="quarter" idx="11"/>
          </p:nvPr>
        </p:nvSpPr>
        <p:spPr>
          <a:xfrm>
            <a:off x="3929063" y="1266825"/>
            <a:ext cx="2585511" cy="3390900"/>
          </a:xfrm>
        </p:spPr>
        <p:txBody>
          <a:bodyPr anchor="ctr">
            <a:normAutofit/>
          </a:bodyPr>
          <a:lstStyle>
            <a:lvl1pPr marL="0" indent="0" algn="ctr">
              <a:buNone/>
              <a:defRPr sz="1200"/>
            </a:lvl1pPr>
          </a:lstStyle>
          <a:p>
            <a:endParaRPr lang="en-GB"/>
          </a:p>
        </p:txBody>
      </p:sp>
      <p:sp>
        <p:nvSpPr>
          <p:cNvPr id="8" name="Content Placeholder 7"/>
          <p:cNvSpPr>
            <a:spLocks noGrp="1"/>
          </p:cNvSpPr>
          <p:nvPr>
            <p:ph sz="quarter" idx="12"/>
          </p:nvPr>
        </p:nvSpPr>
        <p:spPr>
          <a:xfrm>
            <a:off x="368302" y="1266825"/>
            <a:ext cx="3296442" cy="3390900"/>
          </a:xfrm>
        </p:spPr>
        <p:txBody>
          <a:bodyPr>
            <a:noAutofit/>
          </a:bodyPr>
          <a:lstStyle>
            <a:lvl1pPr>
              <a:buClr>
                <a:schemeClr val="bg2"/>
              </a:buClr>
              <a:defRPr>
                <a:solidFill>
                  <a:schemeClr val="tx1">
                    <a:lumMod val="75000"/>
                  </a:schemeClr>
                </a:solidFill>
              </a:defRPr>
            </a:lvl1pPr>
            <a:lvl2pPr>
              <a:buClr>
                <a:schemeClr val="bg2"/>
              </a:buClr>
              <a:defRPr>
                <a:solidFill>
                  <a:schemeClr val="tx1">
                    <a:lumMod val="75000"/>
                  </a:schemeClr>
                </a:solidFill>
              </a:defRPr>
            </a:lvl2pPr>
            <a:lvl3pPr>
              <a:buClr>
                <a:schemeClr val="bg2"/>
              </a:buClr>
              <a:defRPr>
                <a:solidFill>
                  <a:schemeClr val="tx1">
                    <a:lumMod val="75000"/>
                  </a:schemeClr>
                </a:solidFill>
              </a:defRPr>
            </a:lvl3pPr>
            <a:lvl4pPr>
              <a:buClr>
                <a:schemeClr val="bg2"/>
              </a:buClr>
              <a:defRPr>
                <a:solidFill>
                  <a:schemeClr val="tx1">
                    <a:lumMod val="75000"/>
                  </a:schemeClr>
                </a:solidFill>
              </a:defRPr>
            </a:lvl4pPr>
            <a:lvl5pPr>
              <a:buClr>
                <a:schemeClr val="bg2"/>
              </a:buCl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272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7510"/>
          <a:stretch/>
        </p:blipFill>
        <p:spPr>
          <a:xfrm>
            <a:off x="2" y="0"/>
            <a:ext cx="6539344" cy="5143500"/>
          </a:xfrm>
          <a:prstGeom prst="rect">
            <a:avLst/>
          </a:prstGeom>
          <a:noFill/>
          <a:ln>
            <a:noFill/>
          </a:ln>
        </p:spPr>
      </p:pic>
      <p:sp>
        <p:nvSpPr>
          <p:cNvPr id="5" name="Rectangle 4"/>
          <p:cNvSpPr/>
          <p:nvPr userDrawn="1"/>
        </p:nvSpPr>
        <p:spPr>
          <a:xfrm>
            <a:off x="0" y="1522"/>
            <a:ext cx="6858000" cy="8624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a:xfrm>
            <a:off x="6179127" y="4767263"/>
            <a:ext cx="433173" cy="273844"/>
          </a:xfrm>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362985" y="315630"/>
            <a:ext cx="6151589" cy="375571"/>
          </a:xfrm>
          <a:prstGeom prst="rect">
            <a:avLst/>
          </a:prstGeom>
        </p:spPr>
        <p:txBody>
          <a:bodyPr vert="horz" lIns="0" tIns="0" rIns="0" bIns="0" rtlCol="0" anchor="ctr">
            <a:no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856114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2" y="315630"/>
            <a:ext cx="6121398" cy="37557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368302" y="1113751"/>
            <a:ext cx="6121398" cy="3391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219825" y="4767263"/>
            <a:ext cx="392475" cy="273844"/>
          </a:xfrm>
          <a:prstGeom prst="rect">
            <a:avLst/>
          </a:prstGeom>
        </p:spPr>
        <p:txBody>
          <a:bodyPr vert="horz" lIns="91440" tIns="45720" rIns="91440" bIns="45720" rtlCol="0" anchor="ctr"/>
          <a:lstStyle>
            <a:lvl1pPr algn="r">
              <a:defRPr sz="900">
                <a:solidFill>
                  <a:srgbClr val="00A2E5"/>
                </a:solidFill>
              </a:defRPr>
            </a:lvl1pPr>
          </a:lstStyle>
          <a:p>
            <a:fld id="{059651BE-731E-B34C-A453-ED3D61972272}" type="slidenum">
              <a:rPr lang="en-US" smtClean="0"/>
              <a:pPr/>
              <a:t>‹#›</a:t>
            </a:fld>
            <a:endParaRPr lang="en-US"/>
          </a:p>
        </p:txBody>
      </p:sp>
    </p:spTree>
    <p:extLst>
      <p:ext uri="{BB962C8B-B14F-4D97-AF65-F5344CB8AC3E}">
        <p14:creationId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84" r:id="rId1"/>
    <p:sldLayoutId id="2147483691" r:id="rId2"/>
    <p:sldLayoutId id="2147483667" r:id="rId3"/>
    <p:sldLayoutId id="2147483692" r:id="rId4"/>
    <p:sldLayoutId id="2147483704" r:id="rId5"/>
    <p:sldLayoutId id="2147483706" r:id="rId6"/>
  </p:sldLayoutIdLst>
  <p:txStyles>
    <p:titleStyle>
      <a:lvl1pPr algn="l" defTabSz="342900" rtl="0" eaLnBrk="1" latinLnBrk="0" hangingPunct="1">
        <a:spcBef>
          <a:spcPct val="0"/>
        </a:spcBef>
        <a:buNone/>
        <a:defRPr sz="2100" b="0" u="none" kern="1200">
          <a:solidFill>
            <a:schemeClr val="bg2"/>
          </a:solidFill>
          <a:uFill>
            <a:solidFill>
              <a:srgbClr val="00A2E5"/>
            </a:solidFill>
          </a:u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1">
              <a:lumMod val="75000"/>
            </a:schemeClr>
          </a:solidFill>
          <a:latin typeface="+mn-lt"/>
          <a:ea typeface="+mn-ea"/>
          <a:cs typeface="+mn-cs"/>
        </a:defRPr>
      </a:lvl1pPr>
      <a:lvl2pPr marL="557213" indent="-214313" algn="l" defTabSz="342900" rtl="0" eaLnBrk="1" latinLnBrk="0" hangingPunct="1">
        <a:spcBef>
          <a:spcPct val="20000"/>
        </a:spcBef>
        <a:buFont typeface="Arial"/>
        <a:buChar char="–"/>
        <a:defRPr sz="1500" kern="1200">
          <a:solidFill>
            <a:schemeClr val="tx1">
              <a:lumMod val="7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solidFill>
            <a:schemeClr val="tx1">
              <a:lumMod val="7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2" y="315630"/>
            <a:ext cx="6146272" cy="37557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374720" y="1113751"/>
            <a:ext cx="6139854" cy="3391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318000" y="4767263"/>
            <a:ext cx="294300" cy="273844"/>
          </a:xfrm>
          <a:prstGeom prst="rect">
            <a:avLst/>
          </a:prstGeom>
        </p:spPr>
        <p:txBody>
          <a:bodyPr vert="horz" lIns="91440" tIns="45720" rIns="91440" bIns="45720" rtlCol="0" anchor="ctr"/>
          <a:lstStyle>
            <a:lvl1pPr algn="r">
              <a:defRPr sz="900">
                <a:solidFill>
                  <a:srgbClr val="00A2E5"/>
                </a:solidFill>
              </a:defRPr>
            </a:lvl1pPr>
          </a:lstStyle>
          <a:p>
            <a:fld id="{059651BE-731E-B34C-A453-ED3D61972272}" type="slidenum">
              <a:rPr lang="en-US" smtClean="0"/>
              <a:pPr/>
              <a:t>‹#›</a:t>
            </a:fld>
            <a:endParaRPr lang="en-US"/>
          </a:p>
        </p:txBody>
      </p:sp>
    </p:spTree>
    <p:extLst>
      <p:ext uri="{BB962C8B-B14F-4D97-AF65-F5344CB8AC3E}">
        <p14:creationId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3" r:id="rId3"/>
    <p:sldLayoutId id="2147483696" r:id="rId4"/>
    <p:sldLayoutId id="2147483697" r:id="rId5"/>
    <p:sldLayoutId id="2147483699" r:id="rId6"/>
    <p:sldLayoutId id="2147483702" r:id="rId7"/>
  </p:sldLayoutIdLst>
  <p:txStyles>
    <p:titleStyle>
      <a:lvl1pPr algn="l" defTabSz="342900" rtl="0" eaLnBrk="1" latinLnBrk="0" hangingPunct="1">
        <a:spcBef>
          <a:spcPct val="0"/>
        </a:spcBef>
        <a:buNone/>
        <a:defRPr sz="2100" b="0" u="none" kern="1200">
          <a:solidFill>
            <a:schemeClr val="bg2"/>
          </a:solidFill>
          <a:uFill>
            <a:solidFill>
              <a:srgbClr val="00A2E5"/>
            </a:solidFill>
          </a:u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1">
              <a:lumMod val="75000"/>
            </a:schemeClr>
          </a:solidFill>
          <a:latin typeface="+mn-lt"/>
          <a:ea typeface="+mn-ea"/>
          <a:cs typeface="+mn-cs"/>
        </a:defRPr>
      </a:lvl1pPr>
      <a:lvl2pPr marL="557213" indent="-214313" algn="l" defTabSz="342900" rtl="0" eaLnBrk="1" latinLnBrk="0" hangingPunct="1">
        <a:spcBef>
          <a:spcPct val="20000"/>
        </a:spcBef>
        <a:buFont typeface="Arial"/>
        <a:buChar char="–"/>
        <a:defRPr sz="1500" kern="1200">
          <a:solidFill>
            <a:schemeClr val="tx1">
              <a:lumMod val="7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solidFill>
            <a:schemeClr val="tx1">
              <a:lumMod val="7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hyperlink" Target="https://www.bbc.co.uk/news/uk-scotland-tayside-central-68453836"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healthcareimprovementscotland.org/our_work/governance_and_assurance/death_certification/review_service_information/idoc.ashx?docid=772a436a-f460-4d9d-9edb-474b3ff18532&amp;version=-1"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www.bbc.co.uk/news/uk-scotland-56929802"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hyperlink" Target="mailto:his.dcrs@nhs.sco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1467" y="1447313"/>
            <a:ext cx="6168233" cy="1129632"/>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GB" sz="2400" b="1">
                <a:effectLst/>
                <a:latin typeface="Calibri" panose="020F0502020204030204" pitchFamily="34" charset="0"/>
                <a:ea typeface="Calibri" panose="020F0502020204030204" pitchFamily="34" charset="0"/>
                <a:cs typeface="Times New Roman" panose="02020603050405020304" pitchFamily="18" charset="0"/>
              </a:rPr>
              <a:t>‘Contextualising the Review of the</a:t>
            </a:r>
          </a:p>
          <a:p>
            <a:r>
              <a:rPr lang="en-GB" sz="2400" b="1">
                <a:effectLst/>
                <a:latin typeface="Calibri" panose="020F0502020204030204" pitchFamily="34" charset="0"/>
                <a:ea typeface="Calibri" panose="020F0502020204030204" pitchFamily="34" charset="0"/>
                <a:cs typeface="Times New Roman" panose="02020603050405020304" pitchFamily="18" charset="0"/>
              </a:rPr>
              <a:t>Medical Certificate of Cause of Death’</a:t>
            </a:r>
            <a:endParaRPr lang="en-GB" sz="2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82" y="504947"/>
            <a:ext cx="2736750" cy="504000"/>
          </a:xfrm>
          <a:prstGeom prst="rect">
            <a:avLst/>
          </a:prstGeom>
        </p:spPr>
      </p:pic>
      <p:sp>
        <p:nvSpPr>
          <p:cNvPr id="6" name="Text Placeholder 9"/>
          <p:cNvSpPr txBox="1">
            <a:spLocks/>
          </p:cNvSpPr>
          <p:nvPr/>
        </p:nvSpPr>
        <p:spPr>
          <a:xfrm>
            <a:off x="321468" y="2646298"/>
            <a:ext cx="3668641" cy="551225"/>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50"/>
              <a:t>Thursday 9 May 2024</a:t>
            </a:r>
          </a:p>
          <a:p>
            <a:pPr>
              <a:lnSpc>
                <a:spcPct val="90000"/>
              </a:lnSpc>
            </a:pPr>
            <a:endParaRPr lang="en-US" sz="1350"/>
          </a:p>
          <a:p>
            <a:pPr>
              <a:lnSpc>
                <a:spcPct val="90000"/>
              </a:lnSpc>
            </a:pPr>
            <a:r>
              <a:rPr lang="en-US" sz="1350"/>
              <a:t>Dr C George M Fernie </a:t>
            </a:r>
          </a:p>
          <a:p>
            <a:pPr>
              <a:lnSpc>
                <a:spcPct val="90000"/>
              </a:lnSpc>
            </a:pPr>
            <a:r>
              <a:rPr lang="en-US" sz="1350"/>
              <a:t>george.fernie2@nhs.scot</a:t>
            </a:r>
            <a:endParaRPr lang="en-GB" sz="135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88835" y="4299825"/>
            <a:ext cx="600865" cy="396000"/>
          </a:xfrm>
          <a:prstGeom prst="rect">
            <a:avLst/>
          </a:prstGeom>
        </p:spPr>
      </p:pic>
    </p:spTree>
    <p:extLst>
      <p:ext uri="{BB962C8B-B14F-4D97-AF65-F5344CB8AC3E}">
        <p14:creationId xmlns:p14="http://schemas.microsoft.com/office/powerpoint/2010/main" val="75873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54326"/>
          </a:xfrm>
          <a:prstGeom prst="rect">
            <a:avLst/>
          </a:prstGeom>
          <a:noFill/>
        </p:spPr>
        <p:txBody>
          <a:bodyPr wrap="square" rtlCol="0">
            <a:spAutoFit/>
          </a:bodyPr>
          <a:lstStyle/>
          <a:p>
            <a:r>
              <a:rPr lang="en-GB" sz="1350"/>
              <a:t>How many deaths were reported to the Coroner -</a:t>
            </a:r>
          </a:p>
          <a:p>
            <a:endParaRPr lang="en-GB" sz="1350"/>
          </a:p>
          <a:p>
            <a:r>
              <a:rPr lang="en-GB" sz="1350"/>
              <a:t>14,400</a:t>
            </a:r>
          </a:p>
          <a:p>
            <a:r>
              <a:rPr lang="en-GB" sz="1350"/>
              <a:t>20,400</a:t>
            </a:r>
          </a:p>
          <a:p>
            <a:r>
              <a:rPr lang="en-GB" sz="1350"/>
              <a:t>140,000</a:t>
            </a:r>
          </a:p>
          <a:p>
            <a:r>
              <a:rPr lang="en-GB" sz="1350" b="1">
                <a:solidFill>
                  <a:srgbClr val="FF0000"/>
                </a:solidFill>
              </a:rPr>
              <a:t>210,000 </a:t>
            </a:r>
          </a:p>
          <a:p>
            <a:r>
              <a:rPr lang="en-GB" sz="1350"/>
              <a:t>340,000</a:t>
            </a:r>
          </a:p>
          <a:p>
            <a:endParaRPr lang="en-GB" sz="13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54326"/>
          </a:xfrm>
          <a:prstGeom prst="rect">
            <a:avLst/>
          </a:prstGeom>
          <a:noFill/>
        </p:spPr>
        <p:txBody>
          <a:bodyPr wrap="square" rtlCol="0">
            <a:spAutoFit/>
          </a:bodyPr>
          <a:lstStyle/>
          <a:p>
            <a:r>
              <a:rPr lang="en-GB" sz="1350"/>
              <a:t>How many Coroners’ Inquests were completed in England &amp; Wales in 2015 -</a:t>
            </a:r>
          </a:p>
          <a:p>
            <a:endParaRPr lang="en-GB" sz="1350"/>
          </a:p>
          <a:p>
            <a:r>
              <a:rPr lang="en-GB" sz="1350"/>
              <a:t>16,000</a:t>
            </a:r>
          </a:p>
          <a:p>
            <a:r>
              <a:rPr lang="en-GB" sz="1350"/>
              <a:t>26,000</a:t>
            </a:r>
          </a:p>
          <a:p>
            <a:r>
              <a:rPr lang="en-GB" sz="1350"/>
              <a:t>36,000</a:t>
            </a:r>
          </a:p>
          <a:p>
            <a:r>
              <a:rPr lang="en-GB" sz="1350"/>
              <a:t>46,000</a:t>
            </a:r>
          </a:p>
          <a:p>
            <a:r>
              <a:rPr lang="en-GB" sz="1350"/>
              <a:t>56,000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54326"/>
          </a:xfrm>
          <a:prstGeom prst="rect">
            <a:avLst/>
          </a:prstGeom>
          <a:noFill/>
        </p:spPr>
        <p:txBody>
          <a:bodyPr wrap="square" rtlCol="0">
            <a:spAutoFit/>
          </a:bodyPr>
          <a:lstStyle/>
          <a:p>
            <a:r>
              <a:rPr lang="en-GB" sz="1350"/>
              <a:t>How many Coroners’ Inquests were completed in England &amp; Wales in 2015 -</a:t>
            </a:r>
          </a:p>
          <a:p>
            <a:endParaRPr lang="en-GB" sz="1350"/>
          </a:p>
          <a:p>
            <a:r>
              <a:rPr lang="en-GB" sz="1350"/>
              <a:t>16,000</a:t>
            </a:r>
          </a:p>
          <a:p>
            <a:r>
              <a:rPr lang="en-GB" sz="1350"/>
              <a:t>26,000</a:t>
            </a:r>
          </a:p>
          <a:p>
            <a:r>
              <a:rPr lang="en-GB" sz="1350" b="1">
                <a:solidFill>
                  <a:srgbClr val="FF0000"/>
                </a:solidFill>
              </a:rPr>
              <a:t>36,000</a:t>
            </a:r>
          </a:p>
          <a:p>
            <a:r>
              <a:rPr lang="en-GB" sz="1350"/>
              <a:t>46,000</a:t>
            </a:r>
          </a:p>
          <a:p>
            <a:r>
              <a:rPr lang="en-GB" sz="1350"/>
              <a:t>56,000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Fatal Accident Inquiries were held in Scotland in 2015 -</a:t>
            </a:r>
          </a:p>
          <a:p>
            <a:endParaRPr lang="en-GB" sz="1350"/>
          </a:p>
          <a:p>
            <a:r>
              <a:rPr lang="en-GB" sz="1350"/>
              <a:t>10-20</a:t>
            </a:r>
          </a:p>
          <a:p>
            <a:r>
              <a:rPr lang="en-GB" sz="1350"/>
              <a:t>20-40</a:t>
            </a:r>
          </a:p>
          <a:p>
            <a:r>
              <a:rPr lang="en-GB" sz="1350"/>
              <a:t>50-70</a:t>
            </a:r>
          </a:p>
          <a:p>
            <a:r>
              <a:rPr lang="en-GB" sz="1350"/>
              <a:t>70-90</a:t>
            </a:r>
          </a:p>
          <a:p>
            <a:r>
              <a:rPr lang="en-GB" sz="1350"/>
              <a:t>100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Fatal Accident Inquiries were held in Scotland in 2015 -</a:t>
            </a:r>
          </a:p>
          <a:p>
            <a:endParaRPr lang="en-GB" sz="1350"/>
          </a:p>
          <a:p>
            <a:r>
              <a:rPr lang="en-GB" sz="1350"/>
              <a:t>10-20</a:t>
            </a:r>
          </a:p>
          <a:p>
            <a:r>
              <a:rPr lang="en-GB" sz="1350"/>
              <a:t>20-40</a:t>
            </a:r>
          </a:p>
          <a:p>
            <a:r>
              <a:rPr lang="en-GB" sz="1350" b="1">
                <a:solidFill>
                  <a:srgbClr val="FF0000"/>
                </a:solidFill>
              </a:rPr>
              <a:t>50-70</a:t>
            </a:r>
          </a:p>
          <a:p>
            <a:r>
              <a:rPr lang="en-GB" sz="1350"/>
              <a:t>70-90</a:t>
            </a:r>
          </a:p>
          <a:p>
            <a:r>
              <a:rPr lang="en-GB" sz="1350"/>
              <a:t>100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a:t>Introduction</a:t>
            </a:r>
          </a:p>
        </p:txBody>
      </p:sp>
      <p:sp>
        <p:nvSpPr>
          <p:cNvPr id="14" name="TextBox 13"/>
          <p:cNvSpPr txBox="1"/>
          <p:nvPr/>
        </p:nvSpPr>
        <p:spPr>
          <a:xfrm>
            <a:off x="1099785" y="1183728"/>
            <a:ext cx="4711500" cy="2787943"/>
          </a:xfrm>
          <a:prstGeom prst="rect">
            <a:avLst/>
          </a:prstGeom>
          <a:noFill/>
        </p:spPr>
        <p:txBody>
          <a:bodyPr wrap="square" rtlCol="0">
            <a:spAutoFit/>
          </a:bodyPr>
          <a:lstStyle/>
          <a:p>
            <a:pPr>
              <a:spcAft>
                <a:spcPts val="900"/>
              </a:spcAft>
            </a:pPr>
            <a:r>
              <a:rPr lang="en-GB" sz="1300" b="1"/>
              <a:t>Arrangements for death certification and registration in Scotland changed in 2015</a:t>
            </a:r>
          </a:p>
          <a:p>
            <a:pPr>
              <a:spcAft>
                <a:spcPts val="900"/>
              </a:spcAft>
            </a:pPr>
            <a:r>
              <a:rPr lang="en-GB" sz="1300"/>
              <a:t>One of the main changes was the establishment of the Death Certification Review Service which is  part of Healthcare Improvement Scotland. The review service checks on the accuracy of a sample of Medical Certificates of Cause of Death (MCCDs). An MCCD is the form a doctor completes when someone has died.</a:t>
            </a:r>
          </a:p>
          <a:p>
            <a:pPr>
              <a:spcAft>
                <a:spcPts val="450"/>
              </a:spcAft>
            </a:pPr>
            <a:r>
              <a:rPr lang="en-GB" sz="1300"/>
              <a:t>The aims of the Death Certification Review Service are to improve: </a:t>
            </a:r>
          </a:p>
          <a:p>
            <a:pPr marL="214313" indent="-214313">
              <a:buClr>
                <a:schemeClr val="bg2"/>
              </a:buClr>
              <a:buFont typeface="Arial" panose="020B0604020202020204" pitchFamily="34" charset="0"/>
              <a:buChar char="•"/>
            </a:pPr>
            <a:r>
              <a:rPr lang="en-GB" sz="1300"/>
              <a:t>the quality and accuracy of MCCDs</a:t>
            </a:r>
          </a:p>
          <a:p>
            <a:pPr marL="214313" indent="-214313">
              <a:buClr>
                <a:schemeClr val="bg2"/>
              </a:buClr>
              <a:buFont typeface="Arial" panose="020B0604020202020204" pitchFamily="34" charset="0"/>
              <a:buChar char="•"/>
            </a:pPr>
            <a:r>
              <a:rPr lang="en-GB" sz="1300"/>
              <a:t>public health information about causes of death in Scotland, and</a:t>
            </a:r>
          </a:p>
          <a:p>
            <a:pPr marL="214313" indent="-214313">
              <a:buClr>
                <a:schemeClr val="bg2"/>
              </a:buClr>
              <a:buFont typeface="Arial" panose="020B0604020202020204" pitchFamily="34" charset="0"/>
              <a:buChar char="•"/>
            </a:pPr>
            <a:r>
              <a:rPr lang="en-GB" sz="1300"/>
              <a:t>clinical governance in relation to death certification.</a:t>
            </a:r>
          </a:p>
        </p:txBody>
      </p:sp>
    </p:spTree>
    <p:extLst>
      <p:ext uri="{BB962C8B-B14F-4D97-AF65-F5344CB8AC3E}">
        <p14:creationId xmlns:p14="http://schemas.microsoft.com/office/powerpoint/2010/main" val="21443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p:cNvSpPr txBox="1"/>
          <p:nvPr/>
        </p:nvSpPr>
        <p:spPr>
          <a:xfrm>
            <a:off x="382979" y="765959"/>
            <a:ext cx="2888859" cy="1254189"/>
          </a:xfrm>
          <a:prstGeom prst="rect">
            <a:avLst/>
          </a:prstGeom>
          <a:noFill/>
        </p:spPr>
        <p:txBody>
          <a:bodyPr wrap="square" lIns="68580" tIns="34290" rIns="68580" bIns="34290"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a:ln>
                <a:noFill/>
              </a:ln>
              <a:solidFill>
                <a:srgbClr val="00704A"/>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Char char="-"/>
              <a:tabLst/>
              <a:defRPr/>
            </a:pPr>
            <a:endParaRPr kumimoji="0" lang="en-GB" sz="1700" b="0" i="0" u="none" strike="noStrike" kern="1200" cap="none" spc="0" normalizeH="0" baseline="0" noProof="0">
              <a:ln>
                <a:noFill/>
              </a:ln>
              <a:solidFill>
                <a:srgbClr val="565456">
                  <a:lumMod val="50000"/>
                  <a:lumOff val="5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rgbClr val="565456">
                  <a:lumMod val="50000"/>
                  <a:lumOff val="5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65456"/>
              </a:solidFill>
              <a:effectLst/>
              <a:uLnTx/>
              <a:uFillTx/>
              <a:latin typeface="Calibri"/>
              <a:ea typeface="+mn-ea"/>
              <a:cs typeface="+mn-cs"/>
            </a:endParaRPr>
          </a:p>
        </p:txBody>
      </p:sp>
      <p:pic>
        <p:nvPicPr>
          <p:cNvPr id="4" name="Picture 3"/>
          <p:cNvPicPr/>
          <p:nvPr/>
        </p:nvPicPr>
        <p:blipFill>
          <a:blip r:embed="rId3" cstate="print"/>
          <a:srcRect l="36898" t="9247" r="35725" b="6237"/>
          <a:stretch>
            <a:fillRect/>
          </a:stretch>
        </p:blipFill>
        <p:spPr bwMode="auto">
          <a:xfrm>
            <a:off x="1993106" y="529287"/>
            <a:ext cx="2843213" cy="40427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424295"/>
            <a:ext cx="6086475" cy="4562788"/>
          </a:xfrm>
          <a:prstGeom prst="rect">
            <a:avLst/>
          </a:prstGeom>
        </p:spPr>
        <p:txBody>
          <a:bodyPr wrap="squar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565456"/>
                </a:solidFill>
                <a:effectLst/>
                <a:uLnTx/>
                <a:uFillTx/>
                <a:latin typeface="Calibri"/>
                <a:ea typeface="+mn-ea"/>
                <a:cs typeface="+mn-cs"/>
              </a:rPr>
              <a:t>Referral of medical certificates of cause of death for 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4 Application for review of certificate by interested person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6545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6 Request for review not to stay registration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6545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10 Action following unsatisfactory review: medical reviewer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6545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11 Action following unsatisfactory review: senior medical reviewer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6545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565456"/>
                </a:solidFill>
                <a:effectLst/>
                <a:uLnTx/>
                <a:uFillTx/>
                <a:latin typeface="Calibri"/>
                <a:ea typeface="+mn-ea"/>
                <a:cs typeface="+mn-cs"/>
              </a:rPr>
              <a:t>Powers of medical reviewers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14 Power to require documents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15 Documents: offences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6545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565456"/>
                </a:solidFill>
                <a:effectLst/>
                <a:uLnTx/>
                <a:uFillTx/>
                <a:latin typeface="Calibri"/>
                <a:ea typeface="+mn-ea"/>
                <a:cs typeface="+mn-cs"/>
              </a:rPr>
              <a:t>Duty to report suspicions of criminality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16 Involvement of procurator fiscal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6545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565456"/>
                </a:solidFill>
                <a:effectLst/>
                <a:uLnTx/>
                <a:uFillTx/>
                <a:latin typeface="Calibri"/>
                <a:ea typeface="+mn-ea"/>
                <a:cs typeface="+mn-cs"/>
              </a:rPr>
              <a:t>Deaths outwith Scotland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17 Verification of foreign death certificates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18 Medical reviewers to authorise cremation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19 Post-mortem examination of person who died outwith United Kingdom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6545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565456"/>
                </a:solidFill>
                <a:effectLst/>
                <a:uLnTx/>
                <a:uFillTx/>
                <a:latin typeface="Calibri"/>
                <a:ea typeface="+mn-ea"/>
                <a:cs typeface="+mn-cs"/>
              </a:rPr>
              <a:t>Other functions of medical reviewers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20 Training and information functions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21 Duty to co-operate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A634-5C90-4D47-1866-E93372C7B0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B1EAD1-5069-E5B4-DEBB-FF571A734B6C}"/>
              </a:ext>
            </a:extLst>
          </p:cNvPr>
          <p:cNvSpPr>
            <a:spLocks noGrp="1"/>
          </p:cNvSpPr>
          <p:nvPr>
            <p:ph type="title"/>
          </p:nvPr>
        </p:nvSpPr>
        <p:spPr/>
        <p:txBody>
          <a:bodyPr/>
          <a:lstStyle/>
          <a:p>
            <a:r>
              <a:rPr lang="en-GB"/>
              <a:t>The review</a:t>
            </a:r>
          </a:p>
        </p:txBody>
      </p:sp>
      <p:sp>
        <p:nvSpPr>
          <p:cNvPr id="4" name="Content Placeholder 3">
            <a:extLst>
              <a:ext uri="{FF2B5EF4-FFF2-40B4-BE49-F238E27FC236}">
                <a16:creationId xmlns:a16="http://schemas.microsoft.com/office/drawing/2014/main" id="{53D07A3B-46D9-819F-47B8-4CFFAD377838}"/>
              </a:ext>
            </a:extLst>
          </p:cNvPr>
          <p:cNvSpPr>
            <a:spLocks noGrp="1"/>
          </p:cNvSpPr>
          <p:nvPr>
            <p:ph sz="half" idx="4294967295"/>
          </p:nvPr>
        </p:nvSpPr>
        <p:spPr>
          <a:xfrm>
            <a:off x="548625" y="1385888"/>
            <a:ext cx="2808288" cy="2994025"/>
          </a:xfrm>
        </p:spPr>
        <p:txBody>
          <a:bodyPr>
            <a:normAutofit/>
          </a:bodyPr>
          <a:lstStyle/>
          <a:p>
            <a:pPr>
              <a:buNone/>
            </a:pPr>
            <a:r>
              <a:rPr lang="en-GB" sz="1800">
                <a:solidFill>
                  <a:schemeClr val="tx1"/>
                </a:solidFill>
              </a:rPr>
              <a:t>Level 1</a:t>
            </a:r>
          </a:p>
          <a:p>
            <a:r>
              <a:rPr lang="en-GB" sz="1800">
                <a:solidFill>
                  <a:schemeClr val="tx1"/>
                </a:solidFill>
              </a:rPr>
              <a:t>Check GMC and CHI</a:t>
            </a:r>
          </a:p>
          <a:p>
            <a:r>
              <a:rPr lang="en-GB" sz="1800">
                <a:solidFill>
                  <a:schemeClr val="tx1"/>
                </a:solidFill>
              </a:rPr>
              <a:t>Look up ECS </a:t>
            </a:r>
            <a:r>
              <a:rPr lang="en-GB" b="1">
                <a:solidFill>
                  <a:schemeClr val="tx1"/>
                </a:solidFill>
              </a:rPr>
              <a:t>and </a:t>
            </a:r>
            <a:r>
              <a:rPr lang="en-GB" err="1">
                <a:solidFill>
                  <a:schemeClr val="tx1"/>
                </a:solidFill>
              </a:rPr>
              <a:t>eKIS</a:t>
            </a:r>
            <a:endParaRPr lang="en-GB" sz="1800">
              <a:solidFill>
                <a:schemeClr val="tx1"/>
              </a:solidFill>
            </a:endParaRPr>
          </a:p>
          <a:p>
            <a:r>
              <a:rPr lang="en-GB" sz="1800">
                <a:solidFill>
                  <a:schemeClr val="tx1"/>
                </a:solidFill>
              </a:rPr>
              <a:t>Review the MCCD</a:t>
            </a:r>
          </a:p>
          <a:p>
            <a:r>
              <a:rPr lang="en-GB" sz="1800">
                <a:solidFill>
                  <a:schemeClr val="tx1"/>
                </a:solidFill>
              </a:rPr>
              <a:t>Speak to certifying doctor or another member of the team</a:t>
            </a:r>
          </a:p>
          <a:p>
            <a:pPr>
              <a:buNone/>
            </a:pPr>
            <a:r>
              <a:rPr lang="en-GB" sz="1800">
                <a:solidFill>
                  <a:schemeClr val="tx1"/>
                </a:solidFill>
              </a:rPr>
              <a:t>1 working day to complete</a:t>
            </a:r>
          </a:p>
          <a:p>
            <a:endParaRPr lang="en-GB" sz="1800">
              <a:solidFill>
                <a:schemeClr val="tx1"/>
              </a:solidFill>
            </a:endParaRPr>
          </a:p>
        </p:txBody>
      </p:sp>
      <p:sp>
        <p:nvSpPr>
          <p:cNvPr id="5" name="Content Placeholder 4">
            <a:extLst>
              <a:ext uri="{FF2B5EF4-FFF2-40B4-BE49-F238E27FC236}">
                <a16:creationId xmlns:a16="http://schemas.microsoft.com/office/drawing/2014/main" id="{0939827B-96F7-404E-9D3F-4EB919DACE7A}"/>
              </a:ext>
            </a:extLst>
          </p:cNvPr>
          <p:cNvSpPr>
            <a:spLocks noGrp="1"/>
          </p:cNvSpPr>
          <p:nvPr>
            <p:ph sz="half" idx="4294967295"/>
          </p:nvPr>
        </p:nvSpPr>
        <p:spPr>
          <a:xfrm>
            <a:off x="3530950" y="1385888"/>
            <a:ext cx="3194050" cy="3000375"/>
          </a:xfrm>
        </p:spPr>
        <p:txBody>
          <a:bodyPr>
            <a:normAutofit/>
          </a:bodyPr>
          <a:lstStyle/>
          <a:p>
            <a:pPr>
              <a:buNone/>
            </a:pPr>
            <a:r>
              <a:rPr lang="en-GB" sz="1800">
                <a:solidFill>
                  <a:schemeClr val="tx1"/>
                </a:solidFill>
              </a:rPr>
              <a:t>Level 2 </a:t>
            </a:r>
          </a:p>
          <a:p>
            <a:r>
              <a:rPr lang="en-GB" sz="1800">
                <a:solidFill>
                  <a:schemeClr val="tx1"/>
                </a:solidFill>
              </a:rPr>
              <a:t>Review medical records</a:t>
            </a:r>
            <a:endParaRPr lang="en-GB" sz="1500">
              <a:solidFill>
                <a:schemeClr val="tx1"/>
              </a:solidFill>
            </a:endParaRPr>
          </a:p>
          <a:p>
            <a:pPr lvl="1"/>
            <a:r>
              <a:rPr lang="en-GB" sz="1500">
                <a:solidFill>
                  <a:schemeClr val="tx1"/>
                </a:solidFill>
              </a:rPr>
              <a:t>All or part hospital / GP records</a:t>
            </a:r>
          </a:p>
          <a:p>
            <a:pPr lvl="1"/>
            <a:r>
              <a:rPr lang="en-GB">
                <a:solidFill>
                  <a:schemeClr val="tx1"/>
                </a:solidFill>
              </a:rPr>
              <a:t>Care home records</a:t>
            </a:r>
            <a:endParaRPr lang="en-GB" sz="1500">
              <a:solidFill>
                <a:schemeClr val="tx1"/>
              </a:solidFill>
            </a:endParaRPr>
          </a:p>
          <a:p>
            <a:r>
              <a:rPr lang="en-GB" sz="1800">
                <a:solidFill>
                  <a:schemeClr val="tx1"/>
                </a:solidFill>
              </a:rPr>
              <a:t>Plus level 1 review </a:t>
            </a:r>
          </a:p>
          <a:p>
            <a:endParaRPr lang="en-GB" sz="1800">
              <a:solidFill>
                <a:schemeClr val="tx1"/>
              </a:solidFill>
            </a:endParaRPr>
          </a:p>
          <a:p>
            <a:pPr>
              <a:buNone/>
            </a:pPr>
            <a:r>
              <a:rPr lang="en-GB" sz="1800">
                <a:solidFill>
                  <a:schemeClr val="tx1"/>
                </a:solidFill>
              </a:rPr>
              <a:t>3 working days to complete</a:t>
            </a:r>
          </a:p>
        </p:txBody>
      </p:sp>
    </p:spTree>
    <p:extLst>
      <p:ext uri="{BB962C8B-B14F-4D97-AF65-F5344CB8AC3E}">
        <p14:creationId xmlns:p14="http://schemas.microsoft.com/office/powerpoint/2010/main" val="136412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reviews did DCRS undertake in 2022-2023 -</a:t>
            </a:r>
          </a:p>
          <a:p>
            <a:endParaRPr lang="en-GB" sz="1350"/>
          </a:p>
          <a:p>
            <a:r>
              <a:rPr lang="en-GB" sz="1350"/>
              <a:t>2000</a:t>
            </a:r>
          </a:p>
          <a:p>
            <a:r>
              <a:rPr lang="en-GB" sz="1350"/>
              <a:t>3000</a:t>
            </a:r>
          </a:p>
          <a:p>
            <a:r>
              <a:rPr lang="en-GB" sz="1350"/>
              <a:t>4000</a:t>
            </a:r>
          </a:p>
          <a:p>
            <a:r>
              <a:rPr lang="en-GB" sz="1350"/>
              <a:t>5000</a:t>
            </a:r>
          </a:p>
          <a:p>
            <a:r>
              <a:rPr lang="en-GB" sz="1350"/>
              <a:t>6000</a:t>
            </a:r>
          </a:p>
        </p:txBody>
      </p:sp>
    </p:spTree>
    <p:extLst>
      <p:ext uri="{BB962C8B-B14F-4D97-AF65-F5344CB8AC3E}">
        <p14:creationId xmlns:p14="http://schemas.microsoft.com/office/powerpoint/2010/main" val="423660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a:t>Introduction</a:t>
            </a:r>
          </a:p>
        </p:txBody>
      </p:sp>
      <p:sp>
        <p:nvSpPr>
          <p:cNvPr id="14" name="TextBox 13"/>
          <p:cNvSpPr txBox="1"/>
          <p:nvPr/>
        </p:nvSpPr>
        <p:spPr>
          <a:xfrm>
            <a:off x="1091474" y="1416485"/>
            <a:ext cx="4711500" cy="2362185"/>
          </a:xfrm>
          <a:prstGeom prst="rect">
            <a:avLst/>
          </a:prstGeom>
          <a:noFill/>
        </p:spPr>
        <p:txBody>
          <a:bodyPr wrap="square" rtlCol="0">
            <a:spAutoFit/>
          </a:bodyPr>
          <a:lstStyle/>
          <a:p>
            <a:pPr>
              <a:spcAft>
                <a:spcPts val="900"/>
              </a:spcAft>
            </a:pPr>
            <a:r>
              <a:rPr lang="en-GB" sz="1300" b="1"/>
              <a:t>Objectives </a:t>
            </a:r>
          </a:p>
          <a:p>
            <a:pPr>
              <a:spcAft>
                <a:spcPts val="900"/>
              </a:spcAft>
            </a:pPr>
            <a:r>
              <a:rPr lang="en-GB" sz="1200"/>
              <a:t>Contextualise the review of the MCCD</a:t>
            </a:r>
          </a:p>
          <a:p>
            <a:pPr>
              <a:spcAft>
                <a:spcPts val="900"/>
              </a:spcAft>
            </a:pPr>
            <a:r>
              <a:rPr lang="en-GB" sz="1200"/>
              <a:t>Reviewing the Medical Certificate of Cause of Death – getting it right first time for families</a:t>
            </a:r>
          </a:p>
          <a:p>
            <a:pPr>
              <a:spcAft>
                <a:spcPts val="900"/>
              </a:spcAft>
            </a:pPr>
            <a:r>
              <a:rPr lang="en-GB" sz="1200"/>
              <a:t>Reminder on the Advance Registration Process</a:t>
            </a:r>
          </a:p>
          <a:p>
            <a:pPr>
              <a:spcAft>
                <a:spcPts val="900"/>
              </a:spcAft>
            </a:pPr>
            <a:r>
              <a:rPr lang="en-GB" sz="1200"/>
              <a:t>A reflection on the management of adverse events (including fatal accident inquiry and reporting to the Procurator Fiscal)</a:t>
            </a:r>
          </a:p>
          <a:p>
            <a:pPr>
              <a:spcAft>
                <a:spcPts val="900"/>
              </a:spcAft>
            </a:pPr>
            <a:r>
              <a:rPr lang="en-GB" sz="1200"/>
              <a:t>What the Death Certification Review Service has achieved in the first 9 years</a:t>
            </a:r>
            <a:endParaRPr lang="en-GB" sz="1200" b="1"/>
          </a:p>
        </p:txBody>
      </p:sp>
    </p:spTree>
    <p:extLst>
      <p:ext uri="{BB962C8B-B14F-4D97-AF65-F5344CB8AC3E}">
        <p14:creationId xmlns:p14="http://schemas.microsoft.com/office/powerpoint/2010/main" val="208529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reviews did DCRS undertake in 2022-2023 -</a:t>
            </a:r>
          </a:p>
          <a:p>
            <a:endParaRPr lang="en-GB" sz="1350"/>
          </a:p>
          <a:p>
            <a:r>
              <a:rPr lang="en-GB" sz="1350"/>
              <a:t>2000</a:t>
            </a:r>
          </a:p>
          <a:p>
            <a:r>
              <a:rPr lang="en-GB" sz="1350"/>
              <a:t>3000</a:t>
            </a:r>
          </a:p>
          <a:p>
            <a:r>
              <a:rPr lang="en-GB" sz="1350"/>
              <a:t>4000</a:t>
            </a:r>
          </a:p>
          <a:p>
            <a:r>
              <a:rPr lang="en-GB" sz="1350"/>
              <a:t>5000</a:t>
            </a:r>
          </a:p>
          <a:p>
            <a:r>
              <a:rPr lang="en-GB" sz="1350" b="1">
                <a:solidFill>
                  <a:srgbClr val="FF0000"/>
                </a:solidFill>
              </a:rPr>
              <a:t>6000</a:t>
            </a:r>
          </a:p>
        </p:txBody>
      </p:sp>
    </p:spTree>
    <p:extLst>
      <p:ext uri="{BB962C8B-B14F-4D97-AF65-F5344CB8AC3E}">
        <p14:creationId xmlns:p14="http://schemas.microsoft.com/office/powerpoint/2010/main" val="24454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E299E-3E00-4424-25F4-462DA9E7A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38B8B-62E1-B254-08EF-257393830E64}"/>
              </a:ext>
            </a:extLst>
          </p:cNvPr>
          <p:cNvSpPr>
            <a:spLocks noGrp="1"/>
          </p:cNvSpPr>
          <p:nvPr>
            <p:ph type="title"/>
          </p:nvPr>
        </p:nvSpPr>
        <p:spPr/>
        <p:txBody>
          <a:bodyPr>
            <a:normAutofit fontScale="90000"/>
          </a:bodyPr>
          <a:lstStyle/>
          <a:p>
            <a:r>
              <a:rPr lang="en-GB"/>
              <a:t>Advice line</a:t>
            </a:r>
          </a:p>
        </p:txBody>
      </p:sp>
      <p:graphicFrame>
        <p:nvGraphicFramePr>
          <p:cNvPr id="4" name="Table 3">
            <a:extLst>
              <a:ext uri="{FF2B5EF4-FFF2-40B4-BE49-F238E27FC236}">
                <a16:creationId xmlns:a16="http://schemas.microsoft.com/office/drawing/2014/main" id="{CE912332-F244-1DF4-6ADA-0DCC53845A18}"/>
              </a:ext>
            </a:extLst>
          </p:cNvPr>
          <p:cNvGraphicFramePr>
            <a:graphicFrameLocks noGrp="1"/>
          </p:cNvGraphicFramePr>
          <p:nvPr/>
        </p:nvGraphicFramePr>
        <p:xfrm>
          <a:off x="2167867" y="981425"/>
          <a:ext cx="2522266" cy="3582117"/>
        </p:xfrm>
        <a:graphic>
          <a:graphicData uri="http://schemas.openxmlformats.org/drawingml/2006/table">
            <a:tbl>
              <a:tblPr/>
              <a:tblGrid>
                <a:gridCol w="676706">
                  <a:extLst>
                    <a:ext uri="{9D8B030D-6E8A-4147-A177-3AD203B41FA5}">
                      <a16:colId xmlns:a16="http://schemas.microsoft.com/office/drawing/2014/main" val="20000"/>
                    </a:ext>
                  </a:extLst>
                </a:gridCol>
                <a:gridCol w="1845560">
                  <a:extLst>
                    <a:ext uri="{9D8B030D-6E8A-4147-A177-3AD203B41FA5}">
                      <a16:colId xmlns:a16="http://schemas.microsoft.com/office/drawing/2014/main" val="20001"/>
                    </a:ext>
                  </a:extLst>
                </a:gridCol>
              </a:tblGrid>
              <a:tr h="149769">
                <a:tc>
                  <a:txBody>
                    <a:bodyPr/>
                    <a:lstStyle/>
                    <a:p>
                      <a:pPr algn="l"/>
                      <a:r>
                        <a:rPr lang="en-GB" sz="800" b="1">
                          <a:solidFill>
                            <a:srgbClr val="525252"/>
                          </a:solidFill>
                          <a:latin typeface="verdana"/>
                        </a:rPr>
                        <a:t>Title</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Advice </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0"/>
                  </a:ext>
                </a:extLst>
              </a:tr>
              <a:tr h="264069">
                <a:tc>
                  <a:txBody>
                    <a:bodyPr/>
                    <a:lstStyle/>
                    <a:p>
                      <a:pPr algn="l"/>
                      <a:r>
                        <a:rPr lang="en-GB" sz="800" b="1">
                          <a:solidFill>
                            <a:srgbClr val="525252"/>
                          </a:solidFill>
                          <a:latin typeface="verdana"/>
                        </a:rPr>
                        <a:t>Date &amp; Time</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15/04/2019 11:35 </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1"/>
                  </a:ext>
                </a:extLst>
              </a:tr>
              <a:tr h="368093">
                <a:tc>
                  <a:txBody>
                    <a:bodyPr/>
                    <a:lstStyle/>
                    <a:p>
                      <a:pPr algn="l"/>
                      <a:r>
                        <a:rPr lang="en-GB" sz="800" b="1">
                          <a:solidFill>
                            <a:srgbClr val="525252"/>
                          </a:solidFill>
                          <a:latin typeface="verdana"/>
                        </a:rPr>
                        <a:t>Caller Details</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endParaRPr lang="en-GB" sz="800">
                        <a:latin typeface="verdana"/>
                      </a:endParaRP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2"/>
                  </a:ext>
                </a:extLst>
              </a:tr>
              <a:tr h="264069">
                <a:tc>
                  <a:txBody>
                    <a:bodyPr/>
                    <a:lstStyle/>
                    <a:p>
                      <a:pPr algn="l"/>
                      <a:r>
                        <a:rPr lang="en-GB" sz="800" b="1">
                          <a:solidFill>
                            <a:srgbClr val="525252"/>
                          </a:solidFill>
                          <a:latin typeface="verdana"/>
                        </a:rPr>
                        <a:t>Telephone Number</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01506222222</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3"/>
                  </a:ext>
                </a:extLst>
              </a:tr>
              <a:tr h="149769">
                <a:tc>
                  <a:txBody>
                    <a:bodyPr/>
                    <a:lstStyle/>
                    <a:p>
                      <a:pPr algn="l"/>
                      <a:r>
                        <a:rPr lang="en-GB" sz="800" b="1">
                          <a:solidFill>
                            <a:srgbClr val="525252"/>
                          </a:solidFill>
                          <a:latin typeface="verdana"/>
                        </a:rPr>
                        <a:t>NHS Board</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NHS Forth Valley </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4"/>
                  </a:ext>
                </a:extLst>
              </a:tr>
              <a:tr h="149769">
                <a:tc>
                  <a:txBody>
                    <a:bodyPr/>
                    <a:lstStyle/>
                    <a:p>
                      <a:pPr algn="l"/>
                      <a:r>
                        <a:rPr lang="en-GB" sz="800" b="1">
                          <a:solidFill>
                            <a:srgbClr val="525252"/>
                          </a:solidFill>
                          <a:latin typeface="verdana"/>
                        </a:rPr>
                        <a:t>Method</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Telephone </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5"/>
                  </a:ext>
                </a:extLst>
              </a:tr>
              <a:tr h="264069">
                <a:tc>
                  <a:txBody>
                    <a:bodyPr/>
                    <a:lstStyle/>
                    <a:p>
                      <a:pPr algn="l"/>
                      <a:r>
                        <a:rPr lang="en-GB" sz="800" b="1">
                          <a:solidFill>
                            <a:srgbClr val="525252"/>
                          </a:solidFill>
                          <a:latin typeface="verdana"/>
                        </a:rPr>
                        <a:t>CHI number</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0101341336 </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6"/>
                  </a:ext>
                </a:extLst>
              </a:tr>
              <a:tr h="370487">
                <a:tc>
                  <a:txBody>
                    <a:bodyPr/>
                    <a:lstStyle/>
                    <a:p>
                      <a:pPr algn="l"/>
                      <a:r>
                        <a:rPr lang="en-GB" sz="800" b="1">
                          <a:solidFill>
                            <a:srgbClr val="525252"/>
                          </a:solidFill>
                          <a:latin typeface="verdana"/>
                        </a:rPr>
                        <a:t>Enquiry Description</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Would like to discuss cause of death; 85 yr old found in house; nil suspicious. PMH COPD, HTN, Smoker</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7"/>
                  </a:ext>
                </a:extLst>
              </a:tr>
              <a:tr h="149769">
                <a:tc>
                  <a:txBody>
                    <a:bodyPr/>
                    <a:lstStyle/>
                    <a:p>
                      <a:pPr algn="l"/>
                      <a:r>
                        <a:rPr lang="en-GB" sz="800" b="1">
                          <a:solidFill>
                            <a:srgbClr val="525252"/>
                          </a:solidFill>
                          <a:latin typeface="verdana"/>
                        </a:rPr>
                        <a:t>Category</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GP Clinical Advice </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8"/>
                  </a:ext>
                </a:extLst>
              </a:tr>
              <a:tr h="256187">
                <a:tc>
                  <a:txBody>
                    <a:bodyPr/>
                    <a:lstStyle/>
                    <a:p>
                      <a:pPr algn="l"/>
                      <a:r>
                        <a:rPr lang="en-GB" sz="800" b="1">
                          <a:solidFill>
                            <a:srgbClr val="525252"/>
                          </a:solidFill>
                          <a:latin typeface="verdana"/>
                        </a:rPr>
                        <a:t>Outcome</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agreed 1a prob MI Part 2 smoking; HTN; COPD</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09"/>
                  </a:ext>
                </a:extLst>
              </a:tr>
              <a:tr h="378369">
                <a:tc>
                  <a:txBody>
                    <a:bodyPr/>
                    <a:lstStyle/>
                    <a:p>
                      <a:pPr algn="l"/>
                      <a:r>
                        <a:rPr lang="en-GB" sz="800" b="1">
                          <a:solidFill>
                            <a:srgbClr val="525252"/>
                          </a:solidFill>
                          <a:latin typeface="verdana"/>
                        </a:rPr>
                        <a:t>PF Involvement</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a:latin typeface="verdana"/>
                        </a:rPr>
                        <a:t>Advised does not need to be reported to PF </a:t>
                      </a: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10"/>
                  </a:ext>
                </a:extLst>
              </a:tr>
              <a:tr h="264069">
                <a:tc>
                  <a:txBody>
                    <a:bodyPr/>
                    <a:lstStyle/>
                    <a:p>
                      <a:pPr algn="l"/>
                      <a:r>
                        <a:rPr lang="en-GB" sz="800" b="1">
                          <a:solidFill>
                            <a:srgbClr val="525252"/>
                          </a:solidFill>
                          <a:latin typeface="verdana"/>
                        </a:rPr>
                        <a:t>Advice provided by</a:t>
                      </a:r>
                    </a:p>
                  </a:txBody>
                  <a:tcPr marL="0" marR="31529" marT="11823" marB="23646">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FFFFF"/>
                    </a:solidFill>
                  </a:tcPr>
                </a:tc>
                <a:tc>
                  <a:txBody>
                    <a:bodyPr/>
                    <a:lstStyle/>
                    <a:p>
                      <a:pPr fontAlgn="t"/>
                      <a:r>
                        <a:rPr lang="en-GB" sz="800" u="none" strike="noStrike">
                          <a:solidFill>
                            <a:srgbClr val="3966BF"/>
                          </a:solidFill>
                          <a:latin typeface="verdana"/>
                        </a:rPr>
                        <a:t>Medical Reviewer</a:t>
                      </a:r>
                      <a:endParaRPr lang="en-GB" sz="800">
                        <a:latin typeface="verdana"/>
                      </a:endParaRPr>
                    </a:p>
                  </a:txBody>
                  <a:tcPr marL="23646" marR="23646" marT="11823" marB="15764">
                    <a:lnL>
                      <a:noFill/>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BF3FF"/>
                    </a:solidFill>
                  </a:tcPr>
                </a:tc>
                <a:extLst>
                  <a:ext uri="{0D108BD9-81ED-4DB2-BD59-A6C34878D82A}">
                    <a16:rowId xmlns:a16="http://schemas.microsoft.com/office/drawing/2014/main" val="10011"/>
                  </a:ext>
                </a:extLst>
              </a:tr>
              <a:tr h="149769">
                <a:tc>
                  <a:txBody>
                    <a:bodyPr/>
                    <a:lstStyle/>
                    <a:p>
                      <a:pPr algn="l"/>
                      <a:r>
                        <a:rPr lang="en-GB" sz="800" b="1">
                          <a:solidFill>
                            <a:srgbClr val="525252"/>
                          </a:solidFill>
                          <a:latin typeface="verdana"/>
                        </a:rPr>
                        <a:t>Status</a:t>
                      </a:r>
                    </a:p>
                  </a:txBody>
                  <a:tcPr marL="0" marR="31529" marT="11823" marB="23646">
                    <a:lnL>
                      <a:noFill/>
                    </a:lnL>
                    <a:lnR>
                      <a:noFill/>
                    </a:lnR>
                    <a:lnT w="9525" cap="flat" cmpd="sng" algn="ctr">
                      <a:solidFill>
                        <a:srgbClr val="D8D8D8"/>
                      </a:solidFill>
                      <a:prstDash val="solid"/>
                      <a:round/>
                      <a:headEnd type="none" w="med" len="med"/>
                      <a:tailEnd type="none" w="med" len="med"/>
                    </a:lnT>
                    <a:lnB>
                      <a:noFill/>
                    </a:lnB>
                    <a:solidFill>
                      <a:srgbClr val="FFFFFF"/>
                    </a:solidFill>
                  </a:tcPr>
                </a:tc>
                <a:tc>
                  <a:txBody>
                    <a:bodyPr/>
                    <a:lstStyle/>
                    <a:p>
                      <a:pPr fontAlgn="t"/>
                      <a:r>
                        <a:rPr lang="en-GB" sz="800">
                          <a:latin typeface="verdana"/>
                        </a:rPr>
                        <a:t>Closed </a:t>
                      </a:r>
                    </a:p>
                  </a:txBody>
                  <a:tcPr marL="23646" marR="23646" marT="11823" marB="15764">
                    <a:lnL>
                      <a:noFill/>
                    </a:lnL>
                    <a:lnR>
                      <a:noFill/>
                    </a:lnR>
                    <a:lnT w="9525" cap="flat" cmpd="sng" algn="ctr">
                      <a:solidFill>
                        <a:srgbClr val="D8D8D8"/>
                      </a:solidFill>
                      <a:prstDash val="solid"/>
                      <a:round/>
                      <a:headEnd type="none" w="med" len="med"/>
                      <a:tailEnd type="none" w="med" len="med"/>
                    </a:lnT>
                    <a:lnB>
                      <a:noFill/>
                    </a:lnB>
                    <a:solidFill>
                      <a:srgbClr val="EBF3FF"/>
                    </a:solidFill>
                  </a:tcPr>
                </a:tc>
                <a:extLst>
                  <a:ext uri="{0D108BD9-81ED-4DB2-BD59-A6C34878D82A}">
                    <a16:rowId xmlns:a16="http://schemas.microsoft.com/office/drawing/2014/main" val="10012"/>
                  </a:ext>
                </a:extLst>
              </a:tr>
            </a:tbl>
          </a:graphicData>
        </a:graphic>
      </p:graphicFrame>
      <p:pic>
        <p:nvPicPr>
          <p:cNvPr id="1027" name="Picture 3" descr="http://sharepoint/_layouts/images/blank.gif">
            <a:extLst>
              <a:ext uri="{FF2B5EF4-FFF2-40B4-BE49-F238E27FC236}">
                <a16:creationId xmlns:a16="http://schemas.microsoft.com/office/drawing/2014/main" id="{ACB7C07D-E7CF-B7BE-A1EE-2B6057CA15BA}"/>
              </a:ext>
            </a:extLst>
          </p:cNvPr>
          <p:cNvPicPr>
            <a:picLocks noChangeAspect="1" noChangeArrowheads="1"/>
          </p:cNvPicPr>
          <p:nvPr/>
        </p:nvPicPr>
        <p:blipFill>
          <a:blip r:embed="rId2"/>
          <a:srcRect/>
          <a:stretch>
            <a:fillRect/>
          </a:stretch>
        </p:blipFill>
        <p:spPr bwMode="auto">
          <a:xfrm>
            <a:off x="1" y="0"/>
            <a:ext cx="21431" cy="7144"/>
          </a:xfrm>
          <a:prstGeom prst="rect">
            <a:avLst/>
          </a:prstGeom>
          <a:noFill/>
        </p:spPr>
      </p:pic>
      <p:pic>
        <p:nvPicPr>
          <p:cNvPr id="1028" name="Picture 4" descr="No presence information">
            <a:extLst>
              <a:ext uri="{FF2B5EF4-FFF2-40B4-BE49-F238E27FC236}">
                <a16:creationId xmlns:a16="http://schemas.microsoft.com/office/drawing/2014/main" id="{9DF4E885-00EC-E488-14BD-846729819560}"/>
              </a:ext>
            </a:extLst>
          </p:cNvPr>
          <p:cNvPicPr>
            <a:picLocks noChangeAspect="1" noChangeArrowheads="1"/>
          </p:cNvPicPr>
          <p:nvPr/>
        </p:nvPicPr>
        <p:blipFill>
          <a:blip r:embed="rId2"/>
          <a:srcRect/>
          <a:stretch>
            <a:fillRect/>
          </a:stretch>
        </p:blipFill>
        <p:spPr bwMode="auto">
          <a:xfrm>
            <a:off x="0" y="0"/>
            <a:ext cx="85725" cy="85725"/>
          </a:xfrm>
          <a:prstGeom prst="rect">
            <a:avLst/>
          </a:prstGeom>
          <a:noFill/>
        </p:spPr>
      </p:pic>
    </p:spTree>
    <p:extLst>
      <p:ext uri="{BB962C8B-B14F-4D97-AF65-F5344CB8AC3E}">
        <p14:creationId xmlns:p14="http://schemas.microsoft.com/office/powerpoint/2010/main" val="7643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53804" y="321469"/>
            <a:ext cx="3150394" cy="4500563"/>
          </a:xfrm>
          <a:prstGeom prst="rect">
            <a:avLst/>
          </a:prstGeom>
          <a:noFill/>
          <a:ln w="9525">
            <a:noFill/>
            <a:miter lim="800000"/>
            <a:headEnd/>
            <a:tailEnd/>
          </a:ln>
        </p:spPr>
      </p:pic>
      <p:sp>
        <p:nvSpPr>
          <p:cNvPr id="3" name="TextBox 2"/>
          <p:cNvSpPr txBox="1"/>
          <p:nvPr/>
        </p:nvSpPr>
        <p:spPr>
          <a:xfrm>
            <a:off x="2024844" y="3916767"/>
            <a:ext cx="2808312" cy="504000"/>
          </a:xfrm>
          <a:prstGeom prst="rect">
            <a:avLst/>
          </a:prstGeom>
          <a:noFill/>
          <a:ln w="57150">
            <a:solidFill>
              <a:srgbClr val="FF0000"/>
            </a:solidFill>
          </a:ln>
        </p:spPr>
        <p:txBody>
          <a:bodyPr wrap="squar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4" name="TextBox 3"/>
          <p:cNvSpPr txBox="1"/>
          <p:nvPr/>
        </p:nvSpPr>
        <p:spPr>
          <a:xfrm>
            <a:off x="5384313" y="4279106"/>
            <a:ext cx="1479251" cy="346249"/>
          </a:xfrm>
          <a:prstGeom prst="rect">
            <a:avLst/>
          </a:prstGeom>
          <a:noFill/>
        </p:spPr>
        <p:txBody>
          <a:bodyPr wrap="non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6 August 2014</a:t>
            </a:r>
          </a:p>
        </p:txBody>
      </p:sp>
    </p:spTree>
    <p:extLst>
      <p:ext uri="{BB962C8B-B14F-4D97-AF65-F5344CB8AC3E}">
        <p14:creationId xmlns:p14="http://schemas.microsoft.com/office/powerpoint/2010/main" val="272725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57375" y="353616"/>
            <a:ext cx="3143250" cy="4436269"/>
          </a:xfrm>
          <a:prstGeom prst="rect">
            <a:avLst/>
          </a:prstGeom>
          <a:noFill/>
          <a:ln w="9525">
            <a:noFill/>
            <a:miter lim="800000"/>
            <a:headEnd/>
            <a:tailEnd/>
          </a:ln>
        </p:spPr>
      </p:pic>
    </p:spTree>
    <p:extLst>
      <p:ext uri="{BB962C8B-B14F-4D97-AF65-F5344CB8AC3E}">
        <p14:creationId xmlns:p14="http://schemas.microsoft.com/office/powerpoint/2010/main" val="163953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57374" y="353615"/>
            <a:ext cx="3213912" cy="4536000"/>
          </a:xfrm>
          <a:prstGeom prst="rect">
            <a:avLst/>
          </a:prstGeom>
          <a:noFill/>
          <a:ln w="9525">
            <a:noFill/>
            <a:miter lim="800000"/>
            <a:headEnd/>
            <a:tailEnd/>
          </a:ln>
        </p:spPr>
      </p:pic>
      <p:sp>
        <p:nvSpPr>
          <p:cNvPr id="3" name="TextBox 2"/>
          <p:cNvSpPr txBox="1"/>
          <p:nvPr/>
        </p:nvSpPr>
        <p:spPr>
          <a:xfrm>
            <a:off x="2024844" y="3675648"/>
            <a:ext cx="2808312" cy="432000"/>
          </a:xfrm>
          <a:prstGeom prst="rect">
            <a:avLst/>
          </a:prstGeom>
          <a:noFill/>
          <a:ln w="57150">
            <a:solidFill>
              <a:srgbClr val="FF0000"/>
            </a:solidFill>
          </a:ln>
        </p:spPr>
        <p:txBody>
          <a:bodyPr wrap="squar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4" name="TextBox 3"/>
          <p:cNvSpPr txBox="1"/>
          <p:nvPr/>
        </p:nvSpPr>
        <p:spPr>
          <a:xfrm>
            <a:off x="2024844" y="2621615"/>
            <a:ext cx="2808312" cy="612000"/>
          </a:xfrm>
          <a:prstGeom prst="rect">
            <a:avLst/>
          </a:prstGeom>
          <a:noFill/>
          <a:ln w="57150">
            <a:solidFill>
              <a:srgbClr val="FF0000"/>
            </a:solidFill>
          </a:ln>
        </p:spPr>
        <p:txBody>
          <a:bodyPr wrap="squar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88215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B4065EC-BEFA-D34D-A5A9-6AAB4C953F14}"/>
            </a:ext>
          </a:extLst>
        </p:cNvPr>
        <p:cNvGrpSpPr/>
        <p:nvPr/>
      </p:nvGrpSpPr>
      <p:grpSpPr>
        <a:xfrm>
          <a:off x="0" y="0"/>
          <a:ext cx="0" cy="0"/>
          <a:chOff x="0" y="0"/>
          <a:chExt cx="0" cy="0"/>
        </a:xfrm>
      </p:grpSpPr>
      <p:sp>
        <p:nvSpPr>
          <p:cNvPr id="140290" name="Rectangle 2">
            <a:extLst>
              <a:ext uri="{FF2B5EF4-FFF2-40B4-BE49-F238E27FC236}">
                <a16:creationId xmlns:a16="http://schemas.microsoft.com/office/drawing/2014/main" id="{565746F8-6BFC-4F66-B3F5-F58A1AE4C1FB}"/>
              </a:ext>
            </a:extLst>
          </p:cNvPr>
          <p:cNvSpPr>
            <a:spLocks noGrp="1" noChangeArrowheads="1"/>
          </p:cNvSpPr>
          <p:nvPr>
            <p:ph type="title"/>
          </p:nvPr>
        </p:nvSpPr>
        <p:spPr/>
        <p:txBody>
          <a:bodyPr>
            <a:normAutofit fontScale="90000"/>
          </a:bodyPr>
          <a:lstStyle/>
          <a:p>
            <a:r>
              <a:rPr lang="en-US" b="1">
                <a:solidFill>
                  <a:srgbClr val="00B0F0"/>
                </a:solidFill>
              </a:rPr>
              <a:t>CERTIFICATE OF CAUSE OF DEATH</a:t>
            </a:r>
            <a:r>
              <a:rPr lang="en-US">
                <a:solidFill>
                  <a:srgbClr val="00B0F0"/>
                </a:solidFill>
              </a:rPr>
              <a:t> </a:t>
            </a:r>
            <a:endParaRPr lang="en-GB">
              <a:solidFill>
                <a:srgbClr val="00B0F0"/>
              </a:solidFill>
            </a:endParaRPr>
          </a:p>
        </p:txBody>
      </p:sp>
      <p:sp>
        <p:nvSpPr>
          <p:cNvPr id="140291" name="Rectangle 3">
            <a:extLst>
              <a:ext uri="{FF2B5EF4-FFF2-40B4-BE49-F238E27FC236}">
                <a16:creationId xmlns:a16="http://schemas.microsoft.com/office/drawing/2014/main" id="{235BE018-A183-B124-6AE7-A76BD1EE8A0C}"/>
              </a:ext>
            </a:extLst>
          </p:cNvPr>
          <p:cNvSpPr>
            <a:spLocks noGrp="1" noChangeArrowheads="1"/>
          </p:cNvSpPr>
          <p:nvPr>
            <p:ph type="body" idx="4294967295"/>
          </p:nvPr>
        </p:nvSpPr>
        <p:spPr>
          <a:xfrm>
            <a:off x="0" y="1275160"/>
            <a:ext cx="6172200" cy="2559844"/>
          </a:xfrm>
        </p:spPr>
        <p:txBody>
          <a:bodyPr/>
          <a:lstStyle/>
          <a:p>
            <a:pPr>
              <a:buClr>
                <a:srgbClr val="FF0000"/>
              </a:buClr>
            </a:pPr>
            <a:endParaRPr lang="en-GB"/>
          </a:p>
          <a:p>
            <a:pPr>
              <a:buFontTx/>
              <a:buNone/>
            </a:pPr>
            <a:endParaRPr lang="en-GB"/>
          </a:p>
        </p:txBody>
      </p:sp>
      <p:sp>
        <p:nvSpPr>
          <p:cNvPr id="140293" name="Rectangle 5">
            <a:extLst>
              <a:ext uri="{FF2B5EF4-FFF2-40B4-BE49-F238E27FC236}">
                <a16:creationId xmlns:a16="http://schemas.microsoft.com/office/drawing/2014/main" id="{366ED473-E677-DE20-55DE-7BC41E0A0342}"/>
              </a:ext>
            </a:extLst>
          </p:cNvPr>
          <p:cNvSpPr>
            <a:spLocks noChangeArrowheads="1"/>
          </p:cNvSpPr>
          <p:nvPr/>
        </p:nvSpPr>
        <p:spPr bwMode="auto">
          <a:xfrm>
            <a:off x="728663" y="1695778"/>
            <a:ext cx="5347097" cy="1754326"/>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65456"/>
                </a:solidFill>
                <a:effectLst/>
                <a:uLnTx/>
                <a:uFillTx/>
                <a:latin typeface="Calibri"/>
                <a:ea typeface="+mn-ea"/>
                <a:cs typeface="+mn-cs"/>
              </a:rPr>
              <a:t>Any registered medical practitioner who was in attendance on the deceased during his last illness </a:t>
            </a:r>
            <a:r>
              <a:rPr kumimoji="0" lang="en-US" sz="1800" b="1" i="0" u="none" strike="noStrike" kern="1200" cap="none" spc="0" normalizeH="0" baseline="0" noProof="0">
                <a:ln>
                  <a:noFill/>
                </a:ln>
                <a:solidFill>
                  <a:srgbClr val="565456"/>
                </a:solidFill>
                <a:effectLst/>
                <a:uLnTx/>
                <a:uFillTx/>
                <a:latin typeface="Calibri"/>
                <a:ea typeface="+mn-ea"/>
                <a:cs typeface="+mn-cs"/>
              </a:rPr>
              <a:t>must</a:t>
            </a:r>
            <a:r>
              <a:rPr kumimoji="0" lang="en-US" sz="1800" b="0" i="0" u="none" strike="noStrike" kern="1200" cap="none" spc="0" normalizeH="0" baseline="0" noProof="0">
                <a:ln>
                  <a:noFill/>
                </a:ln>
                <a:solidFill>
                  <a:srgbClr val="565456"/>
                </a:solidFill>
                <a:effectLst/>
                <a:uLnTx/>
                <a:uFillTx/>
                <a:latin typeface="Calibri"/>
                <a:ea typeface="+mn-ea"/>
                <a:cs typeface="+mn-cs"/>
              </a:rPr>
              <a:t>, within seven days after the death of the person, transmit to a qualified informant or to the district registrar a certificate signed by him stating to the best of his knowledge and belief the cause of death</a:t>
            </a:r>
            <a:r>
              <a:rPr kumimoji="0" lang="en-US" sz="1800" b="0" i="0" u="none" strike="noStrike" kern="1200" cap="none" spc="0" normalizeH="0" baseline="30000" noProof="0">
                <a:ln>
                  <a:noFill/>
                </a:ln>
                <a:solidFill>
                  <a:srgbClr val="565456"/>
                </a:solidFill>
                <a:effectLst/>
                <a:uLnTx/>
                <a:uFillTx/>
                <a:latin typeface="Calibri"/>
                <a:ea typeface="+mn-ea"/>
                <a:cs typeface="+mn-cs"/>
              </a:rPr>
              <a:t>1</a:t>
            </a:r>
          </a:p>
        </p:txBody>
      </p:sp>
      <p:sp>
        <p:nvSpPr>
          <p:cNvPr id="140295" name="Text Box 7">
            <a:extLst>
              <a:ext uri="{FF2B5EF4-FFF2-40B4-BE49-F238E27FC236}">
                <a16:creationId xmlns:a16="http://schemas.microsoft.com/office/drawing/2014/main" id="{8B8981E5-EC9B-02F5-D0A7-16A90F92A827}"/>
              </a:ext>
            </a:extLst>
          </p:cNvPr>
          <p:cNvSpPr txBox="1">
            <a:spLocks noChangeArrowheads="1"/>
          </p:cNvSpPr>
          <p:nvPr/>
        </p:nvSpPr>
        <p:spPr bwMode="auto">
          <a:xfrm>
            <a:off x="1863329" y="3917156"/>
            <a:ext cx="3948517" cy="300082"/>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65456"/>
                </a:solidFill>
                <a:effectLst/>
                <a:uLnTx/>
                <a:uFillTx/>
                <a:latin typeface="Calibri"/>
                <a:ea typeface="+mn-ea"/>
                <a:cs typeface="+mn-cs"/>
              </a:rPr>
              <a:t>1</a:t>
            </a:r>
            <a:r>
              <a:rPr kumimoji="0" lang="en-US" sz="1350" b="0" i="0" u="none" strike="noStrike" kern="1200" cap="none" spc="0" normalizeH="0" baseline="0" noProof="0">
                <a:ln>
                  <a:noFill/>
                </a:ln>
                <a:solidFill>
                  <a:srgbClr val="565456"/>
                </a:solidFill>
                <a:effectLst/>
                <a:uLnTx/>
                <a:uFillTx/>
                <a:latin typeface="Calibri"/>
                <a:ea typeface="+mn-ea"/>
                <a:cs typeface="+mn-cs"/>
              </a:rPr>
              <a:t> </a:t>
            </a:r>
            <a:r>
              <a:rPr kumimoji="0" lang="en-US" sz="900" b="0" i="0" u="none" strike="noStrike" kern="1200" cap="none" spc="0" normalizeH="0" baseline="0" noProof="0">
                <a:ln>
                  <a:noFill/>
                </a:ln>
                <a:solidFill>
                  <a:srgbClr val="565456"/>
                </a:solidFill>
                <a:effectLst/>
                <a:uLnTx/>
                <a:uFillTx/>
                <a:latin typeface="Calibri"/>
                <a:ea typeface="+mn-ea"/>
                <a:cs typeface="+mn-cs"/>
              </a:rPr>
              <a:t>Registration of Births, Deaths and Marriages (Scotland) Act 1965 (c 49), s 24(1) </a:t>
            </a:r>
          </a:p>
        </p:txBody>
      </p:sp>
    </p:spTree>
    <p:extLst>
      <p:ext uri="{BB962C8B-B14F-4D97-AF65-F5344CB8AC3E}">
        <p14:creationId xmlns:p14="http://schemas.microsoft.com/office/powerpoint/2010/main" val="21220148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6F26D-C9F2-4B0F-0C8A-0264B101561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08A22B5-378D-C36D-FA0B-F82A367032E5}"/>
              </a:ext>
            </a:extLst>
          </p:cNvPr>
          <p:cNvPicPr>
            <a:picLocks noChangeAspect="1"/>
          </p:cNvPicPr>
          <p:nvPr/>
        </p:nvPicPr>
        <p:blipFill>
          <a:blip r:embed="rId2"/>
          <a:stretch>
            <a:fillRect/>
          </a:stretch>
        </p:blipFill>
        <p:spPr>
          <a:xfrm>
            <a:off x="234330" y="92249"/>
            <a:ext cx="1019317" cy="819264"/>
          </a:xfrm>
          <a:prstGeom prst="rect">
            <a:avLst/>
          </a:prstGeom>
        </p:spPr>
      </p:pic>
      <p:pic>
        <p:nvPicPr>
          <p:cNvPr id="9" name="Picture 8">
            <a:extLst>
              <a:ext uri="{FF2B5EF4-FFF2-40B4-BE49-F238E27FC236}">
                <a16:creationId xmlns:a16="http://schemas.microsoft.com/office/drawing/2014/main" id="{14592851-32FB-DC6F-802B-F69067830367}"/>
              </a:ext>
            </a:extLst>
          </p:cNvPr>
          <p:cNvPicPr>
            <a:picLocks noChangeAspect="1"/>
          </p:cNvPicPr>
          <p:nvPr/>
        </p:nvPicPr>
        <p:blipFill>
          <a:blip r:embed="rId3"/>
          <a:stretch>
            <a:fillRect/>
          </a:stretch>
        </p:blipFill>
        <p:spPr>
          <a:xfrm>
            <a:off x="379334" y="1084087"/>
            <a:ext cx="5268060" cy="971686"/>
          </a:xfrm>
          <a:prstGeom prst="rect">
            <a:avLst/>
          </a:prstGeom>
        </p:spPr>
      </p:pic>
      <p:pic>
        <p:nvPicPr>
          <p:cNvPr id="11" name="Picture 10">
            <a:extLst>
              <a:ext uri="{FF2B5EF4-FFF2-40B4-BE49-F238E27FC236}">
                <a16:creationId xmlns:a16="http://schemas.microsoft.com/office/drawing/2014/main" id="{29A54B23-DAAA-6D06-9944-320B084C843E}"/>
              </a:ext>
            </a:extLst>
          </p:cNvPr>
          <p:cNvPicPr>
            <a:picLocks noChangeAspect="1"/>
          </p:cNvPicPr>
          <p:nvPr/>
        </p:nvPicPr>
        <p:blipFill>
          <a:blip r:embed="rId4"/>
          <a:stretch>
            <a:fillRect/>
          </a:stretch>
        </p:blipFill>
        <p:spPr>
          <a:xfrm>
            <a:off x="459915" y="2228347"/>
            <a:ext cx="4525006" cy="2181529"/>
          </a:xfrm>
          <a:prstGeom prst="rect">
            <a:avLst/>
          </a:prstGeom>
        </p:spPr>
      </p:pic>
      <p:sp>
        <p:nvSpPr>
          <p:cNvPr id="12" name="TextBox 11">
            <a:extLst>
              <a:ext uri="{FF2B5EF4-FFF2-40B4-BE49-F238E27FC236}">
                <a16:creationId xmlns:a16="http://schemas.microsoft.com/office/drawing/2014/main" id="{16FC34D3-1A9D-142A-7074-804BCF5F26A3}"/>
              </a:ext>
            </a:extLst>
          </p:cNvPr>
          <p:cNvSpPr txBox="1"/>
          <p:nvPr/>
        </p:nvSpPr>
        <p:spPr>
          <a:xfrm>
            <a:off x="4547063" y="4455622"/>
            <a:ext cx="210378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65456"/>
                </a:solidFill>
                <a:effectLst/>
                <a:uLnTx/>
                <a:uFillTx/>
                <a:latin typeface="Calibri"/>
                <a:ea typeface="+mn-ea"/>
                <a:cs typeface="+mn-cs"/>
              </a:rPr>
              <a:t>Friday 1 March 2024</a:t>
            </a:r>
          </a:p>
        </p:txBody>
      </p:sp>
      <p:sp>
        <p:nvSpPr>
          <p:cNvPr id="2" name="TextBox 1">
            <a:extLst>
              <a:ext uri="{FF2B5EF4-FFF2-40B4-BE49-F238E27FC236}">
                <a16:creationId xmlns:a16="http://schemas.microsoft.com/office/drawing/2014/main" id="{B0DE9547-3D12-3649-D452-CDF1F4EC539D}"/>
              </a:ext>
            </a:extLst>
          </p:cNvPr>
          <p:cNvSpPr txBox="1"/>
          <p:nvPr/>
        </p:nvSpPr>
        <p:spPr>
          <a:xfrm>
            <a:off x="267364" y="4640288"/>
            <a:ext cx="4087148" cy="369332"/>
          </a:xfrm>
          <a:prstGeom prst="rect">
            <a:avLst/>
          </a:prstGeom>
          <a:noFill/>
        </p:spPr>
        <p:txBody>
          <a:bodyPr wrap="square" rtlCol="0">
            <a:spAutoFit/>
          </a:bodyPr>
          <a:lstStyle/>
          <a:p>
            <a:r>
              <a:rPr lang="en-GB" sz="1100">
                <a:hlinkClick r:id="rId5"/>
              </a:rPr>
              <a:t>https://www.bbc.co.uk/news/uk-scotland-tayside-central-68453836</a:t>
            </a:r>
            <a:r>
              <a:rPr lang="en-GB"/>
              <a:t> </a:t>
            </a:r>
          </a:p>
        </p:txBody>
      </p:sp>
    </p:spTree>
    <p:extLst>
      <p:ext uri="{BB962C8B-B14F-4D97-AF65-F5344CB8AC3E}">
        <p14:creationId xmlns:p14="http://schemas.microsoft.com/office/powerpoint/2010/main" val="964016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FD5F-FF2A-792D-B827-FC9FB334EA6C}"/>
              </a:ext>
            </a:extLst>
          </p:cNvPr>
          <p:cNvSpPr>
            <a:spLocks noGrp="1"/>
          </p:cNvSpPr>
          <p:nvPr>
            <p:ph type="title"/>
          </p:nvPr>
        </p:nvSpPr>
        <p:spPr/>
        <p:txBody>
          <a:bodyPr>
            <a:normAutofit fontScale="90000"/>
          </a:bodyPr>
          <a:lstStyle/>
          <a:p>
            <a:r>
              <a:rPr lang="en-GB"/>
              <a:t>IN ORDER METRIC</a:t>
            </a:r>
          </a:p>
        </p:txBody>
      </p:sp>
      <p:sp>
        <p:nvSpPr>
          <p:cNvPr id="4" name="TextBox 3">
            <a:extLst>
              <a:ext uri="{FF2B5EF4-FFF2-40B4-BE49-F238E27FC236}">
                <a16:creationId xmlns:a16="http://schemas.microsoft.com/office/drawing/2014/main" id="{7CE43D50-FA3F-6602-8105-DF547F855F6D}"/>
              </a:ext>
            </a:extLst>
          </p:cNvPr>
          <p:cNvSpPr txBox="1"/>
          <p:nvPr/>
        </p:nvSpPr>
        <p:spPr>
          <a:xfrm>
            <a:off x="1714500" y="1510960"/>
            <a:ext cx="3429000" cy="2292935"/>
          </a:xfrm>
          <a:prstGeom prst="rect">
            <a:avLst/>
          </a:prstGeom>
          <a:noFill/>
        </p:spPr>
        <p:txBody>
          <a:bodyPr wrap="square">
            <a:spAutoFit/>
          </a:bodyPr>
          <a:lstStyle/>
          <a:p>
            <a:pPr algn="l"/>
            <a:r>
              <a:rPr lang="en-GB" sz="1100" b="1" i="0" u="none" strike="noStrike" baseline="0">
                <a:solidFill>
                  <a:srgbClr val="000000"/>
                </a:solidFill>
                <a:latin typeface="TimesNewRoman"/>
              </a:rPr>
              <a:t>8 Review of medical certificates of cause of death</a:t>
            </a:r>
          </a:p>
          <a:p>
            <a:pPr algn="l"/>
            <a:endParaRPr lang="en-GB" sz="1100">
              <a:latin typeface="TimesNewRoman"/>
            </a:endParaRPr>
          </a:p>
          <a:p>
            <a:pPr algn="l"/>
            <a:r>
              <a:rPr lang="en-GB" sz="1100" b="0" i="0" u="none" strike="noStrike" baseline="0">
                <a:latin typeface="TimesNewRoman"/>
              </a:rPr>
              <a:t>(3) Following a review under subsection (1) the medical reviewer must come to a view on whether the certificate is in order.</a:t>
            </a:r>
          </a:p>
          <a:p>
            <a:pPr algn="l"/>
            <a:r>
              <a:rPr lang="en-GB" sz="1100" b="0" i="0" u="none" strike="noStrike" baseline="0">
                <a:latin typeface="TimesNewRoman"/>
              </a:rPr>
              <a:t>(4) For the purposes of this Act, a certificate is in order where a medical reviewer is satisfied, on the basis of the evidence available to the medical reviewer, that—</a:t>
            </a:r>
          </a:p>
          <a:p>
            <a:pPr algn="l"/>
            <a:r>
              <a:rPr lang="en-GB" sz="1100" b="0" i="0" u="none" strike="noStrike" baseline="0">
                <a:latin typeface="TimesNewRoman"/>
              </a:rPr>
              <a:t>(a) the cause (or causes) of death mentioned represents a reasonable conclusion as to the likely cause (or causes) of death, and</a:t>
            </a:r>
          </a:p>
          <a:p>
            <a:pPr algn="l"/>
            <a:r>
              <a:rPr lang="en-GB" sz="1100" b="0" i="0" u="none" strike="noStrike" baseline="0">
                <a:latin typeface="TimesNewRoman"/>
              </a:rPr>
              <a:t>(b) the other information contained in the certificate is correct.</a:t>
            </a:r>
            <a:endParaRPr lang="en-GB"/>
          </a:p>
        </p:txBody>
      </p:sp>
    </p:spTree>
    <p:extLst>
      <p:ext uri="{BB962C8B-B14F-4D97-AF65-F5344CB8AC3E}">
        <p14:creationId xmlns:p14="http://schemas.microsoft.com/office/powerpoint/2010/main" val="195826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FD5F-FF2A-792D-B827-FC9FB334EA6C}"/>
              </a:ext>
            </a:extLst>
          </p:cNvPr>
          <p:cNvSpPr>
            <a:spLocks noGrp="1"/>
          </p:cNvSpPr>
          <p:nvPr>
            <p:ph type="title"/>
          </p:nvPr>
        </p:nvSpPr>
        <p:spPr/>
        <p:txBody>
          <a:bodyPr>
            <a:normAutofit fontScale="90000"/>
          </a:bodyPr>
          <a:lstStyle/>
          <a:p>
            <a:r>
              <a:rPr lang="en-GB"/>
              <a:t>ADVANCE REGISTRATION</a:t>
            </a:r>
          </a:p>
        </p:txBody>
      </p:sp>
      <p:sp>
        <p:nvSpPr>
          <p:cNvPr id="4" name="TextBox 3">
            <a:extLst>
              <a:ext uri="{FF2B5EF4-FFF2-40B4-BE49-F238E27FC236}">
                <a16:creationId xmlns:a16="http://schemas.microsoft.com/office/drawing/2014/main" id="{7CE43D50-FA3F-6602-8105-DF547F855F6D}"/>
              </a:ext>
            </a:extLst>
          </p:cNvPr>
          <p:cNvSpPr txBox="1"/>
          <p:nvPr/>
        </p:nvSpPr>
        <p:spPr>
          <a:xfrm>
            <a:off x="997527" y="1510960"/>
            <a:ext cx="4862945" cy="1446550"/>
          </a:xfrm>
          <a:prstGeom prst="rect">
            <a:avLst/>
          </a:prstGeom>
          <a:noFill/>
        </p:spPr>
        <p:txBody>
          <a:bodyPr wrap="square">
            <a:spAutoFit/>
          </a:bodyPr>
          <a:lstStyle/>
          <a:p>
            <a:pPr algn="l"/>
            <a:r>
              <a:rPr lang="en-GB" sz="1100" b="1" i="0" u="none" strike="noStrike" baseline="0">
                <a:latin typeface="TimesNewRoman,Bold"/>
              </a:rPr>
              <a:t>7 Medical reviewer to determine whether review to stay registration</a:t>
            </a:r>
          </a:p>
          <a:p>
            <a:pPr algn="l"/>
            <a:endParaRPr lang="en-GB" sz="1100">
              <a:latin typeface="TimesNewRoman"/>
            </a:endParaRPr>
          </a:p>
          <a:p>
            <a:pPr algn="l"/>
            <a:r>
              <a:rPr lang="en-GB" sz="1100" b="0" i="0" u="none" strike="noStrike" baseline="0">
                <a:latin typeface="TimesNewRoman"/>
              </a:rPr>
              <a:t>(3) The medical reviewer may determine under subsection (2)(a) that it is appropriate to register the death before the review (or further review) is completed only where the medical reviewer is satisfied that—</a:t>
            </a:r>
          </a:p>
          <a:p>
            <a:pPr algn="l"/>
            <a:r>
              <a:rPr lang="en-GB" sz="1100" b="0" i="0" u="none" strike="noStrike" baseline="0">
                <a:latin typeface="TimesNewRoman"/>
              </a:rPr>
              <a:t>(a) the circumstances of the case justify such registration, and</a:t>
            </a:r>
          </a:p>
          <a:p>
            <a:pPr algn="l"/>
            <a:r>
              <a:rPr lang="en-GB" sz="1100" b="0" i="0" u="none" strike="noStrike" baseline="0">
                <a:latin typeface="TimesNewRoman"/>
              </a:rPr>
              <a:t>(b) there are no obvious indications that the medical certificate of cause of death is</a:t>
            </a:r>
          </a:p>
          <a:p>
            <a:pPr algn="l"/>
            <a:r>
              <a:rPr lang="en-GB" sz="1100" b="0" i="0" u="none" strike="noStrike" baseline="0">
                <a:latin typeface="TimesNewRoman"/>
              </a:rPr>
              <a:t>not in order</a:t>
            </a:r>
            <a:endParaRPr lang="en-GB"/>
          </a:p>
        </p:txBody>
      </p:sp>
    </p:spTree>
    <p:extLst>
      <p:ext uri="{BB962C8B-B14F-4D97-AF65-F5344CB8AC3E}">
        <p14:creationId xmlns:p14="http://schemas.microsoft.com/office/powerpoint/2010/main" val="272362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ADVANCE REGISTRATION	</a:t>
            </a:r>
          </a:p>
        </p:txBody>
      </p:sp>
      <p:sp>
        <p:nvSpPr>
          <p:cNvPr id="7" name="Rectangle 6"/>
          <p:cNvSpPr/>
          <p:nvPr/>
        </p:nvSpPr>
        <p:spPr>
          <a:xfrm>
            <a:off x="244929" y="1622918"/>
            <a:ext cx="6514574"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If the Medical Certificate of Cause of Death you bring to the registrar is selected for review, but the funeral has to take place within a certain timescale, you can apply for </a:t>
            </a:r>
            <a:r>
              <a:rPr kumimoji="0" lang="en-GB" sz="1200" b="0" i="1" u="none" strike="noStrike" kern="1200" cap="none" spc="0" normalizeH="0" baseline="0" noProof="0">
                <a:ln>
                  <a:noFill/>
                </a:ln>
                <a:solidFill>
                  <a:srgbClr val="444444"/>
                </a:solidFill>
                <a:effectLst/>
                <a:uLnTx/>
                <a:uFillTx/>
                <a:latin typeface="Open Sans"/>
                <a:ea typeface="+mn-ea"/>
                <a:cs typeface="+mn-cs"/>
              </a:rPr>
              <a:t>advance registration</a:t>
            </a:r>
            <a:r>
              <a:rPr kumimoji="0" lang="en-GB" sz="1200" b="0" i="0" u="none" strike="noStrike" kern="1200" cap="none" spc="0" normalizeH="0" baseline="0" noProof="0">
                <a:ln>
                  <a:noFill/>
                </a:ln>
                <a:solidFill>
                  <a:srgbClr val="444444"/>
                </a:solidFill>
                <a:effectLst/>
                <a:uLnTx/>
                <a:uFillTx/>
                <a:latin typeface="Open San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If a request for advance registration is successful, the death can be registered and the funeral can take place before the review is completed.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Applications for advance registration will be considered in special circumstances such as: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religious/cultural (such as faith requirements to bury a person’s body quickly)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compassionate (where delays would cause significant and unnecessary distress), and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practical/administrative (for example, family have travelled from abroad to attend the funeral).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We will assess your request for advance registration, along with the content of the MCCD. We will usually be able to confirm if the funeral can proceed within two hours of the request being made.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44444"/>
                </a:solidFill>
                <a:effectLst/>
                <a:uLnTx/>
                <a:uFillTx/>
                <a:latin typeface="Open Sans"/>
                <a:ea typeface="+mn-ea"/>
                <a:cs typeface="+mn-cs"/>
              </a:rPr>
              <a:t>Further information on advance registration can be found in the following information leaflet: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sng" strike="noStrike" kern="1200" cap="none" spc="0" normalizeH="0" baseline="0" noProof="0">
                <a:ln>
                  <a:noFill/>
                </a:ln>
                <a:solidFill>
                  <a:srgbClr val="1983AD"/>
                </a:solidFill>
                <a:effectLst/>
                <a:uLnTx/>
                <a:uFillTx/>
                <a:latin typeface="Open Sans"/>
                <a:ea typeface="+mn-ea"/>
                <a:cs typeface="+mn-cs"/>
                <a:hlinkClick r:id="rId2"/>
              </a:rPr>
              <a:t>Death Certification Review Service information leaflet (PDF, 400K)</a:t>
            </a:r>
            <a:endParaRPr kumimoji="0" lang="en-GB" sz="1200" b="0" i="0" u="none" strike="noStrike" kern="1200" cap="none" spc="0" normalizeH="0" baseline="0" noProof="0">
              <a:ln>
                <a:noFill/>
              </a:ln>
              <a:solidFill>
                <a:srgbClr val="444444"/>
              </a:solidFill>
              <a:effectLst/>
              <a:uLnTx/>
              <a:uFillTx/>
              <a:latin typeface="Open Sans"/>
              <a:ea typeface="+mn-ea"/>
              <a:cs typeface="+mn-cs"/>
            </a:endParaRPr>
          </a:p>
        </p:txBody>
      </p:sp>
    </p:spTree>
    <p:extLst>
      <p:ext uri="{BB962C8B-B14F-4D97-AF65-F5344CB8AC3E}">
        <p14:creationId xmlns:p14="http://schemas.microsoft.com/office/powerpoint/2010/main" val="363665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54326"/>
          </a:xfrm>
          <a:prstGeom prst="rect">
            <a:avLst/>
          </a:prstGeom>
          <a:noFill/>
        </p:spPr>
        <p:txBody>
          <a:bodyPr wrap="square" rtlCol="0">
            <a:spAutoFit/>
          </a:bodyPr>
          <a:lstStyle/>
          <a:p>
            <a:r>
              <a:rPr lang="en-GB" sz="1350"/>
              <a:t>When did Tom Luce take evidence for the report of a fundamental review? Was it –</a:t>
            </a:r>
          </a:p>
          <a:p>
            <a:endParaRPr lang="en-GB" sz="1350"/>
          </a:p>
          <a:p>
            <a:r>
              <a:rPr lang="en-GB" sz="1350"/>
              <a:t>2000</a:t>
            </a:r>
          </a:p>
          <a:p>
            <a:r>
              <a:rPr lang="en-GB" sz="1350"/>
              <a:t>2002</a:t>
            </a:r>
          </a:p>
          <a:p>
            <a:r>
              <a:rPr lang="en-GB" sz="1350"/>
              <a:t>2005</a:t>
            </a:r>
          </a:p>
          <a:p>
            <a:r>
              <a:rPr lang="en-GB" sz="1350"/>
              <a:t>2007</a:t>
            </a:r>
          </a:p>
          <a:p>
            <a:r>
              <a:rPr lang="en-GB" sz="1350"/>
              <a:t>2010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ADVANCE REGISTRATION</a:t>
            </a:r>
          </a:p>
        </p:txBody>
      </p:sp>
      <p:pic>
        <p:nvPicPr>
          <p:cNvPr id="13" name="Picture 12"/>
          <p:cNvPicPr>
            <a:picLocks noChangeAspect="1"/>
          </p:cNvPicPr>
          <p:nvPr/>
        </p:nvPicPr>
        <p:blipFill>
          <a:blip r:embed="rId2"/>
          <a:stretch>
            <a:fillRect/>
          </a:stretch>
        </p:blipFill>
        <p:spPr>
          <a:xfrm>
            <a:off x="1650320" y="222035"/>
            <a:ext cx="3576918" cy="4773706"/>
          </a:xfrm>
          <a:prstGeom prst="rect">
            <a:avLst/>
          </a:prstGeom>
        </p:spPr>
      </p:pic>
    </p:spTree>
    <p:extLst>
      <p:ext uri="{BB962C8B-B14F-4D97-AF65-F5344CB8AC3E}">
        <p14:creationId xmlns:p14="http://schemas.microsoft.com/office/powerpoint/2010/main" val="1118119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AR requests did DCRS receive in 2015-2016 -</a:t>
            </a:r>
          </a:p>
          <a:p>
            <a:endParaRPr lang="en-GB" sz="1350"/>
          </a:p>
          <a:p>
            <a:r>
              <a:rPr lang="en-GB" sz="1350"/>
              <a:t>57</a:t>
            </a:r>
          </a:p>
          <a:p>
            <a:r>
              <a:rPr lang="en-GB" sz="1350"/>
              <a:t>107</a:t>
            </a:r>
          </a:p>
          <a:p>
            <a:r>
              <a:rPr lang="en-GB" sz="1350"/>
              <a:t>207</a:t>
            </a:r>
          </a:p>
          <a:p>
            <a:r>
              <a:rPr lang="en-GB" sz="1350"/>
              <a:t>307</a:t>
            </a:r>
          </a:p>
          <a:p>
            <a:r>
              <a:rPr lang="en-GB" sz="1350"/>
              <a:t>507</a:t>
            </a:r>
          </a:p>
        </p:txBody>
      </p:sp>
    </p:spTree>
    <p:extLst>
      <p:ext uri="{BB962C8B-B14F-4D97-AF65-F5344CB8AC3E}">
        <p14:creationId xmlns:p14="http://schemas.microsoft.com/office/powerpoint/2010/main" val="1157853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AR requests did DCRS receive in 2015-2016 -</a:t>
            </a:r>
          </a:p>
          <a:p>
            <a:endParaRPr lang="en-GB" sz="1350"/>
          </a:p>
          <a:p>
            <a:r>
              <a:rPr lang="en-GB" sz="1350"/>
              <a:t>57</a:t>
            </a:r>
          </a:p>
          <a:p>
            <a:r>
              <a:rPr lang="en-GB" sz="1350"/>
              <a:t>107</a:t>
            </a:r>
          </a:p>
          <a:p>
            <a:r>
              <a:rPr lang="en-GB" sz="1350"/>
              <a:t>207</a:t>
            </a:r>
          </a:p>
          <a:p>
            <a:r>
              <a:rPr lang="en-GB" sz="1350" b="1">
                <a:solidFill>
                  <a:srgbClr val="FF0000"/>
                </a:solidFill>
              </a:rPr>
              <a:t>307</a:t>
            </a:r>
          </a:p>
          <a:p>
            <a:r>
              <a:rPr lang="en-GB" sz="1350"/>
              <a:t>507</a:t>
            </a:r>
          </a:p>
        </p:txBody>
      </p:sp>
    </p:spTree>
    <p:extLst>
      <p:ext uri="{BB962C8B-B14F-4D97-AF65-F5344CB8AC3E}">
        <p14:creationId xmlns:p14="http://schemas.microsoft.com/office/powerpoint/2010/main" val="2389217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AR requests did DCRS receive in 2022-2023 -</a:t>
            </a:r>
          </a:p>
          <a:p>
            <a:endParaRPr lang="en-GB" sz="1350"/>
          </a:p>
          <a:p>
            <a:r>
              <a:rPr lang="en-GB" sz="1350"/>
              <a:t>73</a:t>
            </a:r>
          </a:p>
          <a:p>
            <a:r>
              <a:rPr lang="en-GB" sz="1350"/>
              <a:t>173</a:t>
            </a:r>
          </a:p>
          <a:p>
            <a:r>
              <a:rPr lang="en-GB" sz="1350"/>
              <a:t>273</a:t>
            </a:r>
          </a:p>
          <a:p>
            <a:r>
              <a:rPr lang="en-GB" sz="1350"/>
              <a:t>373</a:t>
            </a:r>
          </a:p>
          <a:p>
            <a:r>
              <a:rPr lang="en-GB" sz="1350"/>
              <a:t>573</a:t>
            </a:r>
          </a:p>
        </p:txBody>
      </p:sp>
    </p:spTree>
    <p:extLst>
      <p:ext uri="{BB962C8B-B14F-4D97-AF65-F5344CB8AC3E}">
        <p14:creationId xmlns:p14="http://schemas.microsoft.com/office/powerpoint/2010/main" val="1836146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AR requests did DCRS receive in 2022-2023 -</a:t>
            </a:r>
          </a:p>
          <a:p>
            <a:endParaRPr lang="en-GB" sz="1350"/>
          </a:p>
          <a:p>
            <a:r>
              <a:rPr lang="en-GB" sz="1350" b="1">
                <a:solidFill>
                  <a:srgbClr val="FF0000"/>
                </a:solidFill>
              </a:rPr>
              <a:t>73</a:t>
            </a:r>
          </a:p>
          <a:p>
            <a:r>
              <a:rPr lang="en-GB" sz="1350"/>
              <a:t>173</a:t>
            </a:r>
          </a:p>
          <a:p>
            <a:r>
              <a:rPr lang="en-GB" sz="1350"/>
              <a:t>273</a:t>
            </a:r>
          </a:p>
          <a:p>
            <a:r>
              <a:rPr lang="en-GB" sz="1350"/>
              <a:t>373</a:t>
            </a:r>
          </a:p>
          <a:p>
            <a:r>
              <a:rPr lang="en-GB" sz="1350"/>
              <a:t>573</a:t>
            </a:r>
          </a:p>
        </p:txBody>
      </p:sp>
    </p:spTree>
    <p:extLst>
      <p:ext uri="{BB962C8B-B14F-4D97-AF65-F5344CB8AC3E}">
        <p14:creationId xmlns:p14="http://schemas.microsoft.com/office/powerpoint/2010/main" val="1127076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71625" y="0"/>
            <a:ext cx="3704993" cy="5143500"/>
          </a:xfrm>
          <a:prstGeom prst="rect">
            <a:avLst/>
          </a:prstGeom>
        </p:spPr>
      </p:pic>
    </p:spTree>
    <p:extLst>
      <p:ext uri="{BB962C8B-B14F-4D97-AF65-F5344CB8AC3E}">
        <p14:creationId xmlns:p14="http://schemas.microsoft.com/office/powerpoint/2010/main" val="4165258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550" y="382393"/>
            <a:ext cx="6562725" cy="4339650"/>
          </a:xfrm>
          <a:prstGeom prst="rect">
            <a:avLst/>
          </a:prstGeom>
        </p:spPr>
        <p:txBody>
          <a:bodyPr wrap="square">
            <a:spAutoFit/>
          </a:bodyPr>
          <a:lstStyle/>
          <a:p>
            <a:r>
              <a:rPr lang="en-US" sz="1200"/>
              <a:t>2 </a:t>
            </a:r>
            <a:r>
              <a:rPr lang="en-US" sz="1200" b="1"/>
              <a:t>Mandatory inquiries</a:t>
            </a:r>
          </a:p>
          <a:p>
            <a:r>
              <a:rPr lang="en-US" sz="1200"/>
              <a:t>(1) An inquiry is to be held into the death of a person which—</a:t>
            </a:r>
          </a:p>
          <a:p>
            <a:endParaRPr lang="en-US" sz="1200"/>
          </a:p>
          <a:p>
            <a:pPr lvl="1"/>
            <a:r>
              <a:rPr lang="en-US" sz="1200"/>
              <a:t>(a) </a:t>
            </a:r>
            <a:r>
              <a:rPr lang="en-US" sz="1200" b="1"/>
              <a:t>occurred in Scotland</a:t>
            </a:r>
            <a:r>
              <a:rPr lang="en-US" sz="1200"/>
              <a:t>, and</a:t>
            </a:r>
          </a:p>
          <a:p>
            <a:pPr lvl="1"/>
            <a:r>
              <a:rPr lang="en-US" sz="1200"/>
              <a:t>(b) is within subsection (3) or (4).</a:t>
            </a:r>
          </a:p>
          <a:p>
            <a:r>
              <a:rPr lang="en-US" sz="1200"/>
              <a:t>(2) Subsection (1) is subject to section 3.</a:t>
            </a:r>
          </a:p>
          <a:p>
            <a:r>
              <a:rPr lang="en-US" sz="1200"/>
              <a:t>(3) The death of a person is within this subsection if the death was the result of an accident</a:t>
            </a:r>
          </a:p>
          <a:p>
            <a:r>
              <a:rPr lang="en-US" sz="1200"/>
              <a:t>which occurred—</a:t>
            </a:r>
          </a:p>
          <a:p>
            <a:pPr lvl="1"/>
            <a:r>
              <a:rPr lang="en-US" sz="1200"/>
              <a:t>(a) in Scotland, and</a:t>
            </a:r>
          </a:p>
          <a:p>
            <a:pPr lvl="1"/>
            <a:r>
              <a:rPr lang="en-US" sz="1200"/>
              <a:t>(b) while the person was </a:t>
            </a:r>
            <a:r>
              <a:rPr lang="en-US" sz="1200" b="1"/>
              <a:t>acting in the course of the person’s employment or</a:t>
            </a:r>
          </a:p>
          <a:p>
            <a:pPr lvl="1"/>
            <a:r>
              <a:rPr lang="en-US" sz="1200" b="1"/>
              <a:t>occupation</a:t>
            </a:r>
            <a:r>
              <a:rPr lang="en-US" sz="1200"/>
              <a:t>.</a:t>
            </a:r>
          </a:p>
          <a:p>
            <a:r>
              <a:rPr lang="en-US" sz="1200"/>
              <a:t>(4) The death of a person is within this subsection if, at the time of death, the person was—</a:t>
            </a:r>
          </a:p>
          <a:p>
            <a:pPr lvl="1"/>
            <a:r>
              <a:rPr lang="en-US" sz="1200"/>
              <a:t>(a) </a:t>
            </a:r>
            <a:r>
              <a:rPr lang="en-US" sz="1200" b="1"/>
              <a:t>in legal custody</a:t>
            </a:r>
            <a:r>
              <a:rPr lang="en-US" sz="1200"/>
              <a:t>, or</a:t>
            </a:r>
          </a:p>
          <a:p>
            <a:pPr lvl="1"/>
            <a:r>
              <a:rPr lang="en-US" sz="1200"/>
              <a:t>(b) a child required to be kept or detained in secure accommodation.</a:t>
            </a:r>
          </a:p>
          <a:p>
            <a:r>
              <a:rPr lang="en-US" sz="1200"/>
              <a:t>(5) For the purposes of subsection (4)(a), a person is in legal custody if the person is—</a:t>
            </a:r>
          </a:p>
          <a:p>
            <a:pPr lvl="1"/>
            <a:r>
              <a:rPr lang="en-US" sz="1200"/>
              <a:t>(a) required to be imprisoned or detained in a penal institution,</a:t>
            </a:r>
          </a:p>
          <a:p>
            <a:pPr lvl="1"/>
            <a:r>
              <a:rPr lang="en-US" sz="1200"/>
              <a:t>(b) </a:t>
            </a:r>
            <a:r>
              <a:rPr lang="en-US" sz="1200" b="1"/>
              <a:t>in police custody, within the meaning of section 64 of the Criminal Justice</a:t>
            </a:r>
          </a:p>
          <a:p>
            <a:pPr lvl="1"/>
            <a:r>
              <a:rPr lang="en-US" sz="1200" b="1"/>
              <a:t>(Scotland) Act 2016</a:t>
            </a:r>
            <a:r>
              <a:rPr lang="en-US" sz="1200"/>
              <a:t>,</a:t>
            </a:r>
          </a:p>
          <a:p>
            <a:pPr lvl="1"/>
            <a:r>
              <a:rPr lang="en-US" sz="1200"/>
              <a:t>(c) </a:t>
            </a:r>
            <a:r>
              <a:rPr lang="en-US" sz="1200" b="1"/>
              <a:t>otherwise held in custody on court premises</a:t>
            </a:r>
            <a:r>
              <a:rPr lang="en-US" sz="1200"/>
              <a:t>,</a:t>
            </a:r>
          </a:p>
          <a:p>
            <a:pPr lvl="1"/>
            <a:r>
              <a:rPr lang="en-US" sz="1200"/>
              <a:t>(d) required to be detained in service custody premises.</a:t>
            </a:r>
          </a:p>
          <a:p>
            <a:r>
              <a:rPr lang="en-US" sz="1200"/>
              <a:t>(6) For the purposes of subsections (4)(b) and (5)(a) and (d), it does not matter whether the</a:t>
            </a:r>
          </a:p>
          <a:p>
            <a:r>
              <a:rPr lang="en-US" sz="1200"/>
              <a:t>death occurred in secure accommodation, a penal institution or, as the case may be,</a:t>
            </a:r>
          </a:p>
          <a:p>
            <a:r>
              <a:rPr lang="en-US" sz="1200"/>
              <a:t>service custody premises.</a:t>
            </a:r>
          </a:p>
        </p:txBody>
      </p:sp>
    </p:spTree>
    <p:extLst>
      <p:ext uri="{BB962C8B-B14F-4D97-AF65-F5344CB8AC3E}">
        <p14:creationId xmlns:p14="http://schemas.microsoft.com/office/powerpoint/2010/main" val="1875883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D6A21D-1ABE-B4F0-E7C1-09D8BC44D881}"/>
              </a:ext>
            </a:extLst>
          </p:cNvPr>
          <p:cNvSpPr txBox="1"/>
          <p:nvPr/>
        </p:nvSpPr>
        <p:spPr>
          <a:xfrm>
            <a:off x="257387" y="1346761"/>
            <a:ext cx="6421120" cy="2123658"/>
          </a:xfrm>
          <a:prstGeom prst="rect">
            <a:avLst/>
          </a:prstGeom>
          <a:noFill/>
        </p:spPr>
        <p:txBody>
          <a:bodyPr wrap="square">
            <a:spAutoFit/>
          </a:bodyPr>
          <a:lstStyle/>
          <a:p>
            <a:r>
              <a:rPr lang="en-GB" sz="1200" b="1">
                <a:latin typeface="TimesNewRoman"/>
              </a:rPr>
              <a:t>4 Discretionary inquiries</a:t>
            </a:r>
          </a:p>
          <a:p>
            <a:pPr marL="228600" indent="-228600">
              <a:buAutoNum type="arabicParenBoth"/>
            </a:pPr>
            <a:r>
              <a:rPr lang="en-GB" sz="1200">
                <a:latin typeface="TimesNewRoman"/>
              </a:rPr>
              <a:t>An inquiry is to be held into the death of a person which occurred in Scotland if the Lord Advocate—</a:t>
            </a:r>
          </a:p>
          <a:p>
            <a:endParaRPr lang="en-GB" sz="1200">
              <a:latin typeface="TimesNewRoman"/>
            </a:endParaRPr>
          </a:p>
          <a:p>
            <a:r>
              <a:rPr lang="en-GB" sz="1200">
                <a:latin typeface="TimesNewRoman"/>
              </a:rPr>
              <a:t>	(a) considers that the death—</a:t>
            </a:r>
          </a:p>
          <a:p>
            <a:r>
              <a:rPr lang="en-GB" sz="1200">
                <a:latin typeface="TimesNewRoman"/>
              </a:rPr>
              <a:t>		(i) was sudden, suspicious or unexplained, or</a:t>
            </a:r>
          </a:p>
          <a:p>
            <a:r>
              <a:rPr lang="en-GB" sz="1200">
                <a:latin typeface="TimesNewRoman"/>
              </a:rPr>
              <a:t>		(ii) occurred in circumstances giving rise to serious public concern, </a:t>
            </a:r>
            <a:r>
              <a:rPr lang="en-GB" sz="1200" b="1">
                <a:latin typeface="TimesNewRoman"/>
              </a:rPr>
              <a:t>and</a:t>
            </a:r>
          </a:p>
          <a:p>
            <a:r>
              <a:rPr lang="en-GB" sz="1200">
                <a:latin typeface="TimesNewRoman"/>
              </a:rPr>
              <a:t>	(b) decides that it is in the public interest for an inquiry to be held into the circumstances of 	the death.</a:t>
            </a:r>
          </a:p>
          <a:p>
            <a:endParaRPr lang="en-GB" sz="1200">
              <a:latin typeface="TimesNewRoman"/>
            </a:endParaRPr>
          </a:p>
          <a:p>
            <a:r>
              <a:rPr lang="en-GB" sz="1200">
                <a:latin typeface="TimesNewRoman"/>
              </a:rPr>
              <a:t>(2) Subsection (1) does not apply to a death within section 2(3) or (4).</a:t>
            </a:r>
          </a:p>
        </p:txBody>
      </p:sp>
    </p:spTree>
    <p:extLst>
      <p:ext uri="{BB962C8B-B14F-4D97-AF65-F5344CB8AC3E}">
        <p14:creationId xmlns:p14="http://schemas.microsoft.com/office/powerpoint/2010/main" val="4174066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74650" y="1930765"/>
          <a:ext cx="6140450" cy="1248264"/>
        </p:xfrm>
        <a:graphic>
          <a:graphicData uri="http://schemas.openxmlformats.org/drawingml/2006/table">
            <a:tbl>
              <a:tblPr firstRow="1" firstCol="1" bandRow="1"/>
              <a:tblGrid>
                <a:gridCol w="1227775">
                  <a:extLst>
                    <a:ext uri="{9D8B030D-6E8A-4147-A177-3AD203B41FA5}">
                      <a16:colId xmlns:a16="http://schemas.microsoft.com/office/drawing/2014/main" val="3152845386"/>
                    </a:ext>
                  </a:extLst>
                </a:gridCol>
                <a:gridCol w="1227775">
                  <a:extLst>
                    <a:ext uri="{9D8B030D-6E8A-4147-A177-3AD203B41FA5}">
                      <a16:colId xmlns:a16="http://schemas.microsoft.com/office/drawing/2014/main" val="3405812541"/>
                    </a:ext>
                  </a:extLst>
                </a:gridCol>
                <a:gridCol w="1228300">
                  <a:extLst>
                    <a:ext uri="{9D8B030D-6E8A-4147-A177-3AD203B41FA5}">
                      <a16:colId xmlns:a16="http://schemas.microsoft.com/office/drawing/2014/main" val="3193347394"/>
                    </a:ext>
                  </a:extLst>
                </a:gridCol>
                <a:gridCol w="1228300">
                  <a:extLst>
                    <a:ext uri="{9D8B030D-6E8A-4147-A177-3AD203B41FA5}">
                      <a16:colId xmlns:a16="http://schemas.microsoft.com/office/drawing/2014/main" val="583282734"/>
                    </a:ext>
                  </a:extLst>
                </a:gridCol>
                <a:gridCol w="1228300">
                  <a:extLst>
                    <a:ext uri="{9D8B030D-6E8A-4147-A177-3AD203B41FA5}">
                      <a16:colId xmlns:a16="http://schemas.microsoft.com/office/drawing/2014/main" val="1855363308"/>
                    </a:ext>
                  </a:extLst>
                </a:gridCol>
              </a:tblGrid>
              <a:tr h="693480">
                <a:tc>
                  <a:txBody>
                    <a:bodyPr/>
                    <a:lstStyle/>
                    <a:p>
                      <a:pPr>
                        <a:spcAft>
                          <a:spcPts val="0"/>
                        </a:spcAft>
                      </a:pPr>
                      <a:r>
                        <a:rPr lang="en-GB" sz="900">
                          <a:effectLst/>
                          <a:latin typeface="Verdana" panose="020B0604030504040204" pitchFamily="34" charset="0"/>
                          <a:ea typeface="Calibri" panose="020F0502020204030204" pitchFamily="34" charset="0"/>
                        </a:rPr>
                        <a:t>REPORTING YEAR</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NUMBER OF CONCLUDED FAIS</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MANDATORY FAIS</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DISCRETIONARY FAIS</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FAI FOR MULTIPLE DECEASED WHERE BOTH MANDATORY AND DISCRETONARY</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821056"/>
                  </a:ext>
                </a:extLst>
              </a:tr>
              <a:tr h="138696">
                <a:tc>
                  <a:txBody>
                    <a:bodyPr/>
                    <a:lstStyle/>
                    <a:p>
                      <a:pPr>
                        <a:spcAft>
                          <a:spcPts val="0"/>
                        </a:spcAft>
                      </a:pPr>
                      <a:r>
                        <a:rPr lang="en-GB" sz="900">
                          <a:effectLst/>
                          <a:latin typeface="Verdana" panose="020B0604030504040204" pitchFamily="34" charset="0"/>
                          <a:ea typeface="Calibri" panose="020F0502020204030204" pitchFamily="34" charset="0"/>
                        </a:rPr>
                        <a:t>2019/20</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57</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55</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1</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1</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895924"/>
                  </a:ext>
                </a:extLst>
              </a:tr>
              <a:tr h="138696">
                <a:tc>
                  <a:txBody>
                    <a:bodyPr/>
                    <a:lstStyle/>
                    <a:p>
                      <a:pPr>
                        <a:spcAft>
                          <a:spcPts val="0"/>
                        </a:spcAft>
                      </a:pPr>
                      <a:r>
                        <a:rPr lang="en-GB" sz="900">
                          <a:effectLst/>
                          <a:latin typeface="Verdana" panose="020B0604030504040204" pitchFamily="34" charset="0"/>
                          <a:ea typeface="Calibri" panose="020F0502020204030204" pitchFamily="34" charset="0"/>
                        </a:rPr>
                        <a:t>2020/21</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58</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55</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3</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0</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93721"/>
                  </a:ext>
                </a:extLst>
              </a:tr>
              <a:tr h="138696">
                <a:tc>
                  <a:txBody>
                    <a:bodyPr/>
                    <a:lstStyle/>
                    <a:p>
                      <a:pPr>
                        <a:spcAft>
                          <a:spcPts val="0"/>
                        </a:spcAft>
                      </a:pPr>
                      <a:r>
                        <a:rPr lang="en-GB" sz="900">
                          <a:effectLst/>
                          <a:latin typeface="Verdana" panose="020B0604030504040204" pitchFamily="34" charset="0"/>
                          <a:ea typeface="Calibri" panose="020F0502020204030204" pitchFamily="34" charset="0"/>
                        </a:rPr>
                        <a:t>2021/22</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42</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38</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4</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0</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820063"/>
                  </a:ext>
                </a:extLst>
              </a:tr>
              <a:tr h="138696">
                <a:tc>
                  <a:txBody>
                    <a:bodyPr/>
                    <a:lstStyle/>
                    <a:p>
                      <a:pPr>
                        <a:spcAft>
                          <a:spcPts val="0"/>
                        </a:spcAft>
                      </a:pPr>
                      <a:r>
                        <a:rPr lang="en-GB" sz="900">
                          <a:effectLst/>
                          <a:latin typeface="Verdana" panose="020B0604030504040204" pitchFamily="34" charset="0"/>
                          <a:ea typeface="Calibri" panose="020F0502020204030204" pitchFamily="34" charset="0"/>
                        </a:rPr>
                        <a:t>2022/23</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51</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41</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10</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Verdana" panose="020B0604030504040204" pitchFamily="34" charset="0"/>
                          <a:ea typeface="Calibri" panose="020F0502020204030204" pitchFamily="34" charset="0"/>
                        </a:rPr>
                        <a:t>0</a:t>
                      </a:r>
                      <a:endParaRPr lang="en-GB" sz="900">
                        <a:effectLst/>
                        <a:latin typeface="Calibri" panose="020F0502020204030204" pitchFamily="34" charset="0"/>
                        <a:ea typeface="Calibri" panose="020F0502020204030204" pitchFamily="34" charset="0"/>
                      </a:endParaRPr>
                    </a:p>
                  </a:txBody>
                  <a:tcPr marL="56739" marR="5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750702"/>
                  </a:ext>
                </a:extLst>
              </a:tr>
            </a:tbl>
          </a:graphicData>
        </a:graphic>
      </p:graphicFrame>
    </p:spTree>
    <p:extLst>
      <p:ext uri="{BB962C8B-B14F-4D97-AF65-F5344CB8AC3E}">
        <p14:creationId xmlns:p14="http://schemas.microsoft.com/office/powerpoint/2010/main" val="1390701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2696E3-76BD-03D2-D5B2-2B9D17FD8F9C}"/>
              </a:ext>
            </a:extLst>
          </p:cNvPr>
          <p:cNvSpPr>
            <a:spLocks noGrp="1"/>
          </p:cNvSpPr>
          <p:nvPr>
            <p:ph type="title"/>
          </p:nvPr>
        </p:nvSpPr>
        <p:spPr/>
        <p:txBody>
          <a:bodyPr/>
          <a:lstStyle/>
          <a:p>
            <a:r>
              <a:rPr lang="en-GB"/>
              <a:t>Reports to the Procurator Fiscal</a:t>
            </a:r>
          </a:p>
        </p:txBody>
      </p:sp>
      <p:sp>
        <p:nvSpPr>
          <p:cNvPr id="12" name="TextBox 11">
            <a:extLst>
              <a:ext uri="{FF2B5EF4-FFF2-40B4-BE49-F238E27FC236}">
                <a16:creationId xmlns:a16="http://schemas.microsoft.com/office/drawing/2014/main" id="{058CD332-E68B-B868-ED57-F75E59C3E6C0}"/>
              </a:ext>
            </a:extLst>
          </p:cNvPr>
          <p:cNvSpPr txBox="1"/>
          <p:nvPr/>
        </p:nvSpPr>
        <p:spPr>
          <a:xfrm>
            <a:off x="473825" y="1426322"/>
            <a:ext cx="6040749" cy="3293209"/>
          </a:xfrm>
          <a:prstGeom prst="rect">
            <a:avLst/>
          </a:prstGeom>
          <a:noFill/>
        </p:spPr>
        <p:txBody>
          <a:bodyPr wrap="square">
            <a:spAutoFit/>
          </a:bodyPr>
          <a:lstStyle/>
          <a:p>
            <a:r>
              <a:rPr lang="en-GB" sz="1600" b="0" i="0" u="none" strike="noStrike" baseline="0">
                <a:solidFill>
                  <a:srgbClr val="000000"/>
                </a:solidFill>
                <a:latin typeface="Calibri" panose="020F0502020204030204" pitchFamily="34" charset="0"/>
              </a:rPr>
              <a:t>Sudden, suspicious, accidental and unexplained deaths including deaths which may give rise to public anxiety, are required to be reported to the Procurator Fiscal. </a:t>
            </a:r>
          </a:p>
          <a:p>
            <a:endParaRPr lang="en-GB" sz="1600" b="0" i="0" u="none" strike="noStrike" baseline="0">
              <a:solidFill>
                <a:srgbClr val="000000"/>
              </a:solidFill>
              <a:latin typeface="Calibri" panose="020F0502020204030204" pitchFamily="34" charset="0"/>
            </a:endParaRPr>
          </a:p>
          <a:p>
            <a:r>
              <a:rPr lang="en-GB" sz="1600" b="0" i="0" u="none" strike="noStrike" baseline="0">
                <a:solidFill>
                  <a:srgbClr val="000000"/>
                </a:solidFill>
                <a:latin typeface="Calibri" panose="020F0502020204030204" pitchFamily="34" charset="0"/>
              </a:rPr>
              <a:t>Our medical review team found 228 (3.9%) of all certificates reviewed by the service during the past year should actually have been reported to the Procurator Fiscal. </a:t>
            </a:r>
          </a:p>
          <a:p>
            <a:endParaRPr lang="en-GB" sz="1600" b="0" i="0" u="none" strike="noStrike" baseline="0">
              <a:solidFill>
                <a:srgbClr val="000000"/>
              </a:solidFill>
              <a:latin typeface="Calibri" panose="020F0502020204030204" pitchFamily="34" charset="0"/>
            </a:endParaRPr>
          </a:p>
          <a:p>
            <a:r>
              <a:rPr lang="en-GB" sz="1600" b="0" i="0" u="none" strike="noStrike" baseline="0">
                <a:solidFill>
                  <a:srgbClr val="000000"/>
                </a:solidFill>
                <a:latin typeface="Calibri" panose="020F0502020204030204" pitchFamily="34" charset="0"/>
              </a:rPr>
              <a:t>The most common reasons for failing to report to Procurator Fiscal were for fracture or trauma (42%) and Industrial disease (34%) where they caused or contributed to the death. Other common categories include infectious disease (18%), concerns over care (2%) and choking (2%).</a:t>
            </a:r>
            <a:endParaRPr lang="en-GB" sz="1600"/>
          </a:p>
        </p:txBody>
      </p:sp>
    </p:spTree>
    <p:extLst>
      <p:ext uri="{BB962C8B-B14F-4D97-AF65-F5344CB8AC3E}">
        <p14:creationId xmlns:p14="http://schemas.microsoft.com/office/powerpoint/2010/main" val="359807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54326"/>
          </a:xfrm>
          <a:prstGeom prst="rect">
            <a:avLst/>
          </a:prstGeom>
          <a:noFill/>
        </p:spPr>
        <p:txBody>
          <a:bodyPr wrap="square" rtlCol="0">
            <a:spAutoFit/>
          </a:bodyPr>
          <a:lstStyle/>
          <a:p>
            <a:r>
              <a:rPr lang="en-GB" sz="1350"/>
              <a:t>When did Tom Luce take evidence for the report of a fundamental review? Was it –</a:t>
            </a:r>
          </a:p>
          <a:p>
            <a:endParaRPr lang="en-GB" sz="1350"/>
          </a:p>
          <a:p>
            <a:r>
              <a:rPr lang="en-GB" sz="1350"/>
              <a:t>2000</a:t>
            </a:r>
          </a:p>
          <a:p>
            <a:r>
              <a:rPr lang="en-GB" sz="1350" b="1">
                <a:solidFill>
                  <a:srgbClr val="FF0000"/>
                </a:solidFill>
              </a:rPr>
              <a:t>2002</a:t>
            </a:r>
          </a:p>
          <a:p>
            <a:r>
              <a:rPr lang="en-GB" sz="1350"/>
              <a:t>2005</a:t>
            </a:r>
          </a:p>
          <a:p>
            <a:r>
              <a:rPr lang="en-GB" sz="1350"/>
              <a:t>2007</a:t>
            </a:r>
          </a:p>
          <a:p>
            <a:r>
              <a:rPr lang="en-GB" sz="1350"/>
              <a:t>2010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5623FB7-52CD-A1C6-1F9D-86486A6FA8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19EC81-6D12-4498-49E7-482C8E1B3B67}"/>
              </a:ext>
            </a:extLst>
          </p:cNvPr>
          <p:cNvPicPr>
            <a:picLocks noChangeAspect="1"/>
          </p:cNvPicPr>
          <p:nvPr/>
        </p:nvPicPr>
        <p:blipFill>
          <a:blip r:embed="rId2"/>
          <a:stretch>
            <a:fillRect/>
          </a:stretch>
        </p:blipFill>
        <p:spPr>
          <a:xfrm>
            <a:off x="1594884" y="0"/>
            <a:ext cx="3668232" cy="5143500"/>
          </a:xfrm>
          <a:prstGeom prst="rect">
            <a:avLst/>
          </a:prstGeom>
        </p:spPr>
      </p:pic>
    </p:spTree>
    <p:extLst>
      <p:ext uri="{BB962C8B-B14F-4D97-AF65-F5344CB8AC3E}">
        <p14:creationId xmlns:p14="http://schemas.microsoft.com/office/powerpoint/2010/main" val="664001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659CDD9-BB1D-B157-2082-C05C7E2C0B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565341-01E9-9AF1-81D5-58A629D1C7B3}"/>
              </a:ext>
            </a:extLst>
          </p:cNvPr>
          <p:cNvPicPr>
            <a:picLocks noChangeAspect="1"/>
          </p:cNvPicPr>
          <p:nvPr/>
        </p:nvPicPr>
        <p:blipFill>
          <a:blip r:embed="rId2"/>
          <a:stretch>
            <a:fillRect/>
          </a:stretch>
        </p:blipFill>
        <p:spPr>
          <a:xfrm>
            <a:off x="1616313" y="0"/>
            <a:ext cx="3625374" cy="5143500"/>
          </a:xfrm>
          <a:prstGeom prst="rect">
            <a:avLst/>
          </a:prstGeom>
        </p:spPr>
      </p:pic>
    </p:spTree>
    <p:extLst>
      <p:ext uri="{BB962C8B-B14F-4D97-AF65-F5344CB8AC3E}">
        <p14:creationId xmlns:p14="http://schemas.microsoft.com/office/powerpoint/2010/main" val="3773801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079" y="273415"/>
            <a:ext cx="6245677"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65456"/>
                </a:solidFill>
                <a:effectLst/>
                <a:uLnTx/>
                <a:uFillTx/>
                <a:latin typeface="Calibri"/>
                <a:ea typeface="+mn-ea"/>
                <a:cs typeface="+mn-cs"/>
              </a:rPr>
              <a:t>Sankey diagram of number of cases and breakdown of case type and outcome in 2022/23</a:t>
            </a:r>
          </a:p>
        </p:txBody>
      </p:sp>
      <p:pic>
        <p:nvPicPr>
          <p:cNvPr id="8" name="Picture 7" descr="See Appendix 1 for full breakdown of cases and enquiries over last 3 years" title="Sankey diagram of number of cases and breakdown of case type and outcome in 2022/23  ">
            <a:extLst>
              <a:ext uri="{FF2B5EF4-FFF2-40B4-BE49-F238E27FC236}">
                <a16:creationId xmlns:a16="http://schemas.microsoft.com/office/drawing/2014/main" id="{E829FBEB-563C-CBCF-D5B7-BC1B62E5229C}"/>
              </a:ext>
            </a:extLst>
          </p:cNvPr>
          <p:cNvPicPr>
            <a:picLocks noChangeAspect="1"/>
          </p:cNvPicPr>
          <p:nvPr/>
        </p:nvPicPr>
        <p:blipFill>
          <a:blip r:embed="rId3"/>
          <a:stretch>
            <a:fillRect/>
          </a:stretch>
        </p:blipFill>
        <p:spPr>
          <a:xfrm>
            <a:off x="500062" y="724217"/>
            <a:ext cx="5857875" cy="3695065"/>
          </a:xfrm>
          <a:prstGeom prst="rect">
            <a:avLst/>
          </a:prstGeom>
        </p:spPr>
      </p:pic>
    </p:spTree>
    <p:extLst>
      <p:ext uri="{BB962C8B-B14F-4D97-AF65-F5344CB8AC3E}">
        <p14:creationId xmlns:p14="http://schemas.microsoft.com/office/powerpoint/2010/main" val="1085988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a:t> Deaths outwith Scotland (repatriations)</a:t>
            </a:r>
          </a:p>
        </p:txBody>
      </p:sp>
      <p:sp>
        <p:nvSpPr>
          <p:cNvPr id="7" name="Rectangle 6"/>
          <p:cNvSpPr/>
          <p:nvPr/>
        </p:nvSpPr>
        <p:spPr>
          <a:xfrm>
            <a:off x="290146" y="603418"/>
            <a:ext cx="6312877" cy="1922449"/>
          </a:xfrm>
          <a:prstGeom prst="rect">
            <a:avLst/>
          </a:prstGeom>
        </p:spPr>
        <p:txBody>
          <a:bodyPr wrap="square">
            <a:spAutoFit/>
          </a:bodyPr>
          <a:lstStyle/>
          <a:p>
            <a:pPr>
              <a:lnSpc>
                <a:spcPct val="110000"/>
              </a:lnSpc>
              <a:spcAft>
                <a:spcPts val="1200"/>
              </a:spcAft>
            </a:pP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The service is responsible for approving burial or cremation in Scotland, of people who have died abroad and are to be repatriated to Scotland. </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In 2022/23, the service received </a:t>
            </a:r>
            <a:r>
              <a:rPr lang="en-US" sz="1200" b="1">
                <a:solidFill>
                  <a:srgbClr val="403E40"/>
                </a:solidFill>
                <a:latin typeface="Calibri" panose="020F0502020204030204" pitchFamily="34" charset="0"/>
                <a:ea typeface="Calibri" panose="020F0502020204030204" pitchFamily="34" charset="0"/>
                <a:cs typeface="Times New Roman" panose="02020603050405020304" pitchFamily="18" charset="0"/>
              </a:rPr>
              <a:t>191</a:t>
            </a: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 repatriation requests, of which,</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b="1">
                <a:solidFill>
                  <a:srgbClr val="403E40"/>
                </a:solidFill>
                <a:latin typeface="Calibri" panose="020F0502020204030204" pitchFamily="34" charset="0"/>
                <a:ea typeface="Calibri" panose="020F0502020204030204" pitchFamily="34" charset="0"/>
                <a:cs typeface="Times New Roman" panose="02020603050405020304" pitchFamily="18" charset="0"/>
              </a:rPr>
              <a:t>130</a:t>
            </a: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 (68.1%) were males, 61 females</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b="1">
                <a:solidFill>
                  <a:srgbClr val="403E40"/>
                </a:solidFill>
                <a:latin typeface="Calibri" panose="020F0502020204030204" pitchFamily="34" charset="0"/>
                <a:ea typeface="Calibri" panose="020F0502020204030204" pitchFamily="34" charset="0"/>
                <a:cs typeface="Times New Roman" panose="02020603050405020304" pitchFamily="18" charset="0"/>
              </a:rPr>
              <a:t>120</a:t>
            </a: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 (62.8%) were individuals 60 years or older</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r>
              <a:rPr lang="en-US" sz="1200" b="1">
                <a:solidFill>
                  <a:srgbClr val="403E40"/>
                </a:solidFill>
                <a:latin typeface="Calibri" panose="020F0502020204030204" pitchFamily="34" charset="0"/>
                <a:ea typeface="Calibri" panose="020F0502020204030204" pitchFamily="34" charset="0"/>
                <a:cs typeface="Times New Roman" panose="02020603050405020304" pitchFamily="18" charset="0"/>
              </a:rPr>
              <a:t>55</a:t>
            </a: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 people (28.8%) died in Spain.</a:t>
            </a:r>
          </a:p>
          <a:p>
            <a:r>
              <a:rPr lang="en-US" sz="1200">
                <a:solidFill>
                  <a:srgbClr val="403E40"/>
                </a:solidFill>
                <a:latin typeface="Calibri" panose="020F0502020204030204" pitchFamily="34" charset="0"/>
                <a:cs typeface="Times New Roman" panose="02020603050405020304" pitchFamily="18" charset="0"/>
              </a:rPr>
              <a:t>Two post-mortems were approved.</a:t>
            </a:r>
            <a:endParaRPr lang="en-GB" sz="1200"/>
          </a:p>
        </p:txBody>
      </p:sp>
      <p:graphicFrame>
        <p:nvGraphicFramePr>
          <p:cNvPr id="8" name="Table 7"/>
          <p:cNvGraphicFramePr>
            <a:graphicFrameLocks noGrp="1"/>
          </p:cNvGraphicFramePr>
          <p:nvPr>
            <p:extLst>
              <p:ext uri="{D42A27DB-BD31-4B8C-83A1-F6EECF244321}">
                <p14:modId xmlns:p14="http://schemas.microsoft.com/office/powerpoint/2010/main" val="3726332652"/>
              </p:ext>
            </p:extLst>
          </p:nvPr>
        </p:nvGraphicFramePr>
        <p:xfrm>
          <a:off x="374650" y="2707469"/>
          <a:ext cx="6140451" cy="1664335"/>
        </p:xfrm>
        <a:graphic>
          <a:graphicData uri="http://schemas.openxmlformats.org/drawingml/2006/table">
            <a:tbl>
              <a:tblPr firstRow="1" firstCol="1" bandRow="1"/>
              <a:tblGrid>
                <a:gridCol w="1455287">
                  <a:extLst>
                    <a:ext uri="{9D8B030D-6E8A-4147-A177-3AD203B41FA5}">
                      <a16:colId xmlns:a16="http://schemas.microsoft.com/office/drawing/2014/main" val="3351332216"/>
                    </a:ext>
                  </a:extLst>
                </a:gridCol>
                <a:gridCol w="1250196">
                  <a:extLst>
                    <a:ext uri="{9D8B030D-6E8A-4147-A177-3AD203B41FA5}">
                      <a16:colId xmlns:a16="http://schemas.microsoft.com/office/drawing/2014/main" val="3796677364"/>
                    </a:ext>
                  </a:extLst>
                </a:gridCol>
                <a:gridCol w="625098">
                  <a:extLst>
                    <a:ext uri="{9D8B030D-6E8A-4147-A177-3AD203B41FA5}">
                      <a16:colId xmlns:a16="http://schemas.microsoft.com/office/drawing/2014/main" val="2533655994"/>
                    </a:ext>
                  </a:extLst>
                </a:gridCol>
                <a:gridCol w="1584236">
                  <a:extLst>
                    <a:ext uri="{9D8B030D-6E8A-4147-A177-3AD203B41FA5}">
                      <a16:colId xmlns:a16="http://schemas.microsoft.com/office/drawing/2014/main" val="864281166"/>
                    </a:ext>
                  </a:extLst>
                </a:gridCol>
                <a:gridCol w="1225634">
                  <a:extLst>
                    <a:ext uri="{9D8B030D-6E8A-4147-A177-3AD203B41FA5}">
                      <a16:colId xmlns:a16="http://schemas.microsoft.com/office/drawing/2014/main" val="1206557510"/>
                    </a:ext>
                  </a:extLst>
                </a:gridCol>
              </a:tblGrid>
              <a:tr h="288290">
                <a:tc>
                  <a:txBody>
                    <a:bodyPr/>
                    <a:lstStyle/>
                    <a:p>
                      <a:pPr>
                        <a:lnSpc>
                          <a:spcPct val="110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Age</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DC"/>
                    </a:solidFill>
                  </a:tcPr>
                </a:tc>
                <a:tc>
                  <a:txBody>
                    <a:bodyPr/>
                    <a:lstStyle/>
                    <a:p>
                      <a:pPr algn="ctr">
                        <a:lnSpc>
                          <a:spcPct val="110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deaths</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DC"/>
                    </a:solidFill>
                  </a:tcPr>
                </a:tc>
                <a:tc rowSpan="6">
                  <a:txBody>
                    <a:bodyPr/>
                    <a:lstStyle/>
                    <a:p>
                      <a:pPr algn="ctr">
                        <a:lnSpc>
                          <a:spcPct val="110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0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Repatriated from  </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80"/>
                    </a:solidFill>
                  </a:tcPr>
                </a:tc>
                <a:tc>
                  <a:txBody>
                    <a:bodyPr/>
                    <a:lstStyle/>
                    <a:p>
                      <a:pPr algn="ctr">
                        <a:lnSpc>
                          <a:spcPct val="110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deaths</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80"/>
                    </a:solidFill>
                  </a:tcPr>
                </a:tc>
                <a:extLst>
                  <a:ext uri="{0D108BD9-81ED-4DB2-BD59-A6C34878D82A}">
                    <a16:rowId xmlns:a16="http://schemas.microsoft.com/office/drawing/2014/main" val="2963974971"/>
                  </a:ext>
                </a:extLst>
              </a:tr>
              <a:tr h="288290">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0 - 19</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Spain</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973783"/>
                  </a:ext>
                </a:extLst>
              </a:tr>
              <a:tr h="288290">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20 - 39</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Turkey</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235456"/>
                  </a:ext>
                </a:extLst>
              </a:tr>
              <a:tr h="288290">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40 - 59</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USA/Canada</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347840"/>
                  </a:ext>
                </a:extLst>
              </a:tr>
              <a:tr h="288290">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60 - 79</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Greece</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350004"/>
                  </a:ext>
                </a:extLst>
              </a:tr>
              <a:tr h="222885">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80+</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Cyprus </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79451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02180191"/>
              </p:ext>
            </p:extLst>
          </p:nvPr>
        </p:nvGraphicFramePr>
        <p:xfrm>
          <a:off x="792797" y="4548475"/>
          <a:ext cx="5304155" cy="374142"/>
        </p:xfrm>
        <a:graphic>
          <a:graphicData uri="http://schemas.openxmlformats.org/drawingml/2006/table">
            <a:tbl>
              <a:tblPr firstRow="1" firstCol="1" bandRow="1"/>
              <a:tblGrid>
                <a:gridCol w="2651760">
                  <a:extLst>
                    <a:ext uri="{9D8B030D-6E8A-4147-A177-3AD203B41FA5}">
                      <a16:colId xmlns:a16="http://schemas.microsoft.com/office/drawing/2014/main" val="1671873846"/>
                    </a:ext>
                  </a:extLst>
                </a:gridCol>
                <a:gridCol w="2652395">
                  <a:extLst>
                    <a:ext uri="{9D8B030D-6E8A-4147-A177-3AD203B41FA5}">
                      <a16:colId xmlns:a16="http://schemas.microsoft.com/office/drawing/2014/main" val="248359140"/>
                    </a:ext>
                  </a:extLst>
                </a:gridCol>
              </a:tblGrid>
              <a:tr h="0">
                <a:tc>
                  <a:txBody>
                    <a:bodyPr/>
                    <a:lstStyle/>
                    <a:p>
                      <a:pPr>
                        <a:lnSpc>
                          <a:spcPct val="107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Male</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DC"/>
                    </a:solidFill>
                  </a:tcPr>
                </a:tc>
                <a:tc>
                  <a:txBody>
                    <a:bodyPr/>
                    <a:lstStyle/>
                    <a:p>
                      <a:pPr>
                        <a:lnSpc>
                          <a:spcPct val="107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Female</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80"/>
                    </a:solidFill>
                  </a:tcPr>
                </a:tc>
                <a:extLst>
                  <a:ext uri="{0D108BD9-81ED-4DB2-BD59-A6C34878D82A}">
                    <a16:rowId xmlns:a16="http://schemas.microsoft.com/office/drawing/2014/main" val="335724005"/>
                  </a:ext>
                </a:extLst>
              </a:tr>
              <a:tr h="0">
                <a:tc>
                  <a:txBody>
                    <a:bodyPr/>
                    <a:lstStyle/>
                    <a:p>
                      <a:pPr>
                        <a:lnSpc>
                          <a:spcPct val="107000"/>
                        </a:lnSpc>
                        <a:spcAft>
                          <a:spcPts val="800"/>
                        </a:spcAft>
                      </a:pPr>
                      <a:r>
                        <a:rPr lang="en-GB" sz="1200">
                          <a:solidFill>
                            <a:srgbClr val="003824"/>
                          </a:solidFill>
                          <a:effectLst/>
                          <a:latin typeface="Calibri" panose="020F0502020204030204" pitchFamily="34" charset="0"/>
                          <a:ea typeface="Calibri" panose="020F0502020204030204" pitchFamily="34" charset="0"/>
                          <a:cs typeface="Times New Roman" panose="02020603050405020304" pitchFamily="18" charset="0"/>
                        </a:rPr>
                        <a:t>130</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a:solidFill>
                            <a:srgbClr val="003824"/>
                          </a:solidFill>
                          <a:effectLst/>
                          <a:latin typeface="Calibri" panose="020F0502020204030204" pitchFamily="34" charset="0"/>
                          <a:ea typeface="Calibri" panose="020F0502020204030204" pitchFamily="34" charset="0"/>
                          <a:cs typeface="Times New Roman" panose="02020603050405020304" pitchFamily="18" charset="0"/>
                        </a:rPr>
                        <a:t>61</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836624"/>
                  </a:ext>
                </a:extLst>
              </a:tr>
            </a:tbl>
          </a:graphicData>
        </a:graphic>
      </p:graphicFrame>
    </p:spTree>
    <p:extLst>
      <p:ext uri="{BB962C8B-B14F-4D97-AF65-F5344CB8AC3E}">
        <p14:creationId xmlns:p14="http://schemas.microsoft.com/office/powerpoint/2010/main" val="4258300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a:t> Deaths outwith Scotland (repatriations)</a:t>
            </a:r>
          </a:p>
        </p:txBody>
      </p:sp>
      <p:sp>
        <p:nvSpPr>
          <p:cNvPr id="7" name="Rectangle 6"/>
          <p:cNvSpPr/>
          <p:nvPr/>
        </p:nvSpPr>
        <p:spPr>
          <a:xfrm>
            <a:off x="290146" y="603418"/>
            <a:ext cx="6312877" cy="2050946"/>
          </a:xfrm>
          <a:prstGeom prst="rect">
            <a:avLst/>
          </a:prstGeom>
        </p:spPr>
        <p:txBody>
          <a:bodyPr wrap="square">
            <a:spAutoFit/>
          </a:bodyPr>
          <a:lstStyle/>
          <a:p>
            <a:pPr>
              <a:lnSpc>
                <a:spcPct val="110000"/>
              </a:lnSpc>
              <a:spcAft>
                <a:spcPts val="1200"/>
              </a:spcAft>
            </a:pP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The service is responsible for approving burial or cremation in Scotland, of people who have died abroad and are to be repatriated to Scotland. </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In 2022/23, the service received </a:t>
            </a:r>
            <a:r>
              <a:rPr lang="en-US" sz="1200" b="1">
                <a:solidFill>
                  <a:srgbClr val="403E40"/>
                </a:solidFill>
                <a:latin typeface="Calibri" panose="020F0502020204030204" pitchFamily="34" charset="0"/>
                <a:ea typeface="Calibri" panose="020F0502020204030204" pitchFamily="34" charset="0"/>
                <a:cs typeface="Times New Roman" panose="02020603050405020304" pitchFamily="18" charset="0"/>
              </a:rPr>
              <a:t>191</a:t>
            </a: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 repatriation requests, of which,</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b="1">
                <a:solidFill>
                  <a:srgbClr val="403E40"/>
                </a:solidFill>
                <a:latin typeface="Calibri" panose="020F0502020204030204" pitchFamily="34" charset="0"/>
                <a:ea typeface="Calibri" panose="020F0502020204030204" pitchFamily="34" charset="0"/>
                <a:cs typeface="Times New Roman" panose="02020603050405020304" pitchFamily="18" charset="0"/>
              </a:rPr>
              <a:t>130</a:t>
            </a: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 (68.1%) were males, 61 females</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b="1">
                <a:solidFill>
                  <a:srgbClr val="403E40"/>
                </a:solidFill>
                <a:latin typeface="Calibri" panose="020F0502020204030204" pitchFamily="34" charset="0"/>
                <a:ea typeface="Calibri" panose="020F0502020204030204" pitchFamily="34" charset="0"/>
                <a:cs typeface="Times New Roman" panose="02020603050405020304" pitchFamily="18" charset="0"/>
              </a:rPr>
              <a:t>120</a:t>
            </a: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 (62.8%) were individuals 60 years or older</a:t>
            </a:r>
          </a:p>
          <a:p>
            <a:pPr marL="342900" lvl="0" indent="-342900">
              <a:lnSpc>
                <a:spcPct val="107000"/>
              </a:lnSpc>
              <a:spcAft>
                <a:spcPts val="800"/>
              </a:spcAft>
              <a:buFont typeface="Symbol" panose="05050102010706020507" pitchFamily="18" charset="2"/>
              <a:buChar char=""/>
            </a:pPr>
            <a:endPar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a:solidFill>
                  <a:srgbClr val="403E40"/>
                </a:solidFill>
                <a:latin typeface="Calibri" panose="020F0502020204030204" pitchFamily="34" charset="0"/>
                <a:ea typeface="Calibri" panose="020F0502020204030204" pitchFamily="34" charset="0"/>
                <a:cs typeface="Times New Roman" panose="02020603050405020304" pitchFamily="18" charset="0"/>
              </a:rPr>
              <a:t>A number of cases were reported to the PF -</a:t>
            </a:r>
            <a:endParaRPr lang="en-GB" sz="1200">
              <a:solidFill>
                <a:srgbClr val="403E4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4404335"/>
              </p:ext>
            </p:extLst>
          </p:nvPr>
        </p:nvGraphicFramePr>
        <p:xfrm>
          <a:off x="703262" y="3296970"/>
          <a:ext cx="5483225" cy="731520"/>
        </p:xfrm>
        <a:graphic>
          <a:graphicData uri="http://schemas.openxmlformats.org/drawingml/2006/table">
            <a:tbl>
              <a:tblPr firstRow="1" firstCol="1" bandRow="1"/>
              <a:tblGrid>
                <a:gridCol w="1436370">
                  <a:extLst>
                    <a:ext uri="{9D8B030D-6E8A-4147-A177-3AD203B41FA5}">
                      <a16:colId xmlns:a16="http://schemas.microsoft.com/office/drawing/2014/main" val="1256685577"/>
                    </a:ext>
                  </a:extLst>
                </a:gridCol>
                <a:gridCol w="1438275">
                  <a:extLst>
                    <a:ext uri="{9D8B030D-6E8A-4147-A177-3AD203B41FA5}">
                      <a16:colId xmlns:a16="http://schemas.microsoft.com/office/drawing/2014/main" val="3262708823"/>
                    </a:ext>
                  </a:extLst>
                </a:gridCol>
                <a:gridCol w="1438275">
                  <a:extLst>
                    <a:ext uri="{9D8B030D-6E8A-4147-A177-3AD203B41FA5}">
                      <a16:colId xmlns:a16="http://schemas.microsoft.com/office/drawing/2014/main" val="1421150776"/>
                    </a:ext>
                  </a:extLst>
                </a:gridCol>
                <a:gridCol w="1170305">
                  <a:extLst>
                    <a:ext uri="{9D8B030D-6E8A-4147-A177-3AD203B41FA5}">
                      <a16:colId xmlns:a16="http://schemas.microsoft.com/office/drawing/2014/main" val="2370881914"/>
                    </a:ext>
                  </a:extLst>
                </a:gridCol>
              </a:tblGrid>
              <a:tr h="0">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Year (1/1 – 31/12)</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Total reported to PF </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PF - No Action taken</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PF - Accepted </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624837"/>
                  </a:ext>
                </a:extLst>
              </a:tr>
              <a:tr h="0">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2021</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12</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9</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3 </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080913"/>
                  </a:ext>
                </a:extLst>
              </a:tr>
              <a:tr h="0">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2022</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50</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45</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5</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208540"/>
                  </a:ext>
                </a:extLst>
              </a:tr>
              <a:tr h="0">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2023</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20</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15</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5</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437864"/>
                  </a:ext>
                </a:extLst>
              </a:tr>
            </a:tbl>
          </a:graphicData>
        </a:graphic>
      </p:graphicFrame>
    </p:spTree>
    <p:extLst>
      <p:ext uri="{BB962C8B-B14F-4D97-AF65-F5344CB8AC3E}">
        <p14:creationId xmlns:p14="http://schemas.microsoft.com/office/powerpoint/2010/main" val="4009437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miling at the camera&#10;&#10;Description automatically generated">
            <a:extLst>
              <a:ext uri="{FF2B5EF4-FFF2-40B4-BE49-F238E27FC236}">
                <a16:creationId xmlns:a16="http://schemas.microsoft.com/office/drawing/2014/main" id="{EC8D7EC9-5E57-8900-903E-E339AE1EEDBE}"/>
              </a:ext>
            </a:extLst>
          </p:cNvPr>
          <p:cNvPicPr>
            <a:picLocks noChangeAspect="1"/>
          </p:cNvPicPr>
          <p:nvPr/>
        </p:nvPicPr>
        <p:blipFill>
          <a:blip r:embed="rId2"/>
          <a:stretch>
            <a:fillRect/>
          </a:stretch>
        </p:blipFill>
        <p:spPr>
          <a:xfrm>
            <a:off x="2081498" y="482599"/>
            <a:ext cx="2695003" cy="4178300"/>
          </a:xfrm>
          <a:prstGeom prst="rect">
            <a:avLst/>
          </a:prstGeom>
        </p:spPr>
      </p:pic>
      <p:sp>
        <p:nvSpPr>
          <p:cNvPr id="2" name="TextBox 1">
            <a:extLst>
              <a:ext uri="{FF2B5EF4-FFF2-40B4-BE49-F238E27FC236}">
                <a16:creationId xmlns:a16="http://schemas.microsoft.com/office/drawing/2014/main" id="{DE8C9628-C84F-40CA-94A1-0DA0F9211C1F}"/>
              </a:ext>
            </a:extLst>
          </p:cNvPr>
          <p:cNvSpPr txBox="1"/>
          <p:nvPr/>
        </p:nvSpPr>
        <p:spPr>
          <a:xfrm>
            <a:off x="3649915" y="4791704"/>
            <a:ext cx="3442447" cy="261610"/>
          </a:xfrm>
          <a:prstGeom prst="rect">
            <a:avLst/>
          </a:prstGeom>
          <a:noFill/>
        </p:spPr>
        <p:txBody>
          <a:bodyPr wrap="square" rtlCol="0">
            <a:spAutoFit/>
          </a:bodyPr>
          <a:lstStyle/>
          <a:p>
            <a:r>
              <a:rPr lang="en-GB" sz="1100">
                <a:hlinkClick r:id="rId3"/>
              </a:rPr>
              <a:t>https://www.bbc.co.uk/news/uk-scotland-56929802</a:t>
            </a:r>
            <a:r>
              <a:rPr lang="en-GB" sz="1100"/>
              <a:t> </a:t>
            </a:r>
          </a:p>
        </p:txBody>
      </p:sp>
    </p:spTree>
    <p:extLst>
      <p:ext uri="{BB962C8B-B14F-4D97-AF65-F5344CB8AC3E}">
        <p14:creationId xmlns:p14="http://schemas.microsoft.com/office/powerpoint/2010/main" val="499764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4D406-0AF1-C929-E76D-F2577308C30E}"/>
              </a:ext>
            </a:extLst>
          </p:cNvPr>
          <p:cNvSpPr txBox="1"/>
          <p:nvPr/>
        </p:nvSpPr>
        <p:spPr>
          <a:xfrm>
            <a:off x="340819" y="734858"/>
            <a:ext cx="6276109" cy="3693319"/>
          </a:xfrm>
          <a:prstGeom prst="rect">
            <a:avLst/>
          </a:prstGeom>
          <a:noFill/>
        </p:spPr>
        <p:txBody>
          <a:bodyPr wrap="square">
            <a:spAutoFit/>
          </a:bodyPr>
          <a:lstStyle/>
          <a:p>
            <a:pPr algn="l"/>
            <a:r>
              <a:rPr lang="en-GB" sz="1800" b="1" i="0" u="none" strike="noStrike" baseline="0">
                <a:latin typeface="TimesNewRoman,Bold"/>
              </a:rPr>
              <a:t>19 Post-mortem examination of person who died outwith United Kingdom</a:t>
            </a:r>
          </a:p>
          <a:p>
            <a:pPr algn="l"/>
            <a:r>
              <a:rPr lang="en-GB" sz="1800" b="0" i="0" u="none" strike="noStrike" baseline="0">
                <a:latin typeface="TimesNewRoman"/>
              </a:rPr>
              <a:t>(1) This section applies where—</a:t>
            </a:r>
          </a:p>
          <a:p>
            <a:pPr algn="l"/>
            <a:r>
              <a:rPr lang="en-GB" sz="1800" b="0" i="0" u="none" strike="noStrike" baseline="0">
                <a:latin typeface="TimesNewRoman"/>
              </a:rPr>
              <a:t>(a) a person (“A”) dies outwith the United Kingdom,</a:t>
            </a:r>
          </a:p>
          <a:p>
            <a:pPr algn="l"/>
            <a:r>
              <a:rPr lang="en-GB" sz="1800" b="0" i="0" u="none" strike="noStrike" baseline="0">
                <a:latin typeface="TimesNewRoman"/>
              </a:rPr>
              <a:t>(b) the body of A is to be disposed of in Scotland, and</a:t>
            </a:r>
          </a:p>
          <a:p>
            <a:pPr algn="l"/>
            <a:r>
              <a:rPr lang="en-GB" sz="1800" b="0" i="0" u="none" strike="noStrike" baseline="0">
                <a:latin typeface="TimesNewRoman"/>
              </a:rPr>
              <a:t>(c) no cause of death is available.</a:t>
            </a:r>
          </a:p>
          <a:p>
            <a:pPr algn="l"/>
            <a:r>
              <a:rPr lang="en-GB" sz="1800" b="0" i="0" u="none" strike="noStrike" baseline="0">
                <a:latin typeface="TimesNewRoman"/>
              </a:rPr>
              <a:t>(2) A medical reviewer may, on an application by a relevant person—</a:t>
            </a:r>
          </a:p>
          <a:p>
            <a:pPr algn="l"/>
            <a:r>
              <a:rPr lang="en-GB" sz="1800" b="0" i="0" u="none" strike="noStrike" baseline="0">
                <a:latin typeface="TimesNewRoman"/>
              </a:rPr>
              <a:t>(a) assist the relevant person in making arrangements for a post-mortem examination of A’s body for the purpose mentioned in section 23(a) of the Human Tissue (Scotland) Act 2006 (asp 4), and</a:t>
            </a:r>
          </a:p>
          <a:p>
            <a:pPr algn="l"/>
            <a:r>
              <a:rPr lang="en-GB" sz="1800" b="0" i="0" u="none" strike="noStrike" baseline="0">
                <a:latin typeface="TimesNewRoman"/>
              </a:rPr>
              <a:t>(b) meet the cost of such an examination.</a:t>
            </a:r>
            <a:endParaRPr lang="en-GB"/>
          </a:p>
        </p:txBody>
      </p:sp>
    </p:spTree>
    <p:extLst>
      <p:ext uri="{BB962C8B-B14F-4D97-AF65-F5344CB8AC3E}">
        <p14:creationId xmlns:p14="http://schemas.microsoft.com/office/powerpoint/2010/main" val="360559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C7F2D-9AA5-F848-44DC-B4FE3BE8BD19}"/>
              </a:ext>
            </a:extLst>
          </p:cNvPr>
          <p:cNvPicPr>
            <a:picLocks noChangeAspect="1"/>
          </p:cNvPicPr>
          <p:nvPr/>
        </p:nvPicPr>
        <p:blipFill>
          <a:blip r:embed="rId2"/>
          <a:stretch>
            <a:fillRect/>
          </a:stretch>
        </p:blipFill>
        <p:spPr>
          <a:xfrm>
            <a:off x="2604972" y="1228537"/>
            <a:ext cx="1648055" cy="2686425"/>
          </a:xfrm>
          <a:prstGeom prst="rect">
            <a:avLst/>
          </a:prstGeom>
        </p:spPr>
      </p:pic>
    </p:spTree>
    <p:extLst>
      <p:ext uri="{BB962C8B-B14F-4D97-AF65-F5344CB8AC3E}">
        <p14:creationId xmlns:p14="http://schemas.microsoft.com/office/powerpoint/2010/main" val="1031264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A7D65B-04D7-B2C5-E2AE-50AA964DA048}"/>
              </a:ext>
            </a:extLst>
          </p:cNvPr>
          <p:cNvSpPr txBox="1"/>
          <p:nvPr/>
        </p:nvSpPr>
        <p:spPr>
          <a:xfrm>
            <a:off x="1714500" y="749213"/>
            <a:ext cx="3429000" cy="3477875"/>
          </a:xfrm>
          <a:prstGeom prst="rect">
            <a:avLst/>
          </a:prstGeom>
          <a:noFill/>
        </p:spPr>
        <p:txBody>
          <a:bodyPr wrap="square">
            <a:spAutoFit/>
          </a:bodyPr>
          <a:lstStyle/>
          <a:p>
            <a:r>
              <a:rPr lang="en-GB" sz="1100" b="1" kern="100">
                <a:effectLst/>
                <a:latin typeface="Calibri" panose="020F0502020204030204" pitchFamily="34" charset="0"/>
                <a:ea typeface="Times New Roman" panose="02020603050405020304" pitchFamily="18" charset="0"/>
                <a:cs typeface="Times New Roman" panose="02020603050405020304" pitchFamily="18" charset="0"/>
              </a:rPr>
              <a:t>Enlightened Decisions</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Although the Act would permit a charge to be levied, the bold decision was that the delivery of the reviews would be free at the point of delivery in the same way as envisaged for other aspects of the NHS when it was first conceived. Doing so was in distinction to the Medical Examiner system in England and Wales, albeit they had an aspiration to review all the non-coronial MCCDs. When the new arrangements were implemented throughout the country, fees for cremation certificates were simultaneously abolished.</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Another difference is that the service is independent of the territorial health boards whence the certificates are produced, ensuring impartiality and embracing clinical governance as a core function.</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This does not mean one system is better or worse than the other, of course, but it is different, in the same way as the National Health Service has diverged across the home nations of the United Kingdom.</a:t>
            </a:r>
          </a:p>
        </p:txBody>
      </p:sp>
    </p:spTree>
    <p:extLst>
      <p:ext uri="{BB962C8B-B14F-4D97-AF65-F5344CB8AC3E}">
        <p14:creationId xmlns:p14="http://schemas.microsoft.com/office/powerpoint/2010/main" val="3696733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C085FD-1680-6F29-18DC-41C1A5B04B19}"/>
              </a:ext>
            </a:extLst>
          </p:cNvPr>
          <p:cNvSpPr txBox="1"/>
          <p:nvPr/>
        </p:nvSpPr>
        <p:spPr>
          <a:xfrm>
            <a:off x="1714500" y="833852"/>
            <a:ext cx="3429000" cy="3477875"/>
          </a:xfrm>
          <a:prstGeom prst="rect">
            <a:avLst/>
          </a:prstGeom>
          <a:noFill/>
        </p:spPr>
        <p:txBody>
          <a:bodyPr wrap="square">
            <a:spAutoFit/>
          </a:bodyPr>
          <a:lstStyle/>
          <a:p>
            <a:r>
              <a:rPr lang="en-GB" sz="1100" b="1" kern="100">
                <a:effectLst/>
                <a:latin typeface="Calibri" panose="020F0502020204030204" pitchFamily="34" charset="0"/>
                <a:ea typeface="Times New Roman" panose="02020603050405020304" pitchFamily="18" charset="0"/>
                <a:cs typeface="Times New Roman" panose="02020603050405020304" pitchFamily="18" charset="0"/>
              </a:rPr>
              <a:t>Conclusions</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Scotland was the first of the home nations to reform medical certification of cause of death, which took place in 2015. This was done on time and under budget despite requiring a new IT system connecting two different governmental departments, National Records of Scotland and the NHS.</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Notwithstanding the complexity, the new process has successfully improved the quality and accuracy of these important documents ensuring families have a much clearer understanding of why their loved ones died as well as providing improved public health data, which is something that assumed much greater significance with the unpredicted pandemic of 2020.</a:t>
            </a:r>
          </a:p>
          <a:p>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Importantly, all this has been done without imposing unnecessary delays on the ability to make funeral arrangements or impinge significantly on clinicians’ ability to look after patients due to the educational approach that lies at the heart of the service.</a:t>
            </a:r>
          </a:p>
        </p:txBody>
      </p:sp>
    </p:spTree>
    <p:extLst>
      <p:ext uri="{BB962C8B-B14F-4D97-AF65-F5344CB8AC3E}">
        <p14:creationId xmlns:p14="http://schemas.microsoft.com/office/powerpoint/2010/main" val="110901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54326"/>
          </a:xfrm>
          <a:prstGeom prst="rect">
            <a:avLst/>
          </a:prstGeom>
          <a:noFill/>
        </p:spPr>
        <p:txBody>
          <a:bodyPr wrap="square" rtlCol="0">
            <a:spAutoFit/>
          </a:bodyPr>
          <a:lstStyle/>
          <a:p>
            <a:r>
              <a:rPr lang="en-GB" sz="1350"/>
              <a:t>What proportion of deaths are randomly scrutinised in the new Scottish system?</a:t>
            </a:r>
          </a:p>
          <a:p>
            <a:endParaRPr lang="en-GB" sz="1350"/>
          </a:p>
          <a:p>
            <a:r>
              <a:rPr lang="en-GB" sz="1350"/>
              <a:t>4%</a:t>
            </a:r>
          </a:p>
          <a:p>
            <a:r>
              <a:rPr lang="en-GB" sz="1350"/>
              <a:t>7%</a:t>
            </a:r>
          </a:p>
          <a:p>
            <a:r>
              <a:rPr lang="en-GB" sz="1350"/>
              <a:t>12%</a:t>
            </a:r>
          </a:p>
          <a:p>
            <a:r>
              <a:rPr lang="en-GB" sz="1350"/>
              <a:t>28%</a:t>
            </a:r>
          </a:p>
          <a:p>
            <a:r>
              <a:rPr lang="en-GB" sz="1350"/>
              <a:t>34%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69715"/>
          </a:xfrm>
          <a:prstGeom prst="rect">
            <a:avLst/>
          </a:prstGeom>
          <a:noFill/>
        </p:spPr>
        <p:txBody>
          <a:bodyPr wrap="square" rtlCol="0">
            <a:spAutoFit/>
          </a:bodyPr>
          <a:lstStyle/>
          <a:p>
            <a:r>
              <a:rPr lang="en-GB" sz="1400" b="0" i="0" u="none" strike="noStrike" baseline="0">
                <a:solidFill>
                  <a:srgbClr val="000000"/>
                </a:solidFill>
                <a:latin typeface="Calibri" panose="020F0502020204030204" pitchFamily="34" charset="0"/>
              </a:rPr>
              <a:t>The monthly percentage of MCCDs found to be ‘not in order’ has seen a sustained improvement of –</a:t>
            </a:r>
          </a:p>
          <a:p>
            <a:endParaRPr lang="en-GB" sz="1350"/>
          </a:p>
          <a:p>
            <a:r>
              <a:rPr lang="en-GB" sz="1350"/>
              <a:t>10.5%</a:t>
            </a:r>
          </a:p>
          <a:p>
            <a:r>
              <a:rPr lang="en-GB" sz="1350"/>
              <a:t>21.5%</a:t>
            </a:r>
          </a:p>
          <a:p>
            <a:r>
              <a:rPr lang="en-GB" sz="1350"/>
              <a:t>30.5%</a:t>
            </a:r>
          </a:p>
          <a:p>
            <a:r>
              <a:rPr lang="en-GB" sz="1350"/>
              <a:t>51.5%</a:t>
            </a:r>
          </a:p>
          <a:p>
            <a:r>
              <a:rPr lang="en-GB" sz="1350"/>
              <a:t>60.5%</a:t>
            </a:r>
          </a:p>
        </p:txBody>
      </p:sp>
    </p:spTree>
    <p:extLst>
      <p:ext uri="{BB962C8B-B14F-4D97-AF65-F5344CB8AC3E}">
        <p14:creationId xmlns:p14="http://schemas.microsoft.com/office/powerpoint/2010/main" val="527749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69715"/>
          </a:xfrm>
          <a:prstGeom prst="rect">
            <a:avLst/>
          </a:prstGeom>
          <a:noFill/>
        </p:spPr>
        <p:txBody>
          <a:bodyPr wrap="square" rtlCol="0">
            <a:spAutoFit/>
          </a:bodyPr>
          <a:lstStyle/>
          <a:p>
            <a:r>
              <a:rPr lang="en-GB" sz="1400" b="0" i="0" u="none" strike="noStrike" baseline="0">
                <a:solidFill>
                  <a:srgbClr val="000000"/>
                </a:solidFill>
                <a:latin typeface="Calibri" panose="020F0502020204030204" pitchFamily="34" charset="0"/>
              </a:rPr>
              <a:t>The monthly percentage of MCCDs found to be ‘not in order’ has seen a sustained improvement of –</a:t>
            </a:r>
          </a:p>
          <a:p>
            <a:endParaRPr lang="en-GB" sz="1350"/>
          </a:p>
          <a:p>
            <a:r>
              <a:rPr lang="en-GB" sz="1350"/>
              <a:t>10.5%</a:t>
            </a:r>
          </a:p>
          <a:p>
            <a:r>
              <a:rPr lang="en-GB" sz="1350"/>
              <a:t>21.5%</a:t>
            </a:r>
          </a:p>
          <a:p>
            <a:r>
              <a:rPr lang="en-GB" sz="1350"/>
              <a:t>30.5%</a:t>
            </a:r>
          </a:p>
          <a:p>
            <a:r>
              <a:rPr lang="en-GB" sz="1350" b="1">
                <a:solidFill>
                  <a:srgbClr val="FF0000"/>
                </a:solidFill>
              </a:rPr>
              <a:t>51.5%</a:t>
            </a:r>
          </a:p>
          <a:p>
            <a:r>
              <a:rPr lang="en-GB" sz="1350"/>
              <a:t>60.5%</a:t>
            </a:r>
          </a:p>
        </p:txBody>
      </p:sp>
    </p:spTree>
    <p:extLst>
      <p:ext uri="{BB962C8B-B14F-4D97-AF65-F5344CB8AC3E}">
        <p14:creationId xmlns:p14="http://schemas.microsoft.com/office/powerpoint/2010/main" val="3613369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3042" y="416560"/>
            <a:ext cx="6431915" cy="431038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68300" y="315630"/>
            <a:ext cx="6366600" cy="375571"/>
          </a:xfrm>
        </p:spPr>
        <p:txBody>
          <a:bodyPr/>
          <a:lstStyle/>
          <a:p>
            <a:r>
              <a:rPr lang="en-GB"/>
              <a:t>Keep in touch</a:t>
            </a:r>
          </a:p>
        </p:txBody>
      </p:sp>
      <p:sp>
        <p:nvSpPr>
          <p:cNvPr id="7" name="Content Placeholder 10"/>
          <p:cNvSpPr>
            <a:spLocks noGrp="1"/>
          </p:cNvSpPr>
          <p:nvPr>
            <p:ph sz="quarter" idx="12"/>
          </p:nvPr>
        </p:nvSpPr>
        <p:spPr>
          <a:xfrm>
            <a:off x="368300" y="1383506"/>
            <a:ext cx="5313094" cy="2219957"/>
          </a:xfrm>
        </p:spPr>
        <p:txBody>
          <a:bodyPr>
            <a:noAutofit/>
          </a:bodyPr>
          <a:lstStyle/>
          <a:p>
            <a:pPr marL="0" indent="0">
              <a:buNone/>
            </a:pPr>
            <a:r>
              <a:rPr lang="en-GB" sz="1500"/>
              <a:t>www.healthcareimprovementscotland.org/deathcertification </a:t>
            </a:r>
            <a:r>
              <a:rPr lang="en-GB" sz="1500">
                <a:hlinkClick r:id="rId3"/>
              </a:rPr>
              <a:t>his.dcrs@nhs.scot</a:t>
            </a:r>
            <a:r>
              <a:rPr lang="en-GB" sz="1500"/>
              <a:t> </a:t>
            </a:r>
          </a:p>
          <a:p>
            <a:pPr marL="0" indent="0">
              <a:buNone/>
            </a:pPr>
            <a:r>
              <a:rPr lang="en-GB" sz="1500"/>
              <a:t>0300 123 1898</a:t>
            </a:r>
          </a:p>
          <a:p>
            <a:pPr marL="0" indent="0">
              <a:buNone/>
            </a:pPr>
            <a:endParaRPr lang="en-GB" sz="1350" b="1"/>
          </a:p>
          <a:p>
            <a:pPr marL="0" indent="0">
              <a:spcAft>
                <a:spcPts val="150"/>
              </a:spcAft>
              <a:buNone/>
            </a:pPr>
            <a:r>
              <a:rPr lang="en-GB" sz="1350"/>
              <a:t>Healthcare Improvement Scotland </a:t>
            </a:r>
            <a:br>
              <a:rPr lang="en-GB" sz="1350"/>
            </a:br>
            <a:r>
              <a:rPr lang="en-GB" sz="1350"/>
              <a:t>Death Certification Review Service</a:t>
            </a:r>
          </a:p>
          <a:p>
            <a:pPr marL="0" indent="0">
              <a:spcAft>
                <a:spcPts val="150"/>
              </a:spcAft>
              <a:buNone/>
            </a:pPr>
            <a:r>
              <a:rPr lang="en-GB" sz="1350"/>
              <a:t>Delta House | 50 West Nile Street | Glasgow G1 2NP </a:t>
            </a:r>
          </a:p>
          <a:p>
            <a:pPr marL="0" indent="0">
              <a:spcAft>
                <a:spcPts val="150"/>
              </a:spcAft>
              <a:buNone/>
            </a:pPr>
            <a:br>
              <a:rPr lang="en-GB" sz="1350"/>
            </a:br>
            <a:endParaRPr lang="en-GB" sz="1350"/>
          </a:p>
        </p:txBody>
      </p:sp>
    </p:spTree>
    <p:extLst>
      <p:ext uri="{BB962C8B-B14F-4D97-AF65-F5344CB8AC3E}">
        <p14:creationId xmlns:p14="http://schemas.microsoft.com/office/powerpoint/2010/main" val="231049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754326"/>
          </a:xfrm>
          <a:prstGeom prst="rect">
            <a:avLst/>
          </a:prstGeom>
          <a:noFill/>
        </p:spPr>
        <p:txBody>
          <a:bodyPr wrap="square" rtlCol="0">
            <a:spAutoFit/>
          </a:bodyPr>
          <a:lstStyle/>
          <a:p>
            <a:r>
              <a:rPr lang="en-GB" sz="1350"/>
              <a:t>What proportion of deaths are randomly scrutinised in the new Scottish system?</a:t>
            </a:r>
          </a:p>
          <a:p>
            <a:endParaRPr lang="en-GB" sz="1350"/>
          </a:p>
          <a:p>
            <a:r>
              <a:rPr lang="en-GB" sz="1350"/>
              <a:t>4%</a:t>
            </a:r>
          </a:p>
          <a:p>
            <a:r>
              <a:rPr lang="en-GB" sz="1350"/>
              <a:t>7%</a:t>
            </a:r>
          </a:p>
          <a:p>
            <a:r>
              <a:rPr lang="en-GB" sz="1350" b="1">
                <a:solidFill>
                  <a:srgbClr val="FF0000"/>
                </a:solidFill>
              </a:rPr>
              <a:t>12%</a:t>
            </a:r>
          </a:p>
          <a:p>
            <a:r>
              <a:rPr lang="en-GB" sz="1350"/>
              <a:t>28%</a:t>
            </a:r>
          </a:p>
          <a:p>
            <a:r>
              <a:rPr lang="en-GB" sz="1350"/>
              <a:t>34%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deaths occur each year in England and Wales? Is it -</a:t>
            </a:r>
          </a:p>
          <a:p>
            <a:endParaRPr lang="en-GB" sz="1350"/>
          </a:p>
          <a:p>
            <a:r>
              <a:rPr lang="en-GB" sz="1350"/>
              <a:t>5,000</a:t>
            </a:r>
          </a:p>
          <a:p>
            <a:r>
              <a:rPr lang="en-GB" sz="1350"/>
              <a:t>50,000</a:t>
            </a:r>
          </a:p>
          <a:p>
            <a:r>
              <a:rPr lang="en-GB" sz="1350"/>
              <a:t>650,000</a:t>
            </a:r>
          </a:p>
          <a:p>
            <a:r>
              <a:rPr lang="en-GB" sz="1350"/>
              <a:t>1 million</a:t>
            </a:r>
          </a:p>
          <a:p>
            <a:r>
              <a:rPr lang="en-GB" sz="1350"/>
              <a:t>5 million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deaths occur each year in England and Wales? Is it -</a:t>
            </a:r>
          </a:p>
          <a:p>
            <a:endParaRPr lang="en-GB" sz="1350"/>
          </a:p>
          <a:p>
            <a:r>
              <a:rPr lang="en-GB" sz="1350"/>
              <a:t>5,000</a:t>
            </a:r>
          </a:p>
          <a:p>
            <a:r>
              <a:rPr lang="en-GB" sz="1350"/>
              <a:t>50,000</a:t>
            </a:r>
          </a:p>
          <a:p>
            <a:r>
              <a:rPr lang="en-GB" sz="1350" b="1">
                <a:solidFill>
                  <a:srgbClr val="FF0000"/>
                </a:solidFill>
              </a:rPr>
              <a:t>650,000</a:t>
            </a:r>
          </a:p>
          <a:p>
            <a:r>
              <a:rPr lang="en-GB" sz="1350"/>
              <a:t>1 million</a:t>
            </a:r>
          </a:p>
          <a:p>
            <a:r>
              <a:rPr lang="en-GB" sz="1350"/>
              <a:t>5 million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676" y="978694"/>
            <a:ext cx="5193506" cy="1546577"/>
          </a:xfrm>
          <a:prstGeom prst="rect">
            <a:avLst/>
          </a:prstGeom>
          <a:noFill/>
        </p:spPr>
        <p:txBody>
          <a:bodyPr wrap="square" rtlCol="0">
            <a:spAutoFit/>
          </a:bodyPr>
          <a:lstStyle/>
          <a:p>
            <a:r>
              <a:rPr lang="en-GB" sz="1350"/>
              <a:t>How many deaths were reported to the Coroner -</a:t>
            </a:r>
          </a:p>
          <a:p>
            <a:endParaRPr lang="en-GB" sz="1350"/>
          </a:p>
          <a:p>
            <a:r>
              <a:rPr lang="en-GB" sz="1350"/>
              <a:t>14,400</a:t>
            </a:r>
          </a:p>
          <a:p>
            <a:r>
              <a:rPr lang="en-GB" sz="1350"/>
              <a:t>20,400</a:t>
            </a:r>
          </a:p>
          <a:p>
            <a:r>
              <a:rPr lang="en-GB" sz="1350"/>
              <a:t>140,000</a:t>
            </a:r>
          </a:p>
          <a:p>
            <a:r>
              <a:rPr lang="en-GB" sz="1350"/>
              <a:t>210,000</a:t>
            </a:r>
          </a:p>
          <a:p>
            <a:r>
              <a:rPr lang="en-GB" sz="1350"/>
              <a:t>340,000</a:t>
            </a:r>
          </a:p>
        </p:txBody>
      </p:sp>
    </p:spTree>
  </p:cSld>
  <p:clrMapOvr>
    <a:masterClrMapping/>
  </p:clrMapOvr>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2.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c8b369f5-6b3b-46de-a0da-867adce44a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C83BF659CCB4FB66366A04BFD8010" ma:contentTypeVersion="18" ma:contentTypeDescription="Create a new document." ma:contentTypeScope="" ma:versionID="134a34f0c9a3943277de41f97ae82a90">
  <xsd:schema xmlns:xsd="http://www.w3.org/2001/XMLSchema" xmlns:xs="http://www.w3.org/2001/XMLSchema" xmlns:p="http://schemas.microsoft.com/office/2006/metadata/properties" xmlns:ns2="c8b369f5-6b3b-46de-a0da-867adce44a37" xmlns:ns3="5549f3f6-b7db-40ce-a15f-c10d2fdae267" targetNamespace="http://schemas.microsoft.com/office/2006/metadata/properties" ma:root="true" ma:fieldsID="1527f874f4a3e43cb2b8be83a3145248" ns2:_="" ns3:_="">
    <xsd:import namespace="c8b369f5-6b3b-46de-a0da-867adce44a37"/>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369f5-6b3b-46de-a0da-867adce44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FCB93-7797-4234-8677-9CD568EECFE0}">
  <ds:schemaRefs>
    <ds:schemaRef ds:uri="5549f3f6-b7db-40ce-a15f-c10d2fdae267"/>
    <ds:schemaRef ds:uri="c8b369f5-6b3b-46de-a0da-867adce44a37"/>
    <ds:schemaRef ds:uri="c90fc823-f927-4b13-b746-572312a1c9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FEE1AE-4128-496B-ACCD-A73763ACAD32}">
  <ds:schemaRefs>
    <ds:schemaRef ds:uri="http://schemas.microsoft.com/sharepoint/v3/contenttype/forms"/>
  </ds:schemaRefs>
</ds:datastoreItem>
</file>

<file path=customXml/itemProps3.xml><?xml version="1.0" encoding="utf-8"?>
<ds:datastoreItem xmlns:ds="http://schemas.openxmlformats.org/officeDocument/2006/customXml" ds:itemID="{4D25B1EB-5E27-43DA-B5DD-2B492A0E7067}">
  <ds:schemaRefs>
    <ds:schemaRef ds:uri="5549f3f6-b7db-40ce-a15f-c10d2fdae267"/>
    <ds:schemaRef ds:uri="c8b369f5-6b3b-46de-a0da-867adce44a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who we are what we do</Template>
  <TotalTime>0</TotalTime>
  <Words>2615</Words>
  <Application>Microsoft Office PowerPoint</Application>
  <PresentationFormat>Custom</PresentationFormat>
  <Paragraphs>415</Paragraphs>
  <Slides>53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Arial</vt:lpstr>
      <vt:lpstr>Calibri</vt:lpstr>
      <vt:lpstr>Open Sans</vt:lpstr>
      <vt:lpstr>Symbol</vt:lpstr>
      <vt:lpstr>TimesNewRoman</vt:lpstr>
      <vt:lpstr>TimesNewRoman,Bold</vt:lpstr>
      <vt:lpstr>verdana</vt:lpstr>
      <vt:lpstr>verdana</vt:lpstr>
      <vt:lpstr>1_Office Theme</vt:lpstr>
      <vt:lpstr>2_Office Theme</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The review</vt:lpstr>
      <vt:lpstr>PowerPoint Presentation</vt:lpstr>
      <vt:lpstr>PowerPoint Presentation</vt:lpstr>
      <vt:lpstr>Advice line</vt:lpstr>
      <vt:lpstr>PowerPoint Presentation</vt:lpstr>
      <vt:lpstr>PowerPoint Presentation</vt:lpstr>
      <vt:lpstr>PowerPoint Presentation</vt:lpstr>
      <vt:lpstr>CERTIFICATE OF CAUSE OF DEATH </vt:lpstr>
      <vt:lpstr>PowerPoint Presentation</vt:lpstr>
      <vt:lpstr>IN ORDER METRIC</vt:lpstr>
      <vt:lpstr>ADVANCE REGISTRATION</vt:lpstr>
      <vt:lpstr>ADVANCE REGISTRATION </vt:lpstr>
      <vt:lpstr>ADVANCE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 to the Procurator Fiscal</vt:lpstr>
      <vt:lpstr>PowerPoint Presentation</vt:lpstr>
      <vt:lpstr>PowerPoint Presentation</vt:lpstr>
      <vt:lpstr>PowerPoint Presentation</vt:lpstr>
      <vt:lpstr> Deaths outwith Scotland (repatriations)</vt:lpstr>
      <vt:lpstr> Deaths outwith Scotland (repatriations)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in touch</vt:lpstr>
    </vt:vector>
  </TitlesOfParts>
  <Company>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 what we do</dc:title>
  <dc:creator>Kenneth Miller</dc:creator>
  <cp:lastModifiedBy>Clare Tucker</cp:lastModifiedBy>
  <cp:revision>1</cp:revision>
  <cp:lastPrinted>2017-09-06T13:57:19Z</cp:lastPrinted>
  <dcterms:created xsi:type="dcterms:W3CDTF">2017-08-22T14:27:19Z</dcterms:created>
  <dcterms:modified xsi:type="dcterms:W3CDTF">2024-05-09T12:25:06Z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0x0101009B0C83BF659CCB4FB66366A04BFD8010</vt:lpwstr>
  </property>
  <property fmtid="{D5CDD505-2E9C-101B-9397-08002B2CF9AE}" pid="3" name="Departments">
    <vt:lpwstr>23;#Communications|2fbf1ff5-de18-469c-b676-07c9d4f1dcac</vt:lpwstr>
  </property>
  <property fmtid="{D5CDD505-2E9C-101B-9397-08002B2CF9AE}" pid="4" name="MediaServiceImageTags">
    <vt:lpwstr/>
  </property>
</Properties>
</file>