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7" r:id="rId5"/>
    <p:sldId id="278" r:id="rId6"/>
    <p:sldId id="280" r:id="rId7"/>
    <p:sldId id="256" r:id="rId8"/>
    <p:sldId id="281" r:id="rId9"/>
    <p:sldId id="291" r:id="rId10"/>
    <p:sldId id="283" r:id="rId11"/>
    <p:sldId id="282" r:id="rId12"/>
    <p:sldId id="272" r:id="rId13"/>
    <p:sldId id="273" r:id="rId14"/>
    <p:sldId id="284" r:id="rId15"/>
    <p:sldId id="259" r:id="rId16"/>
    <p:sldId id="270" r:id="rId17"/>
    <p:sldId id="268" r:id="rId18"/>
    <p:sldId id="267" r:id="rId19"/>
    <p:sldId id="289" r:id="rId20"/>
    <p:sldId id="269" r:id="rId21"/>
    <p:sldId id="292" r:id="rId22"/>
    <p:sldId id="262" r:id="rId23"/>
    <p:sldId id="290" r:id="rId24"/>
    <p:sldId id="293" r:id="rId25"/>
    <p:sldId id="260" r:id="rId26"/>
    <p:sldId id="263" r:id="rId27"/>
    <p:sldId id="264" r:id="rId28"/>
    <p:sldId id="261" r:id="rId29"/>
    <p:sldId id="275" r:id="rId30"/>
    <p:sldId id="27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C9C9"/>
    <a:srgbClr val="DAD6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C228C-B334-7D39-7169-24673725CE54}" v="9" dt="2023-08-28T11:45:46.730"/>
    <p1510:client id="{A9C80FE1-B4AF-988E-E751-5BF31443A565}" v="2" dt="2023-08-28T11:11:11.148"/>
    <p1510:client id="{BC745759-56B8-9F96-6316-2E8E4F0F9CFC}" v="19" dt="2023-08-28T09:56:09.422"/>
    <p1510:client id="{D8DEED6B-F533-5098-AFF7-3314ED578A21}" v="57" dt="2023-08-28T13:24:49.733"/>
    <p1510:client id="{E9491EFE-CF4A-0F28-28E0-2382E1E73C42}" v="23" dt="2023-08-30T08:10:39.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7BA6D-F3B3-4B8A-83BB-6EB165E71735}"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A0A3ADBF-E230-4229-9EE2-B58B0B450F7A}">
      <dgm:prSet/>
      <dgm:spPr/>
      <dgm:t>
        <a:bodyPr/>
        <a:lstStyle/>
        <a:p>
          <a:pPr>
            <a:lnSpc>
              <a:spcPct val="100000"/>
            </a:lnSpc>
          </a:pPr>
          <a:r>
            <a:rPr lang="en-GB"/>
            <a:t>When someone leaves their body to a Scottish university it is a generous decision that supports the training of students, medical professionals and scientists. </a:t>
          </a:r>
        </a:p>
      </dgm:t>
    </dgm:pt>
    <dgm:pt modelId="{F9736F88-AF50-426B-A292-3317ED481EE6}" type="parTrans" cxnId="{77C579B0-F1A6-4999-890E-7EDC1DC2C92A}">
      <dgm:prSet/>
      <dgm:spPr/>
      <dgm:t>
        <a:bodyPr/>
        <a:lstStyle/>
        <a:p>
          <a:endParaRPr lang="en-US"/>
        </a:p>
      </dgm:t>
    </dgm:pt>
    <dgm:pt modelId="{D753908A-5F14-4B43-81CF-1BA2D7EF28CF}" type="sibTrans" cxnId="{77C579B0-F1A6-4999-890E-7EDC1DC2C92A}">
      <dgm:prSet/>
      <dgm:spPr/>
      <dgm:t>
        <a:bodyPr/>
        <a:lstStyle/>
        <a:p>
          <a:endParaRPr lang="en-US"/>
        </a:p>
      </dgm:t>
    </dgm:pt>
    <dgm:pt modelId="{48A50E67-B62F-4848-9BD5-114B7433E59B}">
      <dgm:prSet phldr="0"/>
      <dgm:spPr/>
      <dgm:t>
        <a:bodyPr/>
        <a:lstStyle/>
        <a:p>
          <a:pPr>
            <a:lnSpc>
              <a:spcPct val="100000"/>
            </a:lnSpc>
          </a:pPr>
          <a:r>
            <a:rPr lang="en-GB"/>
            <a:t>Body Donation improves students' knowledge and understanding of the structure and function of the human body and enables healthcare professionals to develop and improve surgical techniques, this also contributes towards the development of future developments in medical research.</a:t>
          </a:r>
          <a:endParaRPr lang="en-US"/>
        </a:p>
      </dgm:t>
    </dgm:pt>
    <dgm:pt modelId="{C23B1C71-0DA5-4473-86BA-DCE8A1A8583A}" type="parTrans" cxnId="{5E14785F-02B1-4028-9C09-23EA3E71A4E4}">
      <dgm:prSet/>
      <dgm:spPr/>
      <dgm:t>
        <a:bodyPr/>
        <a:lstStyle/>
        <a:p>
          <a:endParaRPr lang="en-US"/>
        </a:p>
      </dgm:t>
    </dgm:pt>
    <dgm:pt modelId="{E24D613B-C72D-4317-BD6C-C85909A0C2B9}" type="sibTrans" cxnId="{5E14785F-02B1-4028-9C09-23EA3E71A4E4}">
      <dgm:prSet/>
      <dgm:spPr/>
      <dgm:t>
        <a:bodyPr/>
        <a:lstStyle/>
        <a:p>
          <a:endParaRPr lang="en-US"/>
        </a:p>
      </dgm:t>
    </dgm:pt>
    <dgm:pt modelId="{7853AA5E-2936-49AD-8D4A-8795366B602F}" type="pres">
      <dgm:prSet presAssocID="{E957BA6D-F3B3-4B8A-83BB-6EB165E71735}" presName="root" presStyleCnt="0">
        <dgm:presLayoutVars>
          <dgm:dir/>
          <dgm:resizeHandles val="exact"/>
        </dgm:presLayoutVars>
      </dgm:prSet>
      <dgm:spPr/>
    </dgm:pt>
    <dgm:pt modelId="{1152B5FA-142A-412C-B43B-ACB01A61B444}" type="pres">
      <dgm:prSet presAssocID="{A0A3ADBF-E230-4229-9EE2-B58B0B450F7A}" presName="compNode" presStyleCnt="0"/>
      <dgm:spPr/>
    </dgm:pt>
    <dgm:pt modelId="{4AC812E0-D48F-4A9C-AE07-608F3EACC538}" type="pres">
      <dgm:prSet presAssocID="{A0A3ADBF-E230-4229-9EE2-B58B0B450F7A}"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e with solid fill"/>
        </a:ext>
      </dgm:extLst>
    </dgm:pt>
    <dgm:pt modelId="{83D611C7-1E6D-46AC-BA61-E491E2C6F041}" type="pres">
      <dgm:prSet presAssocID="{A0A3ADBF-E230-4229-9EE2-B58B0B450F7A}" presName="spaceRect" presStyleCnt="0"/>
      <dgm:spPr/>
    </dgm:pt>
    <dgm:pt modelId="{2EFF8A9C-22EC-4186-9EFB-F22C3303E7DC}" type="pres">
      <dgm:prSet presAssocID="{A0A3ADBF-E230-4229-9EE2-B58B0B450F7A}" presName="textRect" presStyleLbl="revTx" presStyleIdx="0" presStyleCnt="2">
        <dgm:presLayoutVars>
          <dgm:chMax val="1"/>
          <dgm:chPref val="1"/>
        </dgm:presLayoutVars>
      </dgm:prSet>
      <dgm:spPr/>
    </dgm:pt>
    <dgm:pt modelId="{24424DF1-F9A1-46F7-9B65-B2DFA7716E5C}" type="pres">
      <dgm:prSet presAssocID="{D753908A-5F14-4B43-81CF-1BA2D7EF28CF}" presName="sibTrans" presStyleCnt="0"/>
      <dgm:spPr/>
    </dgm:pt>
    <dgm:pt modelId="{B2D683EF-027D-417D-A2E6-341400F4823F}" type="pres">
      <dgm:prSet presAssocID="{48A50E67-B62F-4848-9BD5-114B7433E59B}" presName="compNode" presStyleCnt="0"/>
      <dgm:spPr/>
    </dgm:pt>
    <dgm:pt modelId="{27283C54-F8DD-447A-9E95-18D8F1C8E75B}" type="pres">
      <dgm:prSet presAssocID="{48A50E67-B62F-4848-9BD5-114B7433E5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ECD06534-6A93-4425-8C72-A1E4BCBE2B4D}" type="pres">
      <dgm:prSet presAssocID="{48A50E67-B62F-4848-9BD5-114B7433E59B}" presName="spaceRect" presStyleCnt="0"/>
      <dgm:spPr/>
    </dgm:pt>
    <dgm:pt modelId="{E9FF5D95-70C8-4328-A605-6B354B05B23A}" type="pres">
      <dgm:prSet presAssocID="{48A50E67-B62F-4848-9BD5-114B7433E59B}" presName="textRect" presStyleLbl="revTx" presStyleIdx="1" presStyleCnt="2">
        <dgm:presLayoutVars>
          <dgm:chMax val="1"/>
          <dgm:chPref val="1"/>
        </dgm:presLayoutVars>
      </dgm:prSet>
      <dgm:spPr/>
    </dgm:pt>
  </dgm:ptLst>
  <dgm:cxnLst>
    <dgm:cxn modelId="{9D63F11D-C72C-49B1-AF32-B1FDE0371C35}" type="presOf" srcId="{E957BA6D-F3B3-4B8A-83BB-6EB165E71735}" destId="{7853AA5E-2936-49AD-8D4A-8795366B602F}" srcOrd="0" destOrd="0" presId="urn:microsoft.com/office/officeart/2018/2/layout/IconLabelList"/>
    <dgm:cxn modelId="{AAB30229-49C5-42BE-BB6E-21CBA3990C45}" type="presOf" srcId="{A0A3ADBF-E230-4229-9EE2-B58B0B450F7A}" destId="{2EFF8A9C-22EC-4186-9EFB-F22C3303E7DC}" srcOrd="0" destOrd="0" presId="urn:microsoft.com/office/officeart/2018/2/layout/IconLabelList"/>
    <dgm:cxn modelId="{5E14785F-02B1-4028-9C09-23EA3E71A4E4}" srcId="{E957BA6D-F3B3-4B8A-83BB-6EB165E71735}" destId="{48A50E67-B62F-4848-9BD5-114B7433E59B}" srcOrd="1" destOrd="0" parTransId="{C23B1C71-0DA5-4473-86BA-DCE8A1A8583A}" sibTransId="{E24D613B-C72D-4317-BD6C-C85909A0C2B9}"/>
    <dgm:cxn modelId="{3C1F0A78-4B6E-4057-9834-2345B9CF33CD}" type="presOf" srcId="{48A50E67-B62F-4848-9BD5-114B7433E59B}" destId="{E9FF5D95-70C8-4328-A605-6B354B05B23A}" srcOrd="0" destOrd="0" presId="urn:microsoft.com/office/officeart/2018/2/layout/IconLabelList"/>
    <dgm:cxn modelId="{77C579B0-F1A6-4999-890E-7EDC1DC2C92A}" srcId="{E957BA6D-F3B3-4B8A-83BB-6EB165E71735}" destId="{A0A3ADBF-E230-4229-9EE2-B58B0B450F7A}" srcOrd="0" destOrd="0" parTransId="{F9736F88-AF50-426B-A292-3317ED481EE6}" sibTransId="{D753908A-5F14-4B43-81CF-1BA2D7EF28CF}"/>
    <dgm:cxn modelId="{3C3ABFBA-068D-486E-A0FD-BB4FAB1F3C6F}" type="presParOf" srcId="{7853AA5E-2936-49AD-8D4A-8795366B602F}" destId="{1152B5FA-142A-412C-B43B-ACB01A61B444}" srcOrd="0" destOrd="0" presId="urn:microsoft.com/office/officeart/2018/2/layout/IconLabelList"/>
    <dgm:cxn modelId="{AB041A06-5A8A-4503-A658-50CC1F0A78B3}" type="presParOf" srcId="{1152B5FA-142A-412C-B43B-ACB01A61B444}" destId="{4AC812E0-D48F-4A9C-AE07-608F3EACC538}" srcOrd="0" destOrd="0" presId="urn:microsoft.com/office/officeart/2018/2/layout/IconLabelList"/>
    <dgm:cxn modelId="{C9D41508-FE76-4046-9A2B-A960287225B9}" type="presParOf" srcId="{1152B5FA-142A-412C-B43B-ACB01A61B444}" destId="{83D611C7-1E6D-46AC-BA61-E491E2C6F041}" srcOrd="1" destOrd="0" presId="urn:microsoft.com/office/officeart/2018/2/layout/IconLabelList"/>
    <dgm:cxn modelId="{92F89E5B-02F9-4606-B986-AEB5D1DB31A4}" type="presParOf" srcId="{1152B5FA-142A-412C-B43B-ACB01A61B444}" destId="{2EFF8A9C-22EC-4186-9EFB-F22C3303E7DC}" srcOrd="2" destOrd="0" presId="urn:microsoft.com/office/officeart/2018/2/layout/IconLabelList"/>
    <dgm:cxn modelId="{5F7A5DB1-8594-40BD-94E0-87528C07EE61}" type="presParOf" srcId="{7853AA5E-2936-49AD-8D4A-8795366B602F}" destId="{24424DF1-F9A1-46F7-9B65-B2DFA7716E5C}" srcOrd="1" destOrd="0" presId="urn:microsoft.com/office/officeart/2018/2/layout/IconLabelList"/>
    <dgm:cxn modelId="{7AB15FA8-EECE-4A72-BB0C-178B6E8D1348}" type="presParOf" srcId="{7853AA5E-2936-49AD-8D4A-8795366B602F}" destId="{B2D683EF-027D-417D-A2E6-341400F4823F}" srcOrd="2" destOrd="0" presId="urn:microsoft.com/office/officeart/2018/2/layout/IconLabelList"/>
    <dgm:cxn modelId="{141DFDED-748C-4E59-B854-C3A8167BFCC4}" type="presParOf" srcId="{B2D683EF-027D-417D-A2E6-341400F4823F}" destId="{27283C54-F8DD-447A-9E95-18D8F1C8E75B}" srcOrd="0" destOrd="0" presId="urn:microsoft.com/office/officeart/2018/2/layout/IconLabelList"/>
    <dgm:cxn modelId="{24409958-5BA4-43F6-846D-6BB6E00E0AB2}" type="presParOf" srcId="{B2D683EF-027D-417D-A2E6-341400F4823F}" destId="{ECD06534-6A93-4425-8C72-A1E4BCBE2B4D}" srcOrd="1" destOrd="0" presId="urn:microsoft.com/office/officeart/2018/2/layout/IconLabelList"/>
    <dgm:cxn modelId="{282CDC97-32C9-4F76-978D-CB230A170903}" type="presParOf" srcId="{B2D683EF-027D-417D-A2E6-341400F4823F}" destId="{E9FF5D95-70C8-4328-A605-6B354B05B23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1AEB6-116E-47EA-B015-26AEF25D7FC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D1D65E6-29CE-4D9A-AE64-A29FC5E2D1CC}">
      <dgm:prSet phldr="0"/>
      <dgm:spPr/>
      <dgm:t>
        <a:bodyPr/>
        <a:lstStyle/>
        <a:p>
          <a:pPr rtl="0">
            <a:lnSpc>
              <a:spcPct val="100000"/>
            </a:lnSpc>
          </a:pPr>
          <a:r>
            <a:rPr lang="en-GB">
              <a:latin typeface="Segoe UI"/>
              <a:cs typeface="Segoe UI"/>
            </a:rPr>
            <a:t>A body donor may be used for:</a:t>
          </a:r>
          <a:r>
            <a:rPr lang="en-GB" b="1">
              <a:latin typeface="Segoe UI"/>
              <a:cs typeface="Segoe UI"/>
            </a:rPr>
            <a:t> </a:t>
          </a:r>
          <a:br>
            <a:rPr lang="en-GB" b="1">
              <a:solidFill>
                <a:srgbClr val="010000"/>
              </a:solidFill>
              <a:latin typeface="Segoe UI"/>
              <a:cs typeface="Segoe UI"/>
            </a:rPr>
          </a:br>
          <a:br>
            <a:rPr lang="en-GB" b="1">
              <a:solidFill>
                <a:srgbClr val="010000"/>
              </a:solidFill>
              <a:latin typeface="Segoe UI"/>
              <a:cs typeface="Segoe UI"/>
            </a:rPr>
          </a:br>
          <a:r>
            <a:rPr lang="en-GB" b="1">
              <a:solidFill>
                <a:srgbClr val="343536"/>
              </a:solidFill>
            </a:rPr>
            <a:t>Anatomical examination</a:t>
          </a:r>
          <a:r>
            <a:rPr lang="en-GB">
              <a:solidFill>
                <a:srgbClr val="343536"/>
              </a:solidFill>
            </a:rPr>
            <a:t>: the study of the structure and function of the human body, that supports the training of medical students or </a:t>
          </a:r>
          <a:r>
            <a:rPr lang="en-GB" b="0">
              <a:solidFill>
                <a:srgbClr val="343536"/>
              </a:solidFill>
            </a:rPr>
            <a:t>healthcare professionals</a:t>
          </a:r>
          <a:r>
            <a:rPr lang="en-GB">
              <a:solidFill>
                <a:srgbClr val="343536"/>
              </a:solidFill>
            </a:rPr>
            <a:t>.</a:t>
          </a:r>
          <a:br>
            <a:rPr lang="en-GB" b="0">
              <a:solidFill>
                <a:srgbClr val="343536"/>
              </a:solidFill>
              <a:latin typeface="Gill Sans MT" panose="020B0502020104020203"/>
            </a:rPr>
          </a:br>
          <a:br>
            <a:rPr lang="en-GB" b="0">
              <a:latin typeface="Gill Sans MT" panose="020B0502020104020203"/>
            </a:rPr>
          </a:br>
          <a:r>
            <a:rPr lang="en-GB" b="1">
              <a:solidFill>
                <a:srgbClr val="343536"/>
              </a:solidFill>
            </a:rPr>
            <a:t>Training and education</a:t>
          </a:r>
          <a:r>
            <a:rPr lang="en-GB">
              <a:solidFill>
                <a:srgbClr val="343536"/>
              </a:solidFill>
            </a:rPr>
            <a:t>: extending knowledge, developing existing skills and learning new surgical techniques</a:t>
          </a:r>
          <a:r>
            <a:rPr lang="en-GB">
              <a:solidFill>
                <a:srgbClr val="343536"/>
              </a:solidFill>
              <a:latin typeface="Gill Sans MT" panose="020B0502020104020203"/>
            </a:rPr>
            <a:t>.|</a:t>
          </a:r>
          <a:br>
            <a:rPr lang="en-GB">
              <a:solidFill>
                <a:srgbClr val="010000"/>
              </a:solidFill>
              <a:latin typeface="Gill Sans MT" panose="020B0502020104020203"/>
            </a:rPr>
          </a:br>
          <a:br>
            <a:rPr lang="en-GB" b="0">
              <a:latin typeface="Gill Sans MT" panose="020B0502020104020203"/>
            </a:rPr>
          </a:br>
          <a:r>
            <a:rPr lang="en-GB" b="1">
              <a:solidFill>
                <a:srgbClr val="343536"/>
              </a:solidFill>
            </a:rPr>
            <a:t>Medical research</a:t>
          </a:r>
          <a:r>
            <a:rPr lang="en-GB">
              <a:solidFill>
                <a:srgbClr val="343536"/>
              </a:solidFill>
            </a:rPr>
            <a:t>: improving understanding of the human body and contributing towards the advancement of new treatments in health and disease.</a:t>
          </a:r>
          <a:endParaRPr lang="en-GB" b="1">
            <a:latin typeface="Segoe UI"/>
            <a:cs typeface="Segoe UI"/>
          </a:endParaRPr>
        </a:p>
      </dgm:t>
    </dgm:pt>
    <dgm:pt modelId="{04F9D0AF-9F28-4748-9982-5107C320849A}" type="parTrans" cxnId="{DE13EDC7-AF6C-48F5-A7B7-DF8C321A0147}">
      <dgm:prSet/>
      <dgm:spPr/>
      <dgm:t>
        <a:bodyPr/>
        <a:lstStyle/>
        <a:p>
          <a:endParaRPr lang="en-US"/>
        </a:p>
      </dgm:t>
    </dgm:pt>
    <dgm:pt modelId="{F0105CE2-1778-45D1-ADBE-555F9D741F05}" type="sibTrans" cxnId="{DE13EDC7-AF6C-48F5-A7B7-DF8C321A0147}">
      <dgm:prSet/>
      <dgm:spPr/>
      <dgm:t>
        <a:bodyPr/>
        <a:lstStyle/>
        <a:p>
          <a:pPr>
            <a:lnSpc>
              <a:spcPct val="100000"/>
            </a:lnSpc>
          </a:pPr>
          <a:endParaRPr lang="en-US"/>
        </a:p>
      </dgm:t>
    </dgm:pt>
    <dgm:pt modelId="{E82EC506-DD8F-449C-B025-8D62027CAFB9}">
      <dgm:prSet/>
      <dgm:spPr/>
      <dgm:t>
        <a:bodyPr/>
        <a:lstStyle/>
        <a:p>
          <a:pPr>
            <a:lnSpc>
              <a:spcPct val="100000"/>
            </a:lnSpc>
          </a:pPr>
          <a:r>
            <a:rPr lang="en-GB">
              <a:latin typeface="Segoe UI"/>
              <a:cs typeface="Segoe UI"/>
            </a:rPr>
            <a:t>All donated bodies are cared for by an experienced and compassionate team of Licensed Anatomists and Technicians. They ensure that donated bodies are treated, at all times, with the dignity and respect they deserve, whilst overseeing and approving the range of educational and research activities that the donations support.</a:t>
          </a:r>
          <a:endParaRPr lang="en-US">
            <a:latin typeface="Segoe UI"/>
            <a:cs typeface="Segoe UI"/>
          </a:endParaRPr>
        </a:p>
      </dgm:t>
    </dgm:pt>
    <dgm:pt modelId="{D9AF02D7-A90D-42D2-B2FB-73BE71A752C9}" type="parTrans" cxnId="{C8E5FA2F-1398-42FE-BAA5-C24F3CC225F6}">
      <dgm:prSet/>
      <dgm:spPr/>
      <dgm:t>
        <a:bodyPr/>
        <a:lstStyle/>
        <a:p>
          <a:endParaRPr lang="en-US"/>
        </a:p>
      </dgm:t>
    </dgm:pt>
    <dgm:pt modelId="{C95FF415-A382-496D-A631-6FB1BD9FC12D}" type="sibTrans" cxnId="{C8E5FA2F-1398-42FE-BAA5-C24F3CC225F6}">
      <dgm:prSet/>
      <dgm:spPr/>
      <dgm:t>
        <a:bodyPr/>
        <a:lstStyle/>
        <a:p>
          <a:endParaRPr lang="en-US"/>
        </a:p>
      </dgm:t>
    </dgm:pt>
    <dgm:pt modelId="{9DA97066-0DC6-4F3E-AC12-20B91C0757AB}" type="pres">
      <dgm:prSet presAssocID="{AFE1AEB6-116E-47EA-B015-26AEF25D7FCB}" presName="root" presStyleCnt="0">
        <dgm:presLayoutVars>
          <dgm:dir/>
          <dgm:resizeHandles val="exact"/>
        </dgm:presLayoutVars>
      </dgm:prSet>
      <dgm:spPr/>
    </dgm:pt>
    <dgm:pt modelId="{57CAB0CE-F840-40ED-BDEB-F4CB856452D6}" type="pres">
      <dgm:prSet presAssocID="{AFE1AEB6-116E-47EA-B015-26AEF25D7FCB}" presName="container" presStyleCnt="0">
        <dgm:presLayoutVars>
          <dgm:dir/>
          <dgm:resizeHandles val="exact"/>
        </dgm:presLayoutVars>
      </dgm:prSet>
      <dgm:spPr/>
    </dgm:pt>
    <dgm:pt modelId="{618AA73D-DD73-4555-9ECD-87D4B6E53654}" type="pres">
      <dgm:prSet presAssocID="{1D1D65E6-29CE-4D9A-AE64-A29FC5E2D1CC}" presName="compNode" presStyleCnt="0"/>
      <dgm:spPr/>
    </dgm:pt>
    <dgm:pt modelId="{6751B296-02ED-43F4-8408-99EDF007E5DA}" type="pres">
      <dgm:prSet presAssocID="{1D1D65E6-29CE-4D9A-AE64-A29FC5E2D1CC}" presName="iconBgRect" presStyleLbl="bgShp" presStyleIdx="0" presStyleCnt="2"/>
      <dgm:spPr/>
    </dgm:pt>
    <dgm:pt modelId="{82F86466-1F7F-4C86-8A6F-32FED33ADAE3}" type="pres">
      <dgm:prSet presAssocID="{1D1D65E6-29CE-4D9A-AE64-A29FC5E2D1CC}"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female outline"/>
        </a:ext>
      </dgm:extLst>
    </dgm:pt>
    <dgm:pt modelId="{6704148D-BB86-42A7-9B41-1649BB8A1486}" type="pres">
      <dgm:prSet presAssocID="{1D1D65E6-29CE-4D9A-AE64-A29FC5E2D1CC}" presName="spaceRect" presStyleCnt="0"/>
      <dgm:spPr/>
    </dgm:pt>
    <dgm:pt modelId="{8EB6DFD0-01FD-43EF-9CF6-F56E04CC27DE}" type="pres">
      <dgm:prSet presAssocID="{1D1D65E6-29CE-4D9A-AE64-A29FC5E2D1CC}" presName="textRect" presStyleLbl="revTx" presStyleIdx="0" presStyleCnt="2">
        <dgm:presLayoutVars>
          <dgm:chMax val="1"/>
          <dgm:chPref val="1"/>
        </dgm:presLayoutVars>
      </dgm:prSet>
      <dgm:spPr/>
    </dgm:pt>
    <dgm:pt modelId="{AC39D227-B92A-42D3-B584-AC8B61AF0A1C}" type="pres">
      <dgm:prSet presAssocID="{F0105CE2-1778-45D1-ADBE-555F9D741F05}" presName="sibTrans" presStyleLbl="sibTrans2D1" presStyleIdx="0" presStyleCnt="0"/>
      <dgm:spPr/>
    </dgm:pt>
    <dgm:pt modelId="{9E5C0A72-6DE8-47BE-B765-11F4C5F7783B}" type="pres">
      <dgm:prSet presAssocID="{E82EC506-DD8F-449C-B025-8D62027CAFB9}" presName="compNode" presStyleCnt="0"/>
      <dgm:spPr/>
    </dgm:pt>
    <dgm:pt modelId="{931B51B4-A41D-40F1-A1E7-2A735E47CA89}" type="pres">
      <dgm:prSet presAssocID="{E82EC506-DD8F-449C-B025-8D62027CAFB9}" presName="iconBgRect" presStyleLbl="bgShp" presStyleIdx="1" presStyleCnt="2"/>
      <dgm:spPr/>
    </dgm:pt>
    <dgm:pt modelId="{BCCDFEBE-19F2-4D4E-A766-8DDDA123B52D}" type="pres">
      <dgm:prSet presAssocID="{E82EC506-DD8F-449C-B025-8D62027CAFB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female outline"/>
        </a:ext>
      </dgm:extLst>
    </dgm:pt>
    <dgm:pt modelId="{60ACEEFC-5B51-45A4-9420-D3CAC2D2DC4F}" type="pres">
      <dgm:prSet presAssocID="{E82EC506-DD8F-449C-B025-8D62027CAFB9}" presName="spaceRect" presStyleCnt="0"/>
      <dgm:spPr/>
    </dgm:pt>
    <dgm:pt modelId="{CBD447D5-3A05-4011-91B9-634D7A8EE5C2}" type="pres">
      <dgm:prSet presAssocID="{E82EC506-DD8F-449C-B025-8D62027CAFB9}" presName="textRect" presStyleLbl="revTx" presStyleIdx="1" presStyleCnt="2">
        <dgm:presLayoutVars>
          <dgm:chMax val="1"/>
          <dgm:chPref val="1"/>
        </dgm:presLayoutVars>
      </dgm:prSet>
      <dgm:spPr/>
    </dgm:pt>
  </dgm:ptLst>
  <dgm:cxnLst>
    <dgm:cxn modelId="{A1AF7700-A2BF-437E-AF34-87BA0A366AA2}" type="presOf" srcId="{AFE1AEB6-116E-47EA-B015-26AEF25D7FCB}" destId="{9DA97066-0DC6-4F3E-AC12-20B91C0757AB}" srcOrd="0" destOrd="0" presId="urn:microsoft.com/office/officeart/2018/2/layout/IconCircleList"/>
    <dgm:cxn modelId="{C8E5FA2F-1398-42FE-BAA5-C24F3CC225F6}" srcId="{AFE1AEB6-116E-47EA-B015-26AEF25D7FCB}" destId="{E82EC506-DD8F-449C-B025-8D62027CAFB9}" srcOrd="1" destOrd="0" parTransId="{D9AF02D7-A90D-42D2-B2FB-73BE71A752C9}" sibTransId="{C95FF415-A382-496D-A631-6FB1BD9FC12D}"/>
    <dgm:cxn modelId="{0318BF7B-BD65-4792-B655-A4ADD94FBA08}" type="presOf" srcId="{F0105CE2-1778-45D1-ADBE-555F9D741F05}" destId="{AC39D227-B92A-42D3-B584-AC8B61AF0A1C}" srcOrd="0" destOrd="0" presId="urn:microsoft.com/office/officeart/2018/2/layout/IconCircleList"/>
    <dgm:cxn modelId="{C03A068A-F0A9-4496-9867-29385E1084C5}" type="presOf" srcId="{E82EC506-DD8F-449C-B025-8D62027CAFB9}" destId="{CBD447D5-3A05-4011-91B9-634D7A8EE5C2}" srcOrd="0" destOrd="0" presId="urn:microsoft.com/office/officeart/2018/2/layout/IconCircleList"/>
    <dgm:cxn modelId="{EAA793C2-B375-44C5-9B52-6D0A23C3E6C4}" type="presOf" srcId="{1D1D65E6-29CE-4D9A-AE64-A29FC5E2D1CC}" destId="{8EB6DFD0-01FD-43EF-9CF6-F56E04CC27DE}" srcOrd="0" destOrd="0" presId="urn:microsoft.com/office/officeart/2018/2/layout/IconCircleList"/>
    <dgm:cxn modelId="{DE13EDC7-AF6C-48F5-A7B7-DF8C321A0147}" srcId="{AFE1AEB6-116E-47EA-B015-26AEF25D7FCB}" destId="{1D1D65E6-29CE-4D9A-AE64-A29FC5E2D1CC}" srcOrd="0" destOrd="0" parTransId="{04F9D0AF-9F28-4748-9982-5107C320849A}" sibTransId="{F0105CE2-1778-45D1-ADBE-555F9D741F05}"/>
    <dgm:cxn modelId="{4EEDFDC7-F724-45DD-B594-4E8810B6D348}" type="presParOf" srcId="{9DA97066-0DC6-4F3E-AC12-20B91C0757AB}" destId="{57CAB0CE-F840-40ED-BDEB-F4CB856452D6}" srcOrd="0" destOrd="0" presId="urn:microsoft.com/office/officeart/2018/2/layout/IconCircleList"/>
    <dgm:cxn modelId="{C181841A-FFB1-4EAA-9824-892F9C7AA82B}" type="presParOf" srcId="{57CAB0CE-F840-40ED-BDEB-F4CB856452D6}" destId="{618AA73D-DD73-4555-9ECD-87D4B6E53654}" srcOrd="0" destOrd="0" presId="urn:microsoft.com/office/officeart/2018/2/layout/IconCircleList"/>
    <dgm:cxn modelId="{959D75F8-A4E6-4B76-89AA-D55BF8397D8E}" type="presParOf" srcId="{618AA73D-DD73-4555-9ECD-87D4B6E53654}" destId="{6751B296-02ED-43F4-8408-99EDF007E5DA}" srcOrd="0" destOrd="0" presId="urn:microsoft.com/office/officeart/2018/2/layout/IconCircleList"/>
    <dgm:cxn modelId="{B457D9BF-A0A6-4C52-9963-C8191381518E}" type="presParOf" srcId="{618AA73D-DD73-4555-9ECD-87D4B6E53654}" destId="{82F86466-1F7F-4C86-8A6F-32FED33ADAE3}" srcOrd="1" destOrd="0" presId="urn:microsoft.com/office/officeart/2018/2/layout/IconCircleList"/>
    <dgm:cxn modelId="{7C1A93A2-644C-4F58-8D39-4A7B339D3E99}" type="presParOf" srcId="{618AA73D-DD73-4555-9ECD-87D4B6E53654}" destId="{6704148D-BB86-42A7-9B41-1649BB8A1486}" srcOrd="2" destOrd="0" presId="urn:microsoft.com/office/officeart/2018/2/layout/IconCircleList"/>
    <dgm:cxn modelId="{1D8B7D99-97CC-4956-933E-70291C044F44}" type="presParOf" srcId="{618AA73D-DD73-4555-9ECD-87D4B6E53654}" destId="{8EB6DFD0-01FD-43EF-9CF6-F56E04CC27DE}" srcOrd="3" destOrd="0" presId="urn:microsoft.com/office/officeart/2018/2/layout/IconCircleList"/>
    <dgm:cxn modelId="{D1C77E86-1E4C-494F-B54A-BD122DB02B5D}" type="presParOf" srcId="{57CAB0CE-F840-40ED-BDEB-F4CB856452D6}" destId="{AC39D227-B92A-42D3-B584-AC8B61AF0A1C}" srcOrd="1" destOrd="0" presId="urn:microsoft.com/office/officeart/2018/2/layout/IconCircleList"/>
    <dgm:cxn modelId="{2165ECF6-4312-4BA3-9121-C88BE490FB0B}" type="presParOf" srcId="{57CAB0CE-F840-40ED-BDEB-F4CB856452D6}" destId="{9E5C0A72-6DE8-47BE-B765-11F4C5F7783B}" srcOrd="2" destOrd="0" presId="urn:microsoft.com/office/officeart/2018/2/layout/IconCircleList"/>
    <dgm:cxn modelId="{97004C5C-894D-4503-B4B0-91ED1A61F82E}" type="presParOf" srcId="{9E5C0A72-6DE8-47BE-B765-11F4C5F7783B}" destId="{931B51B4-A41D-40F1-A1E7-2A735E47CA89}" srcOrd="0" destOrd="0" presId="urn:microsoft.com/office/officeart/2018/2/layout/IconCircleList"/>
    <dgm:cxn modelId="{25454137-BAF6-46D5-A7F4-CF4B0645EE1E}" type="presParOf" srcId="{9E5C0A72-6DE8-47BE-B765-11F4C5F7783B}" destId="{BCCDFEBE-19F2-4D4E-A766-8DDDA123B52D}" srcOrd="1" destOrd="0" presId="urn:microsoft.com/office/officeart/2018/2/layout/IconCircleList"/>
    <dgm:cxn modelId="{943F95A0-6BF7-4443-B6D0-EDFEBD977089}" type="presParOf" srcId="{9E5C0A72-6DE8-47BE-B765-11F4C5F7783B}" destId="{60ACEEFC-5B51-45A4-9420-D3CAC2D2DC4F}" srcOrd="2" destOrd="0" presId="urn:microsoft.com/office/officeart/2018/2/layout/IconCircleList"/>
    <dgm:cxn modelId="{15FC7EA6-0464-40C2-AFF7-A08C24899171}" type="presParOf" srcId="{9E5C0A72-6DE8-47BE-B765-11F4C5F7783B}" destId="{CBD447D5-3A05-4011-91B9-634D7A8EE5C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1AEB6-116E-47EA-B015-26AEF25D7FCB}"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DFA1CAD2-4D32-44FE-80F0-F1EFCB235D44}">
      <dgm:prSet/>
      <dgm:spPr/>
      <dgm:t>
        <a:bodyPr/>
        <a:lstStyle/>
        <a:p>
          <a:pPr rtl="0"/>
          <a:r>
            <a:rPr lang="en-GB"/>
            <a:t>It is important that the individual and their next of kin or executors, as well as their health and social care providers, understand what’s involved in consenting to and facilitating body donation.</a:t>
          </a:r>
          <a:r>
            <a:rPr lang="en-GB">
              <a:latin typeface="Gill Sans MT" panose="020B0502020104020203"/>
            </a:rPr>
            <a:t> </a:t>
          </a:r>
          <a:endParaRPr lang="en-US"/>
        </a:p>
      </dgm:t>
    </dgm:pt>
    <dgm:pt modelId="{5D0705C7-61CB-4B34-AC19-A19B87B2451B}" type="parTrans" cxnId="{4D0B8E19-EAAD-40AA-9444-9B7504EA2B89}">
      <dgm:prSet/>
      <dgm:spPr/>
      <dgm:t>
        <a:bodyPr/>
        <a:lstStyle/>
        <a:p>
          <a:endParaRPr lang="en-US"/>
        </a:p>
      </dgm:t>
    </dgm:pt>
    <dgm:pt modelId="{94291763-7984-4D5D-8452-EA0149740C12}" type="sibTrans" cxnId="{4D0B8E19-EAAD-40AA-9444-9B7504EA2B89}">
      <dgm:prSet/>
      <dgm:spPr/>
      <dgm:t>
        <a:bodyPr/>
        <a:lstStyle/>
        <a:p>
          <a:endParaRPr lang="en-US"/>
        </a:p>
      </dgm:t>
    </dgm:pt>
    <dgm:pt modelId="{5B5FB848-D484-4BF6-97A3-730F54CBAE44}">
      <dgm:prSet/>
      <dgm:spPr/>
      <dgm:t>
        <a:bodyPr/>
        <a:lstStyle/>
        <a:p>
          <a:pPr rtl="0"/>
          <a:r>
            <a:rPr lang="en-GB"/>
            <a:t>There are a few steps that must take place for a person to register for body donation while they are living, including completing, signing, and submitting the required documentation. This documentation is referred to as a Declaration of Bequest Form.</a:t>
          </a:r>
          <a:r>
            <a:rPr lang="en-GB">
              <a:latin typeface="Gill Sans MT" panose="020B0502020104020203"/>
            </a:rPr>
            <a:t> </a:t>
          </a:r>
          <a:endParaRPr lang="en-US"/>
        </a:p>
      </dgm:t>
    </dgm:pt>
    <dgm:pt modelId="{DA141A6D-8420-4B55-BDAA-F04231260C50}" type="parTrans" cxnId="{C00D5535-AE11-47E5-B7CB-859CCE1EB44F}">
      <dgm:prSet/>
      <dgm:spPr/>
      <dgm:t>
        <a:bodyPr/>
        <a:lstStyle/>
        <a:p>
          <a:endParaRPr lang="en-US"/>
        </a:p>
      </dgm:t>
    </dgm:pt>
    <dgm:pt modelId="{1DA996D1-3C08-4E0B-A17D-12B9B95DD35E}" type="sibTrans" cxnId="{C00D5535-AE11-47E5-B7CB-859CCE1EB44F}">
      <dgm:prSet/>
      <dgm:spPr/>
      <dgm:t>
        <a:bodyPr/>
        <a:lstStyle/>
        <a:p>
          <a:endParaRPr lang="en-US"/>
        </a:p>
      </dgm:t>
    </dgm:pt>
    <dgm:pt modelId="{1D78B24F-3ADD-4DB3-A41D-66B8C3552A37}">
      <dgm:prSet/>
      <dgm:spPr/>
      <dgm:t>
        <a:bodyPr/>
        <a:lstStyle/>
        <a:p>
          <a:r>
            <a:rPr lang="en-GB"/>
            <a:t>There is no upper age limit for donation and anyone over the age of 12 (with parental consent until aged 18) can choose to donate.</a:t>
          </a:r>
          <a:endParaRPr lang="en-US"/>
        </a:p>
      </dgm:t>
    </dgm:pt>
    <dgm:pt modelId="{B7103309-BD90-4B15-890B-43E15406B659}" type="parTrans" cxnId="{64791038-9ED6-42CE-A0E3-CA029DBB4DD1}">
      <dgm:prSet/>
      <dgm:spPr/>
      <dgm:t>
        <a:bodyPr/>
        <a:lstStyle/>
        <a:p>
          <a:endParaRPr lang="en-US"/>
        </a:p>
      </dgm:t>
    </dgm:pt>
    <dgm:pt modelId="{CDD55DD7-0A95-4F82-AAFC-CF777085E90B}" type="sibTrans" cxnId="{64791038-9ED6-42CE-A0E3-CA029DBB4DD1}">
      <dgm:prSet/>
      <dgm:spPr/>
      <dgm:t>
        <a:bodyPr/>
        <a:lstStyle/>
        <a:p>
          <a:endParaRPr lang="en-US"/>
        </a:p>
      </dgm:t>
    </dgm:pt>
    <dgm:pt modelId="{10BDF912-4A2C-4C7F-972D-0C9C337636D7}" type="pres">
      <dgm:prSet presAssocID="{AFE1AEB6-116E-47EA-B015-26AEF25D7FCB}" presName="vert0" presStyleCnt="0">
        <dgm:presLayoutVars>
          <dgm:dir/>
          <dgm:animOne val="branch"/>
          <dgm:animLvl val="lvl"/>
        </dgm:presLayoutVars>
      </dgm:prSet>
      <dgm:spPr/>
    </dgm:pt>
    <dgm:pt modelId="{09E75C0C-6F10-46D1-80C3-8C9D5AE3BD46}" type="pres">
      <dgm:prSet presAssocID="{DFA1CAD2-4D32-44FE-80F0-F1EFCB235D44}" presName="thickLine" presStyleLbl="alignNode1" presStyleIdx="0" presStyleCnt="3"/>
      <dgm:spPr/>
    </dgm:pt>
    <dgm:pt modelId="{6A2DD8BD-0531-41EE-90F0-11110554AB1C}" type="pres">
      <dgm:prSet presAssocID="{DFA1CAD2-4D32-44FE-80F0-F1EFCB235D44}" presName="horz1" presStyleCnt="0"/>
      <dgm:spPr/>
    </dgm:pt>
    <dgm:pt modelId="{FAB6C072-20E4-46DC-9931-37AE406C8B05}" type="pres">
      <dgm:prSet presAssocID="{DFA1CAD2-4D32-44FE-80F0-F1EFCB235D44}" presName="tx1" presStyleLbl="revTx" presStyleIdx="0" presStyleCnt="3"/>
      <dgm:spPr/>
    </dgm:pt>
    <dgm:pt modelId="{8934DA14-A1AE-43F1-9379-5369EB2B1224}" type="pres">
      <dgm:prSet presAssocID="{DFA1CAD2-4D32-44FE-80F0-F1EFCB235D44}" presName="vert1" presStyleCnt="0"/>
      <dgm:spPr/>
    </dgm:pt>
    <dgm:pt modelId="{2BE80D69-4F58-4051-A435-448454F7F073}" type="pres">
      <dgm:prSet presAssocID="{5B5FB848-D484-4BF6-97A3-730F54CBAE44}" presName="thickLine" presStyleLbl="alignNode1" presStyleIdx="1" presStyleCnt="3"/>
      <dgm:spPr/>
    </dgm:pt>
    <dgm:pt modelId="{CE0EA5EA-AB60-4017-AB9D-94847186C8AD}" type="pres">
      <dgm:prSet presAssocID="{5B5FB848-D484-4BF6-97A3-730F54CBAE44}" presName="horz1" presStyleCnt="0"/>
      <dgm:spPr/>
    </dgm:pt>
    <dgm:pt modelId="{856EB702-0733-4E19-8585-BAFD1FE85E7D}" type="pres">
      <dgm:prSet presAssocID="{5B5FB848-D484-4BF6-97A3-730F54CBAE44}" presName="tx1" presStyleLbl="revTx" presStyleIdx="1" presStyleCnt="3"/>
      <dgm:spPr/>
    </dgm:pt>
    <dgm:pt modelId="{CDD1F8E0-77C4-48A8-B389-CBE8C3678972}" type="pres">
      <dgm:prSet presAssocID="{5B5FB848-D484-4BF6-97A3-730F54CBAE44}" presName="vert1" presStyleCnt="0"/>
      <dgm:spPr/>
    </dgm:pt>
    <dgm:pt modelId="{D94E340F-E6D8-47A0-BC67-AA359EB7EBC6}" type="pres">
      <dgm:prSet presAssocID="{1D78B24F-3ADD-4DB3-A41D-66B8C3552A37}" presName="thickLine" presStyleLbl="alignNode1" presStyleIdx="2" presStyleCnt="3"/>
      <dgm:spPr/>
    </dgm:pt>
    <dgm:pt modelId="{7BC58E2A-6185-48D6-B5D3-27173D10AA97}" type="pres">
      <dgm:prSet presAssocID="{1D78B24F-3ADD-4DB3-A41D-66B8C3552A37}" presName="horz1" presStyleCnt="0"/>
      <dgm:spPr/>
    </dgm:pt>
    <dgm:pt modelId="{F73F9590-F5D0-493E-B65D-6494F2E6C0BE}" type="pres">
      <dgm:prSet presAssocID="{1D78B24F-3ADD-4DB3-A41D-66B8C3552A37}" presName="tx1" presStyleLbl="revTx" presStyleIdx="2" presStyleCnt="3"/>
      <dgm:spPr/>
    </dgm:pt>
    <dgm:pt modelId="{1C699BC4-6D84-4330-A70E-686D604D4C1C}" type="pres">
      <dgm:prSet presAssocID="{1D78B24F-3ADD-4DB3-A41D-66B8C3552A37}" presName="vert1" presStyleCnt="0"/>
      <dgm:spPr/>
    </dgm:pt>
  </dgm:ptLst>
  <dgm:cxnLst>
    <dgm:cxn modelId="{4D0B8E19-EAAD-40AA-9444-9B7504EA2B89}" srcId="{AFE1AEB6-116E-47EA-B015-26AEF25D7FCB}" destId="{DFA1CAD2-4D32-44FE-80F0-F1EFCB235D44}" srcOrd="0" destOrd="0" parTransId="{5D0705C7-61CB-4B34-AC19-A19B87B2451B}" sibTransId="{94291763-7984-4D5D-8452-EA0149740C12}"/>
    <dgm:cxn modelId="{C00D5535-AE11-47E5-B7CB-859CCE1EB44F}" srcId="{AFE1AEB6-116E-47EA-B015-26AEF25D7FCB}" destId="{5B5FB848-D484-4BF6-97A3-730F54CBAE44}" srcOrd="1" destOrd="0" parTransId="{DA141A6D-8420-4B55-BDAA-F04231260C50}" sibTransId="{1DA996D1-3C08-4E0B-A17D-12B9B95DD35E}"/>
    <dgm:cxn modelId="{64791038-9ED6-42CE-A0E3-CA029DBB4DD1}" srcId="{AFE1AEB6-116E-47EA-B015-26AEF25D7FCB}" destId="{1D78B24F-3ADD-4DB3-A41D-66B8C3552A37}" srcOrd="2" destOrd="0" parTransId="{B7103309-BD90-4B15-890B-43E15406B659}" sibTransId="{CDD55DD7-0A95-4F82-AAFC-CF777085E90B}"/>
    <dgm:cxn modelId="{77F7BE73-AED4-4F01-B2EC-73838DE42417}" type="presOf" srcId="{5B5FB848-D484-4BF6-97A3-730F54CBAE44}" destId="{856EB702-0733-4E19-8585-BAFD1FE85E7D}" srcOrd="0" destOrd="0" presId="urn:microsoft.com/office/officeart/2008/layout/LinedList"/>
    <dgm:cxn modelId="{247A3183-DBC0-4BA6-928E-F287DEE89421}" type="presOf" srcId="{AFE1AEB6-116E-47EA-B015-26AEF25D7FCB}" destId="{10BDF912-4A2C-4C7F-972D-0C9C337636D7}" srcOrd="0" destOrd="0" presId="urn:microsoft.com/office/officeart/2008/layout/LinedList"/>
    <dgm:cxn modelId="{30C1BFA3-904E-4D9B-ABBC-3A2F466861C1}" type="presOf" srcId="{1D78B24F-3ADD-4DB3-A41D-66B8C3552A37}" destId="{F73F9590-F5D0-493E-B65D-6494F2E6C0BE}" srcOrd="0" destOrd="0" presId="urn:microsoft.com/office/officeart/2008/layout/LinedList"/>
    <dgm:cxn modelId="{9AABD2FE-7B01-42E6-9E8F-DAB2A2D523AA}" type="presOf" srcId="{DFA1CAD2-4D32-44FE-80F0-F1EFCB235D44}" destId="{FAB6C072-20E4-46DC-9931-37AE406C8B05}" srcOrd="0" destOrd="0" presId="urn:microsoft.com/office/officeart/2008/layout/LinedList"/>
    <dgm:cxn modelId="{55804646-EC5F-49A8-A779-887F9B7F89CB}" type="presParOf" srcId="{10BDF912-4A2C-4C7F-972D-0C9C337636D7}" destId="{09E75C0C-6F10-46D1-80C3-8C9D5AE3BD46}" srcOrd="0" destOrd="0" presId="urn:microsoft.com/office/officeart/2008/layout/LinedList"/>
    <dgm:cxn modelId="{AD8ABE62-ACCA-4B87-96FB-2E615A7CE55E}" type="presParOf" srcId="{10BDF912-4A2C-4C7F-972D-0C9C337636D7}" destId="{6A2DD8BD-0531-41EE-90F0-11110554AB1C}" srcOrd="1" destOrd="0" presId="urn:microsoft.com/office/officeart/2008/layout/LinedList"/>
    <dgm:cxn modelId="{EE9A161D-D702-4ABE-8FF5-14713DC86368}" type="presParOf" srcId="{6A2DD8BD-0531-41EE-90F0-11110554AB1C}" destId="{FAB6C072-20E4-46DC-9931-37AE406C8B05}" srcOrd="0" destOrd="0" presId="urn:microsoft.com/office/officeart/2008/layout/LinedList"/>
    <dgm:cxn modelId="{6CE050D8-5E09-4D23-B2F5-2F3ACC9B2B5C}" type="presParOf" srcId="{6A2DD8BD-0531-41EE-90F0-11110554AB1C}" destId="{8934DA14-A1AE-43F1-9379-5369EB2B1224}" srcOrd="1" destOrd="0" presId="urn:microsoft.com/office/officeart/2008/layout/LinedList"/>
    <dgm:cxn modelId="{D6FEA374-CAA1-4D53-AD80-A0E299D853AF}" type="presParOf" srcId="{10BDF912-4A2C-4C7F-972D-0C9C337636D7}" destId="{2BE80D69-4F58-4051-A435-448454F7F073}" srcOrd="2" destOrd="0" presId="urn:microsoft.com/office/officeart/2008/layout/LinedList"/>
    <dgm:cxn modelId="{5FCBFA7E-5E37-403E-8FA8-320B52A9B300}" type="presParOf" srcId="{10BDF912-4A2C-4C7F-972D-0C9C337636D7}" destId="{CE0EA5EA-AB60-4017-AB9D-94847186C8AD}" srcOrd="3" destOrd="0" presId="urn:microsoft.com/office/officeart/2008/layout/LinedList"/>
    <dgm:cxn modelId="{8278D08C-0989-4595-86BD-2964A70E5884}" type="presParOf" srcId="{CE0EA5EA-AB60-4017-AB9D-94847186C8AD}" destId="{856EB702-0733-4E19-8585-BAFD1FE85E7D}" srcOrd="0" destOrd="0" presId="urn:microsoft.com/office/officeart/2008/layout/LinedList"/>
    <dgm:cxn modelId="{98D22796-BB73-47CC-94E1-E6385AD68C16}" type="presParOf" srcId="{CE0EA5EA-AB60-4017-AB9D-94847186C8AD}" destId="{CDD1F8E0-77C4-48A8-B389-CBE8C3678972}" srcOrd="1" destOrd="0" presId="urn:microsoft.com/office/officeart/2008/layout/LinedList"/>
    <dgm:cxn modelId="{6A27644F-C53E-420A-A084-2063B8D011F8}" type="presParOf" srcId="{10BDF912-4A2C-4C7F-972D-0C9C337636D7}" destId="{D94E340F-E6D8-47A0-BC67-AA359EB7EBC6}" srcOrd="4" destOrd="0" presId="urn:microsoft.com/office/officeart/2008/layout/LinedList"/>
    <dgm:cxn modelId="{A49EF9A6-AA08-4F95-A1F4-D3910A516C8D}" type="presParOf" srcId="{10BDF912-4A2C-4C7F-972D-0C9C337636D7}" destId="{7BC58E2A-6185-48D6-B5D3-27173D10AA97}" srcOrd="5" destOrd="0" presId="urn:microsoft.com/office/officeart/2008/layout/LinedList"/>
    <dgm:cxn modelId="{1D33DBA1-6219-43D6-9E48-5B5385289FEE}" type="presParOf" srcId="{7BC58E2A-6185-48D6-B5D3-27173D10AA97}" destId="{F73F9590-F5D0-493E-B65D-6494F2E6C0BE}" srcOrd="0" destOrd="0" presId="urn:microsoft.com/office/officeart/2008/layout/LinedList"/>
    <dgm:cxn modelId="{0EBC3DE4-639F-4C6C-BAC4-B2F78A991C33}" type="presParOf" srcId="{7BC58E2A-6185-48D6-B5D3-27173D10AA97}" destId="{1C699BC4-6D84-4330-A70E-686D604D4C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4812D6-6ED8-4E3D-8AD8-71C3652EC9C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0D7F84F-BC65-4B51-9817-9FD83FF8A4F2}">
      <dgm:prSet/>
      <dgm:spPr/>
      <dgm:t>
        <a:bodyPr/>
        <a:lstStyle/>
        <a:p>
          <a:pPr>
            <a:lnSpc>
              <a:spcPct val="100000"/>
            </a:lnSpc>
          </a:pPr>
          <a:r>
            <a:rPr lang="en-GB"/>
            <a:t>Many people who are considering Body Donation are also interested in registering, or have already registered, as an organ donor or with another service for tissue donation, i.e. brain bank donation. It is important that a donor understands the differences in registering for these types of donation, what this means for them and that each process for these donations are entirely separate.</a:t>
          </a:r>
          <a:r>
            <a:rPr lang="en-GB">
              <a:latin typeface="Gill Sans MT" panose="020B0502020104020203"/>
            </a:rPr>
            <a:t> </a:t>
          </a:r>
          <a:endParaRPr lang="en-GB" u="sng"/>
        </a:p>
      </dgm:t>
    </dgm:pt>
    <dgm:pt modelId="{71E644F6-DC13-41C6-9B36-FA6ECCBCF01E}" type="parTrans" cxnId="{4E47C735-CB64-47E1-9974-C9A7263EF093}">
      <dgm:prSet/>
      <dgm:spPr/>
      <dgm:t>
        <a:bodyPr/>
        <a:lstStyle/>
        <a:p>
          <a:endParaRPr lang="en-US"/>
        </a:p>
      </dgm:t>
    </dgm:pt>
    <dgm:pt modelId="{9A34A01F-1048-4CB0-B13F-EC4F7083E0DA}" type="sibTrans" cxnId="{4E47C735-CB64-47E1-9974-C9A7263EF093}">
      <dgm:prSet/>
      <dgm:spPr/>
      <dgm:t>
        <a:bodyPr/>
        <a:lstStyle/>
        <a:p>
          <a:endParaRPr lang="en-US"/>
        </a:p>
      </dgm:t>
    </dgm:pt>
    <dgm:pt modelId="{1CF4A5F3-6916-4B42-A6CE-2DA50AA467C5}">
      <dgm:prSet/>
      <dgm:spPr/>
      <dgm:t>
        <a:bodyPr/>
        <a:lstStyle/>
        <a:p>
          <a:pPr>
            <a:lnSpc>
              <a:spcPct val="100000"/>
            </a:lnSpc>
          </a:pPr>
          <a:r>
            <a:rPr lang="en-GB">
              <a:solidFill>
                <a:srgbClr val="333333"/>
              </a:solidFill>
            </a:rPr>
            <a:t>A person can be registered as both organ and body donor. Organ donation should take priority but if doesn't prove possible, then body donation can be considered.</a:t>
          </a:r>
          <a:r>
            <a:rPr lang="en-GB">
              <a:latin typeface="Gill Sans MT" panose="020B0502020104020203"/>
            </a:rPr>
            <a:t> </a:t>
          </a:r>
          <a:r>
            <a:rPr lang="en-GB"/>
            <a:t>Body Donation is entirely the person’s decision and, whatever they decide, it's important to make sure their donation decision is known to their immediate family and to those involved in their care or support.</a:t>
          </a:r>
          <a:r>
            <a:rPr lang="en-GB">
              <a:latin typeface="Gill Sans MT" panose="020B0502020104020203"/>
            </a:rPr>
            <a:t> </a:t>
          </a:r>
          <a:endParaRPr lang="en-US"/>
        </a:p>
      </dgm:t>
    </dgm:pt>
    <dgm:pt modelId="{573DE20D-5A84-4C08-938F-9DF24C736559}" type="parTrans" cxnId="{2A982DCC-7A39-4F8C-8965-C80B3894597A}">
      <dgm:prSet/>
      <dgm:spPr/>
      <dgm:t>
        <a:bodyPr/>
        <a:lstStyle/>
        <a:p>
          <a:endParaRPr lang="en-US"/>
        </a:p>
      </dgm:t>
    </dgm:pt>
    <dgm:pt modelId="{63B9CEEE-4C39-432C-9ECD-432FE23EE2B5}" type="sibTrans" cxnId="{2A982DCC-7A39-4F8C-8965-C80B3894597A}">
      <dgm:prSet/>
      <dgm:spPr/>
      <dgm:t>
        <a:bodyPr/>
        <a:lstStyle/>
        <a:p>
          <a:endParaRPr lang="en-US"/>
        </a:p>
      </dgm:t>
    </dgm:pt>
    <dgm:pt modelId="{E81B6CF4-C4EC-4907-9B0E-AA2C957C217D}">
      <dgm:prSet/>
      <dgm:spPr/>
      <dgm:t>
        <a:bodyPr/>
        <a:lstStyle/>
        <a:p>
          <a:pPr>
            <a:lnSpc>
              <a:spcPct val="100000"/>
            </a:lnSpc>
          </a:pPr>
          <a:r>
            <a:rPr lang="en-GB"/>
            <a:t>The law around organ and tissue donation changed to an opt-out system in Scotland on 26th March 2021. Unfortunately, with the exception of the corneas, it is not possible to donate both organs for transplantation or disease specific research and the whole body to medical science.</a:t>
          </a:r>
          <a:endParaRPr lang="en-US"/>
        </a:p>
      </dgm:t>
    </dgm:pt>
    <dgm:pt modelId="{F4E5B5BB-D173-4B9F-9C6C-DB953FCD59D7}" type="parTrans" cxnId="{B32ED938-B4FB-416D-BC21-90B72098F4C4}">
      <dgm:prSet/>
      <dgm:spPr/>
      <dgm:t>
        <a:bodyPr/>
        <a:lstStyle/>
        <a:p>
          <a:endParaRPr lang="en-US"/>
        </a:p>
      </dgm:t>
    </dgm:pt>
    <dgm:pt modelId="{DF9F8684-B67F-4400-A85F-2E2E98CE8AF4}" type="sibTrans" cxnId="{B32ED938-B4FB-416D-BC21-90B72098F4C4}">
      <dgm:prSet/>
      <dgm:spPr/>
      <dgm:t>
        <a:bodyPr/>
        <a:lstStyle/>
        <a:p>
          <a:endParaRPr lang="en-US"/>
        </a:p>
      </dgm:t>
    </dgm:pt>
    <dgm:pt modelId="{63C5AAC4-7486-4E9C-B3A1-CE7F3C93B34C}" type="pres">
      <dgm:prSet presAssocID="{7E4812D6-6ED8-4E3D-8AD8-71C3652EC9C4}" presName="root" presStyleCnt="0">
        <dgm:presLayoutVars>
          <dgm:dir/>
          <dgm:resizeHandles val="exact"/>
        </dgm:presLayoutVars>
      </dgm:prSet>
      <dgm:spPr/>
    </dgm:pt>
    <dgm:pt modelId="{BD084CAD-303E-452C-8ADE-2353BE4234A3}" type="pres">
      <dgm:prSet presAssocID="{80D7F84F-BC65-4B51-9817-9FD83FF8A4F2}" presName="compNode" presStyleCnt="0"/>
      <dgm:spPr/>
    </dgm:pt>
    <dgm:pt modelId="{01BA598F-3D4D-4B21-915D-031406F2DAE1}" type="pres">
      <dgm:prSet presAssocID="{80D7F84F-BC65-4B51-9817-9FD83FF8A4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idney"/>
        </a:ext>
      </dgm:extLst>
    </dgm:pt>
    <dgm:pt modelId="{AE90FFCA-8CCE-4E57-A8E2-3F19F0DADFA6}" type="pres">
      <dgm:prSet presAssocID="{80D7F84F-BC65-4B51-9817-9FD83FF8A4F2}" presName="spaceRect" presStyleCnt="0"/>
      <dgm:spPr/>
    </dgm:pt>
    <dgm:pt modelId="{3BD2A593-FC1F-4806-A49B-D2CC5E1A6510}" type="pres">
      <dgm:prSet presAssocID="{80D7F84F-BC65-4B51-9817-9FD83FF8A4F2}" presName="textRect" presStyleLbl="revTx" presStyleIdx="0" presStyleCnt="3">
        <dgm:presLayoutVars>
          <dgm:chMax val="1"/>
          <dgm:chPref val="1"/>
        </dgm:presLayoutVars>
      </dgm:prSet>
      <dgm:spPr/>
    </dgm:pt>
    <dgm:pt modelId="{1714A3EB-15C9-4E90-A33B-DE0F8ADC9FED}" type="pres">
      <dgm:prSet presAssocID="{9A34A01F-1048-4CB0-B13F-EC4F7083E0DA}" presName="sibTrans" presStyleCnt="0"/>
      <dgm:spPr/>
    </dgm:pt>
    <dgm:pt modelId="{1F6363C8-6317-4DBA-95BC-2A85AE5E8575}" type="pres">
      <dgm:prSet presAssocID="{E81B6CF4-C4EC-4907-9B0E-AA2C957C217D}" presName="compNode" presStyleCnt="0"/>
      <dgm:spPr/>
    </dgm:pt>
    <dgm:pt modelId="{858D35A1-99A5-49F4-AAE4-A902ED5B7FDA}" type="pres">
      <dgm:prSet presAssocID="{E81B6CF4-C4EC-4907-9B0E-AA2C957C21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Organ"/>
        </a:ext>
      </dgm:extLst>
    </dgm:pt>
    <dgm:pt modelId="{21E7BBAD-A03B-4A38-95EF-31B2E2430B64}" type="pres">
      <dgm:prSet presAssocID="{E81B6CF4-C4EC-4907-9B0E-AA2C957C217D}" presName="spaceRect" presStyleCnt="0"/>
      <dgm:spPr/>
    </dgm:pt>
    <dgm:pt modelId="{D172C93F-2ECF-41C7-BA27-1CED2DF146E1}" type="pres">
      <dgm:prSet presAssocID="{E81B6CF4-C4EC-4907-9B0E-AA2C957C217D}" presName="textRect" presStyleLbl="revTx" presStyleIdx="1" presStyleCnt="3">
        <dgm:presLayoutVars>
          <dgm:chMax val="1"/>
          <dgm:chPref val="1"/>
        </dgm:presLayoutVars>
      </dgm:prSet>
      <dgm:spPr/>
    </dgm:pt>
    <dgm:pt modelId="{2CDEC414-306E-4806-825B-6AEAF4861B41}" type="pres">
      <dgm:prSet presAssocID="{DF9F8684-B67F-4400-A85F-2E2E98CE8AF4}" presName="sibTrans" presStyleCnt="0"/>
      <dgm:spPr/>
    </dgm:pt>
    <dgm:pt modelId="{4BD14241-CC38-4E5C-BAA5-06817A464874}" type="pres">
      <dgm:prSet presAssocID="{1CF4A5F3-6916-4B42-A6CE-2DA50AA467C5}" presName="compNode" presStyleCnt="0"/>
      <dgm:spPr/>
    </dgm:pt>
    <dgm:pt modelId="{9E9C92FD-AD12-40BC-A9FC-67B7947051F0}" type="pres">
      <dgm:prSet presAssocID="{1CF4A5F3-6916-4B42-A6CE-2DA50AA467C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fused person with solid fill"/>
        </a:ext>
      </dgm:extLst>
    </dgm:pt>
    <dgm:pt modelId="{9C82B95C-B896-4CA8-8710-C3C195F89D8E}" type="pres">
      <dgm:prSet presAssocID="{1CF4A5F3-6916-4B42-A6CE-2DA50AA467C5}" presName="spaceRect" presStyleCnt="0"/>
      <dgm:spPr/>
    </dgm:pt>
    <dgm:pt modelId="{B767D50C-1819-4C45-9DB0-FB1E0BD7458E}" type="pres">
      <dgm:prSet presAssocID="{1CF4A5F3-6916-4B42-A6CE-2DA50AA467C5}" presName="textRect" presStyleLbl="revTx" presStyleIdx="2" presStyleCnt="3">
        <dgm:presLayoutVars>
          <dgm:chMax val="1"/>
          <dgm:chPref val="1"/>
        </dgm:presLayoutVars>
      </dgm:prSet>
      <dgm:spPr/>
    </dgm:pt>
  </dgm:ptLst>
  <dgm:cxnLst>
    <dgm:cxn modelId="{B96B4229-E1A2-4AEE-93E6-1A8061C48B8F}" type="presOf" srcId="{1CF4A5F3-6916-4B42-A6CE-2DA50AA467C5}" destId="{B767D50C-1819-4C45-9DB0-FB1E0BD7458E}" srcOrd="0" destOrd="0" presId="urn:microsoft.com/office/officeart/2018/2/layout/IconLabelList"/>
    <dgm:cxn modelId="{4E47C735-CB64-47E1-9974-C9A7263EF093}" srcId="{7E4812D6-6ED8-4E3D-8AD8-71C3652EC9C4}" destId="{80D7F84F-BC65-4B51-9817-9FD83FF8A4F2}" srcOrd="0" destOrd="0" parTransId="{71E644F6-DC13-41C6-9B36-FA6ECCBCF01E}" sibTransId="{9A34A01F-1048-4CB0-B13F-EC4F7083E0DA}"/>
    <dgm:cxn modelId="{B32ED938-B4FB-416D-BC21-90B72098F4C4}" srcId="{7E4812D6-6ED8-4E3D-8AD8-71C3652EC9C4}" destId="{E81B6CF4-C4EC-4907-9B0E-AA2C957C217D}" srcOrd="1" destOrd="0" parTransId="{F4E5B5BB-D173-4B9F-9C6C-DB953FCD59D7}" sibTransId="{DF9F8684-B67F-4400-A85F-2E2E98CE8AF4}"/>
    <dgm:cxn modelId="{CF85F5AA-4C43-4A3F-82FE-B6ABDF167CDB}" type="presOf" srcId="{7E4812D6-6ED8-4E3D-8AD8-71C3652EC9C4}" destId="{63C5AAC4-7486-4E9C-B3A1-CE7F3C93B34C}" srcOrd="0" destOrd="0" presId="urn:microsoft.com/office/officeart/2018/2/layout/IconLabelList"/>
    <dgm:cxn modelId="{5640CDC2-8D7C-4DFF-8856-91DDB6A415B7}" type="presOf" srcId="{E81B6CF4-C4EC-4907-9B0E-AA2C957C217D}" destId="{D172C93F-2ECF-41C7-BA27-1CED2DF146E1}" srcOrd="0" destOrd="0" presId="urn:microsoft.com/office/officeart/2018/2/layout/IconLabelList"/>
    <dgm:cxn modelId="{2A982DCC-7A39-4F8C-8965-C80B3894597A}" srcId="{7E4812D6-6ED8-4E3D-8AD8-71C3652EC9C4}" destId="{1CF4A5F3-6916-4B42-A6CE-2DA50AA467C5}" srcOrd="2" destOrd="0" parTransId="{573DE20D-5A84-4C08-938F-9DF24C736559}" sibTransId="{63B9CEEE-4C39-432C-9ECD-432FE23EE2B5}"/>
    <dgm:cxn modelId="{D631FEEB-AE24-41DA-83EB-1627BEB908B9}" type="presOf" srcId="{80D7F84F-BC65-4B51-9817-9FD83FF8A4F2}" destId="{3BD2A593-FC1F-4806-A49B-D2CC5E1A6510}" srcOrd="0" destOrd="0" presId="urn:microsoft.com/office/officeart/2018/2/layout/IconLabelList"/>
    <dgm:cxn modelId="{E62D37A0-E79C-424E-8B3F-AEBBE7DED5A3}" type="presParOf" srcId="{63C5AAC4-7486-4E9C-B3A1-CE7F3C93B34C}" destId="{BD084CAD-303E-452C-8ADE-2353BE4234A3}" srcOrd="0" destOrd="0" presId="urn:microsoft.com/office/officeart/2018/2/layout/IconLabelList"/>
    <dgm:cxn modelId="{88C7312D-D204-4551-AFBE-2BD7CD8194DF}" type="presParOf" srcId="{BD084CAD-303E-452C-8ADE-2353BE4234A3}" destId="{01BA598F-3D4D-4B21-915D-031406F2DAE1}" srcOrd="0" destOrd="0" presId="urn:microsoft.com/office/officeart/2018/2/layout/IconLabelList"/>
    <dgm:cxn modelId="{E1AA78C6-41D8-4E62-9309-9F449FADE5EB}" type="presParOf" srcId="{BD084CAD-303E-452C-8ADE-2353BE4234A3}" destId="{AE90FFCA-8CCE-4E57-A8E2-3F19F0DADFA6}" srcOrd="1" destOrd="0" presId="urn:microsoft.com/office/officeart/2018/2/layout/IconLabelList"/>
    <dgm:cxn modelId="{FB99D9AF-39DE-4FB4-8493-BADDB3BC6195}" type="presParOf" srcId="{BD084CAD-303E-452C-8ADE-2353BE4234A3}" destId="{3BD2A593-FC1F-4806-A49B-D2CC5E1A6510}" srcOrd="2" destOrd="0" presId="urn:microsoft.com/office/officeart/2018/2/layout/IconLabelList"/>
    <dgm:cxn modelId="{ABAA6FFA-12D9-4180-8957-2BAE83427B9E}" type="presParOf" srcId="{63C5AAC4-7486-4E9C-B3A1-CE7F3C93B34C}" destId="{1714A3EB-15C9-4E90-A33B-DE0F8ADC9FED}" srcOrd="1" destOrd="0" presId="urn:microsoft.com/office/officeart/2018/2/layout/IconLabelList"/>
    <dgm:cxn modelId="{B74846EA-F5A1-421D-AF12-EFD3A2AB6A09}" type="presParOf" srcId="{63C5AAC4-7486-4E9C-B3A1-CE7F3C93B34C}" destId="{1F6363C8-6317-4DBA-95BC-2A85AE5E8575}" srcOrd="2" destOrd="0" presId="urn:microsoft.com/office/officeart/2018/2/layout/IconLabelList"/>
    <dgm:cxn modelId="{54983EB6-B146-4DE9-9A64-EF9751199173}" type="presParOf" srcId="{1F6363C8-6317-4DBA-95BC-2A85AE5E8575}" destId="{858D35A1-99A5-49F4-AAE4-A902ED5B7FDA}" srcOrd="0" destOrd="0" presId="urn:microsoft.com/office/officeart/2018/2/layout/IconLabelList"/>
    <dgm:cxn modelId="{D09E03F2-6E1F-44FA-838C-CFF185ADD04C}" type="presParOf" srcId="{1F6363C8-6317-4DBA-95BC-2A85AE5E8575}" destId="{21E7BBAD-A03B-4A38-95EF-31B2E2430B64}" srcOrd="1" destOrd="0" presId="urn:microsoft.com/office/officeart/2018/2/layout/IconLabelList"/>
    <dgm:cxn modelId="{470E81CB-0EB1-4627-9E43-D44E03F1CCD1}" type="presParOf" srcId="{1F6363C8-6317-4DBA-95BC-2A85AE5E8575}" destId="{D172C93F-2ECF-41C7-BA27-1CED2DF146E1}" srcOrd="2" destOrd="0" presId="urn:microsoft.com/office/officeart/2018/2/layout/IconLabelList"/>
    <dgm:cxn modelId="{889A08A5-52BE-4D0B-92B8-7D12F9F37FAB}" type="presParOf" srcId="{63C5AAC4-7486-4E9C-B3A1-CE7F3C93B34C}" destId="{2CDEC414-306E-4806-825B-6AEAF4861B41}" srcOrd="3" destOrd="0" presId="urn:microsoft.com/office/officeart/2018/2/layout/IconLabelList"/>
    <dgm:cxn modelId="{00C767BF-55FF-471B-9A00-C11E1A1F8556}" type="presParOf" srcId="{63C5AAC4-7486-4E9C-B3A1-CE7F3C93B34C}" destId="{4BD14241-CC38-4E5C-BAA5-06817A464874}" srcOrd="4" destOrd="0" presId="urn:microsoft.com/office/officeart/2018/2/layout/IconLabelList"/>
    <dgm:cxn modelId="{80626485-D492-4FF7-93C2-F5BDB372225B}" type="presParOf" srcId="{4BD14241-CC38-4E5C-BAA5-06817A464874}" destId="{9E9C92FD-AD12-40BC-A9FC-67B7947051F0}" srcOrd="0" destOrd="0" presId="urn:microsoft.com/office/officeart/2018/2/layout/IconLabelList"/>
    <dgm:cxn modelId="{95CE7FC7-9AB8-4D8B-9DCA-92EA86ACB6CC}" type="presParOf" srcId="{4BD14241-CC38-4E5C-BAA5-06817A464874}" destId="{9C82B95C-B896-4CA8-8710-C3C195F89D8E}" srcOrd="1" destOrd="0" presId="urn:microsoft.com/office/officeart/2018/2/layout/IconLabelList"/>
    <dgm:cxn modelId="{951B1556-F028-4AA1-853C-2A6613E6EB2A}" type="presParOf" srcId="{4BD14241-CC38-4E5C-BAA5-06817A464874}" destId="{B767D50C-1819-4C45-9DB0-FB1E0BD7458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43E175-C718-497E-B8B1-33C424AD9586}"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666EB973-9866-41DA-ACE7-9555DCB21939}">
      <dgm:prSet/>
      <dgm:spPr/>
      <dgm:t>
        <a:bodyPr/>
        <a:lstStyle/>
        <a:p>
          <a:r>
            <a:rPr lang="en-GB"/>
            <a:t>Cause of Death</a:t>
          </a:r>
          <a:endParaRPr lang="en-US"/>
        </a:p>
      </dgm:t>
    </dgm:pt>
    <dgm:pt modelId="{3507FB26-2902-4361-A3C2-D2F4E89FC11C}" type="parTrans" cxnId="{949BE00D-9918-4DB8-8E2F-2B6E7E7BF396}">
      <dgm:prSet/>
      <dgm:spPr/>
      <dgm:t>
        <a:bodyPr/>
        <a:lstStyle/>
        <a:p>
          <a:endParaRPr lang="en-US"/>
        </a:p>
      </dgm:t>
    </dgm:pt>
    <dgm:pt modelId="{FF92A047-62BA-4297-975C-39072D97BFBD}" type="sibTrans" cxnId="{949BE00D-9918-4DB8-8E2F-2B6E7E7BF396}">
      <dgm:prSet/>
      <dgm:spPr/>
      <dgm:t>
        <a:bodyPr/>
        <a:lstStyle/>
        <a:p>
          <a:endParaRPr lang="en-US"/>
        </a:p>
      </dgm:t>
    </dgm:pt>
    <dgm:pt modelId="{5E249014-C025-4464-9D2B-CB884EC32913}">
      <dgm:prSet/>
      <dgm:spPr/>
      <dgm:t>
        <a:bodyPr/>
        <a:lstStyle/>
        <a:p>
          <a:r>
            <a:rPr lang="en-GB"/>
            <a:t>Infectious or transmittable conditions</a:t>
          </a:r>
          <a:endParaRPr lang="en-US"/>
        </a:p>
      </dgm:t>
    </dgm:pt>
    <dgm:pt modelId="{41872F8F-8532-4121-B19F-C44F93B47C56}" type="parTrans" cxnId="{65807271-1586-4479-A540-0E84E280DEB4}">
      <dgm:prSet/>
      <dgm:spPr/>
      <dgm:t>
        <a:bodyPr/>
        <a:lstStyle/>
        <a:p>
          <a:endParaRPr lang="en-US"/>
        </a:p>
      </dgm:t>
    </dgm:pt>
    <dgm:pt modelId="{0C4CAF69-8CD4-478C-B926-D38A67F17D18}" type="sibTrans" cxnId="{65807271-1586-4479-A540-0E84E280DEB4}">
      <dgm:prSet/>
      <dgm:spPr/>
      <dgm:t>
        <a:bodyPr/>
        <a:lstStyle/>
        <a:p>
          <a:endParaRPr lang="en-US"/>
        </a:p>
      </dgm:t>
    </dgm:pt>
    <dgm:pt modelId="{146898CF-B797-4B28-8234-C49A91899C46}">
      <dgm:prSet/>
      <dgm:spPr/>
      <dgm:t>
        <a:bodyPr/>
        <a:lstStyle/>
        <a:p>
          <a:r>
            <a:rPr lang="en-GB"/>
            <a:t>Height and Weight</a:t>
          </a:r>
          <a:endParaRPr lang="en-US"/>
        </a:p>
      </dgm:t>
    </dgm:pt>
    <dgm:pt modelId="{35E42404-3707-4B1E-97E5-E8F6FF4A727F}" type="parTrans" cxnId="{F41B2378-E756-4C7B-B12E-648203F0595E}">
      <dgm:prSet/>
      <dgm:spPr/>
      <dgm:t>
        <a:bodyPr/>
        <a:lstStyle/>
        <a:p>
          <a:endParaRPr lang="en-US"/>
        </a:p>
      </dgm:t>
    </dgm:pt>
    <dgm:pt modelId="{54A4AED4-F8FC-4D37-B44E-C6929C59E026}" type="sibTrans" cxnId="{F41B2378-E756-4C7B-B12E-648203F0595E}">
      <dgm:prSet/>
      <dgm:spPr/>
      <dgm:t>
        <a:bodyPr/>
        <a:lstStyle/>
        <a:p>
          <a:endParaRPr lang="en-US"/>
        </a:p>
      </dgm:t>
    </dgm:pt>
    <dgm:pt modelId="{536F9A51-201A-4BA3-BF8D-3FC993FAEDF4}">
      <dgm:prSet/>
      <dgm:spPr/>
      <dgm:t>
        <a:bodyPr/>
        <a:lstStyle/>
        <a:p>
          <a:r>
            <a:rPr lang="en-GB"/>
            <a:t>Pacemaker</a:t>
          </a:r>
          <a:endParaRPr lang="en-US"/>
        </a:p>
      </dgm:t>
    </dgm:pt>
    <dgm:pt modelId="{C3F5E323-F0A3-4B83-BD00-FBA0BA827DF3}" type="parTrans" cxnId="{20423496-87C2-4E16-AC92-D278E0DB755A}">
      <dgm:prSet/>
      <dgm:spPr/>
      <dgm:t>
        <a:bodyPr/>
        <a:lstStyle/>
        <a:p>
          <a:endParaRPr lang="en-US"/>
        </a:p>
      </dgm:t>
    </dgm:pt>
    <dgm:pt modelId="{B8F915D4-4994-4152-9FD7-985E372D9E0B}" type="sibTrans" cxnId="{20423496-87C2-4E16-AC92-D278E0DB755A}">
      <dgm:prSet/>
      <dgm:spPr/>
      <dgm:t>
        <a:bodyPr/>
        <a:lstStyle/>
        <a:p>
          <a:endParaRPr lang="en-US"/>
        </a:p>
      </dgm:t>
    </dgm:pt>
    <dgm:pt modelId="{AE58C912-9DDC-43C7-A11F-8824908A5E3E}">
      <dgm:prSet/>
      <dgm:spPr/>
      <dgm:t>
        <a:bodyPr/>
        <a:lstStyle/>
        <a:p>
          <a:r>
            <a:rPr lang="en-GB"/>
            <a:t>Recent Surgery</a:t>
          </a:r>
          <a:endParaRPr lang="en-US"/>
        </a:p>
      </dgm:t>
    </dgm:pt>
    <dgm:pt modelId="{72E88B22-FDCF-41A4-A17C-619E51FB98B7}" type="parTrans" cxnId="{24A96D35-3469-4B30-A062-FCE6C0ED7EDE}">
      <dgm:prSet/>
      <dgm:spPr/>
      <dgm:t>
        <a:bodyPr/>
        <a:lstStyle/>
        <a:p>
          <a:endParaRPr lang="en-US"/>
        </a:p>
      </dgm:t>
    </dgm:pt>
    <dgm:pt modelId="{C1B650C4-4DC1-4963-8C8F-2467ABF753DD}" type="sibTrans" cxnId="{24A96D35-3469-4B30-A062-FCE6C0ED7EDE}">
      <dgm:prSet/>
      <dgm:spPr/>
      <dgm:t>
        <a:bodyPr/>
        <a:lstStyle/>
        <a:p>
          <a:endParaRPr lang="en-US"/>
        </a:p>
      </dgm:t>
    </dgm:pt>
    <dgm:pt modelId="{B42034FB-971F-46C8-9DC1-75CFD974986D}">
      <dgm:prSet/>
      <dgm:spPr/>
      <dgm:t>
        <a:bodyPr/>
        <a:lstStyle/>
        <a:p>
          <a:r>
            <a:rPr lang="en-GB"/>
            <a:t>Cancer</a:t>
          </a:r>
          <a:endParaRPr lang="en-US"/>
        </a:p>
      </dgm:t>
    </dgm:pt>
    <dgm:pt modelId="{837C4A84-98ED-4270-9975-0312FAFF8244}" type="parTrans" cxnId="{9B43F4F1-80DD-4842-914E-DAE66E4A44A8}">
      <dgm:prSet/>
      <dgm:spPr/>
      <dgm:t>
        <a:bodyPr/>
        <a:lstStyle/>
        <a:p>
          <a:endParaRPr lang="en-US"/>
        </a:p>
      </dgm:t>
    </dgm:pt>
    <dgm:pt modelId="{F3799DD4-C7CF-4F9B-8BAE-752C7AF6F093}" type="sibTrans" cxnId="{9B43F4F1-80DD-4842-914E-DAE66E4A44A8}">
      <dgm:prSet/>
      <dgm:spPr/>
      <dgm:t>
        <a:bodyPr/>
        <a:lstStyle/>
        <a:p>
          <a:endParaRPr lang="en-US"/>
        </a:p>
      </dgm:t>
    </dgm:pt>
    <dgm:pt modelId="{6000793A-5C53-4CEA-985E-C36E20458BA4}">
      <dgm:prSet/>
      <dgm:spPr/>
      <dgm:t>
        <a:bodyPr/>
        <a:lstStyle/>
        <a:p>
          <a:pPr rtl="0"/>
          <a:r>
            <a:rPr lang="en-GB"/>
            <a:t>Jaundice</a:t>
          </a:r>
          <a:r>
            <a:rPr lang="en-GB">
              <a:latin typeface="Gill Sans MT" panose="020B0502020104020203"/>
            </a:rPr>
            <a:t> </a:t>
          </a:r>
          <a:endParaRPr lang="en-US"/>
        </a:p>
      </dgm:t>
    </dgm:pt>
    <dgm:pt modelId="{7ED660D2-1F5F-45C5-817F-C0841A7AF39B}" type="parTrans" cxnId="{76ED47A3-378E-4F02-8FCC-32C934C83464}">
      <dgm:prSet/>
      <dgm:spPr/>
      <dgm:t>
        <a:bodyPr/>
        <a:lstStyle/>
        <a:p>
          <a:endParaRPr lang="en-US"/>
        </a:p>
      </dgm:t>
    </dgm:pt>
    <dgm:pt modelId="{C449348D-188A-4657-B871-9E8EF86E1EF1}" type="sibTrans" cxnId="{76ED47A3-378E-4F02-8FCC-32C934C83464}">
      <dgm:prSet/>
      <dgm:spPr/>
      <dgm:t>
        <a:bodyPr/>
        <a:lstStyle/>
        <a:p>
          <a:endParaRPr lang="en-US"/>
        </a:p>
      </dgm:t>
    </dgm:pt>
    <dgm:pt modelId="{243D4659-C1FC-43DE-BBE1-27859563750E}">
      <dgm:prSet/>
      <dgm:spPr/>
      <dgm:t>
        <a:bodyPr/>
        <a:lstStyle/>
        <a:p>
          <a:r>
            <a:rPr lang="en-GB"/>
            <a:t>Oedema</a:t>
          </a:r>
          <a:endParaRPr lang="en-US"/>
        </a:p>
      </dgm:t>
    </dgm:pt>
    <dgm:pt modelId="{049E8A98-798E-4D74-BEB6-B08FBFAB6965}" type="parTrans" cxnId="{033D8E0F-6DA4-47B1-B320-53E48DEFD4A1}">
      <dgm:prSet/>
      <dgm:spPr/>
      <dgm:t>
        <a:bodyPr/>
        <a:lstStyle/>
        <a:p>
          <a:endParaRPr lang="en-US"/>
        </a:p>
      </dgm:t>
    </dgm:pt>
    <dgm:pt modelId="{45011C7E-F279-4BBE-9EE0-1DAD1FB17E74}" type="sibTrans" cxnId="{033D8E0F-6DA4-47B1-B320-53E48DEFD4A1}">
      <dgm:prSet/>
      <dgm:spPr/>
      <dgm:t>
        <a:bodyPr/>
        <a:lstStyle/>
        <a:p>
          <a:endParaRPr lang="en-US"/>
        </a:p>
      </dgm:t>
    </dgm:pt>
    <dgm:pt modelId="{D6CAE9E0-29B3-46D2-A4D9-57D470D0257D}">
      <dgm:prSet/>
      <dgm:spPr/>
      <dgm:t>
        <a:bodyPr/>
        <a:lstStyle/>
        <a:p>
          <a:r>
            <a:rPr lang="en-GB"/>
            <a:t>Wounds or sores</a:t>
          </a:r>
          <a:endParaRPr lang="en-US"/>
        </a:p>
      </dgm:t>
    </dgm:pt>
    <dgm:pt modelId="{0797BBED-A467-4876-81FB-7ADE0163D96A}" type="parTrans" cxnId="{55A49C01-99F0-4B43-9D9A-1D4AB3AB49B6}">
      <dgm:prSet/>
      <dgm:spPr/>
      <dgm:t>
        <a:bodyPr/>
        <a:lstStyle/>
        <a:p>
          <a:endParaRPr lang="en-US"/>
        </a:p>
      </dgm:t>
    </dgm:pt>
    <dgm:pt modelId="{EB378389-8E38-4E9C-BF0C-21503C2EB41C}" type="sibTrans" cxnId="{55A49C01-99F0-4B43-9D9A-1D4AB3AB49B6}">
      <dgm:prSet/>
      <dgm:spPr/>
      <dgm:t>
        <a:bodyPr/>
        <a:lstStyle/>
        <a:p>
          <a:endParaRPr lang="en-US"/>
        </a:p>
      </dgm:t>
    </dgm:pt>
    <dgm:pt modelId="{3122C264-4B78-43CB-B8CC-F0CFE8F79454}">
      <dgm:prSet/>
      <dgm:spPr/>
      <dgm:t>
        <a:bodyPr/>
        <a:lstStyle/>
        <a:p>
          <a:r>
            <a:rPr lang="en-GB"/>
            <a:t>Dementia</a:t>
          </a:r>
          <a:endParaRPr lang="en-US"/>
        </a:p>
      </dgm:t>
    </dgm:pt>
    <dgm:pt modelId="{A4D215AB-A6D8-4320-B1CF-87F9B3ACD3B3}" type="parTrans" cxnId="{20A182F7-9D90-476B-9F52-AB3AC2160E96}">
      <dgm:prSet/>
      <dgm:spPr/>
      <dgm:t>
        <a:bodyPr/>
        <a:lstStyle/>
        <a:p>
          <a:endParaRPr lang="en-US"/>
        </a:p>
      </dgm:t>
    </dgm:pt>
    <dgm:pt modelId="{1C006B1E-C944-45CE-8085-BD80E38808A9}" type="sibTrans" cxnId="{20A182F7-9D90-476B-9F52-AB3AC2160E96}">
      <dgm:prSet/>
      <dgm:spPr/>
      <dgm:t>
        <a:bodyPr/>
        <a:lstStyle/>
        <a:p>
          <a:endParaRPr lang="en-US"/>
        </a:p>
      </dgm:t>
    </dgm:pt>
    <dgm:pt modelId="{B4C4A67E-A36B-4A04-B2D1-3E565C897DDF}">
      <dgm:prSet/>
      <dgm:spPr/>
      <dgm:t>
        <a:bodyPr/>
        <a:lstStyle/>
        <a:p>
          <a:r>
            <a:rPr lang="en-GB"/>
            <a:t>Joint Replacements</a:t>
          </a:r>
          <a:endParaRPr lang="en-US"/>
        </a:p>
      </dgm:t>
    </dgm:pt>
    <dgm:pt modelId="{B20C467E-03D5-481B-9424-57EA35DDCDD9}" type="parTrans" cxnId="{5733524B-6287-42B7-91FC-E25100671F15}">
      <dgm:prSet/>
      <dgm:spPr/>
      <dgm:t>
        <a:bodyPr/>
        <a:lstStyle/>
        <a:p>
          <a:endParaRPr lang="en-US"/>
        </a:p>
      </dgm:t>
    </dgm:pt>
    <dgm:pt modelId="{164B75DA-53DE-4A41-A688-4E04F68FB2BE}" type="sibTrans" cxnId="{5733524B-6287-42B7-91FC-E25100671F15}">
      <dgm:prSet/>
      <dgm:spPr/>
      <dgm:t>
        <a:bodyPr/>
        <a:lstStyle/>
        <a:p>
          <a:endParaRPr lang="en-US"/>
        </a:p>
      </dgm:t>
    </dgm:pt>
    <dgm:pt modelId="{24FBFBDE-2332-4AFB-8847-77BCB8BCAD47}" type="pres">
      <dgm:prSet presAssocID="{1C43E175-C718-497E-B8B1-33C424AD9586}" presName="diagram" presStyleCnt="0">
        <dgm:presLayoutVars>
          <dgm:dir/>
          <dgm:resizeHandles val="exact"/>
        </dgm:presLayoutVars>
      </dgm:prSet>
      <dgm:spPr/>
    </dgm:pt>
    <dgm:pt modelId="{9C38CAEE-F6AF-410B-A91B-3DA61F7B8CD2}" type="pres">
      <dgm:prSet presAssocID="{666EB973-9866-41DA-ACE7-9555DCB21939}" presName="node" presStyleLbl="node1" presStyleIdx="0" presStyleCnt="11">
        <dgm:presLayoutVars>
          <dgm:bulletEnabled val="1"/>
        </dgm:presLayoutVars>
      </dgm:prSet>
      <dgm:spPr>
        <a:solidFill>
          <a:schemeClr val="accent1">
            <a:lumMod val="60000"/>
            <a:lumOff val="40000"/>
          </a:schemeClr>
        </a:solidFill>
      </dgm:spPr>
    </dgm:pt>
    <dgm:pt modelId="{CB47C3BA-6167-42FE-84F4-F03A0D7B4006}" type="pres">
      <dgm:prSet presAssocID="{FF92A047-62BA-4297-975C-39072D97BFBD}" presName="sibTrans" presStyleCnt="0"/>
      <dgm:spPr/>
    </dgm:pt>
    <dgm:pt modelId="{71343DB6-BA1B-453E-8D40-98A268B328D3}" type="pres">
      <dgm:prSet presAssocID="{5E249014-C025-4464-9D2B-CB884EC32913}" presName="node" presStyleLbl="node1" presStyleIdx="1" presStyleCnt="11">
        <dgm:presLayoutVars>
          <dgm:bulletEnabled val="1"/>
        </dgm:presLayoutVars>
      </dgm:prSet>
      <dgm:spPr>
        <a:solidFill>
          <a:schemeClr val="accent1">
            <a:lumMod val="60000"/>
            <a:lumOff val="40000"/>
          </a:schemeClr>
        </a:solidFill>
      </dgm:spPr>
    </dgm:pt>
    <dgm:pt modelId="{F6E41023-7E07-4C65-BFB7-5BC85E02C81B}" type="pres">
      <dgm:prSet presAssocID="{0C4CAF69-8CD4-478C-B926-D38A67F17D18}" presName="sibTrans" presStyleCnt="0"/>
      <dgm:spPr/>
    </dgm:pt>
    <dgm:pt modelId="{2DF9E1E7-1983-4AAB-92F9-08A95AAF33C7}" type="pres">
      <dgm:prSet presAssocID="{146898CF-B797-4B28-8234-C49A91899C46}" presName="node" presStyleLbl="node1" presStyleIdx="2" presStyleCnt="11">
        <dgm:presLayoutVars>
          <dgm:bulletEnabled val="1"/>
        </dgm:presLayoutVars>
      </dgm:prSet>
      <dgm:spPr>
        <a:solidFill>
          <a:schemeClr val="accent1">
            <a:lumMod val="60000"/>
            <a:lumOff val="40000"/>
          </a:schemeClr>
        </a:solidFill>
      </dgm:spPr>
    </dgm:pt>
    <dgm:pt modelId="{7EF63D79-26E9-4C0B-B028-72CFED021641}" type="pres">
      <dgm:prSet presAssocID="{54A4AED4-F8FC-4D37-B44E-C6929C59E026}" presName="sibTrans" presStyleCnt="0"/>
      <dgm:spPr/>
    </dgm:pt>
    <dgm:pt modelId="{03EDCA25-EDBA-4FCE-9F8E-5A07B514C3C8}" type="pres">
      <dgm:prSet presAssocID="{536F9A51-201A-4BA3-BF8D-3FC993FAEDF4}" presName="node" presStyleLbl="node1" presStyleIdx="3" presStyleCnt="11">
        <dgm:presLayoutVars>
          <dgm:bulletEnabled val="1"/>
        </dgm:presLayoutVars>
      </dgm:prSet>
      <dgm:spPr>
        <a:solidFill>
          <a:schemeClr val="accent1">
            <a:lumMod val="60000"/>
            <a:lumOff val="40000"/>
          </a:schemeClr>
        </a:solidFill>
      </dgm:spPr>
    </dgm:pt>
    <dgm:pt modelId="{68C9708B-5505-4472-B13A-8A2FD3BCA554}" type="pres">
      <dgm:prSet presAssocID="{B8F915D4-4994-4152-9FD7-985E372D9E0B}" presName="sibTrans" presStyleCnt="0"/>
      <dgm:spPr/>
    </dgm:pt>
    <dgm:pt modelId="{57E155BD-9DD9-4E01-9F6F-70E57758F2E2}" type="pres">
      <dgm:prSet presAssocID="{AE58C912-9DDC-43C7-A11F-8824908A5E3E}" presName="node" presStyleLbl="node1" presStyleIdx="4" presStyleCnt="11">
        <dgm:presLayoutVars>
          <dgm:bulletEnabled val="1"/>
        </dgm:presLayoutVars>
      </dgm:prSet>
      <dgm:spPr>
        <a:solidFill>
          <a:schemeClr val="accent1">
            <a:lumMod val="60000"/>
            <a:lumOff val="40000"/>
          </a:schemeClr>
        </a:solidFill>
      </dgm:spPr>
    </dgm:pt>
    <dgm:pt modelId="{E5CC85E2-5C10-4CC4-B60E-4738182999EB}" type="pres">
      <dgm:prSet presAssocID="{C1B650C4-4DC1-4963-8C8F-2467ABF753DD}" presName="sibTrans" presStyleCnt="0"/>
      <dgm:spPr/>
    </dgm:pt>
    <dgm:pt modelId="{980D8D18-A222-43F8-8BFC-44C6F9ADFE09}" type="pres">
      <dgm:prSet presAssocID="{B42034FB-971F-46C8-9DC1-75CFD974986D}" presName="node" presStyleLbl="node1" presStyleIdx="5" presStyleCnt="11">
        <dgm:presLayoutVars>
          <dgm:bulletEnabled val="1"/>
        </dgm:presLayoutVars>
      </dgm:prSet>
      <dgm:spPr>
        <a:solidFill>
          <a:schemeClr val="accent1">
            <a:lumMod val="60000"/>
            <a:lumOff val="40000"/>
          </a:schemeClr>
        </a:solidFill>
      </dgm:spPr>
    </dgm:pt>
    <dgm:pt modelId="{B83130BC-8024-4299-B7A5-F588C7B77A3F}" type="pres">
      <dgm:prSet presAssocID="{F3799DD4-C7CF-4F9B-8BAE-752C7AF6F093}" presName="sibTrans" presStyleCnt="0"/>
      <dgm:spPr/>
    </dgm:pt>
    <dgm:pt modelId="{4CBD4AD2-5E32-44F4-80DE-18EA1183DD49}" type="pres">
      <dgm:prSet presAssocID="{6000793A-5C53-4CEA-985E-C36E20458BA4}" presName="node" presStyleLbl="node1" presStyleIdx="6" presStyleCnt="11">
        <dgm:presLayoutVars>
          <dgm:bulletEnabled val="1"/>
        </dgm:presLayoutVars>
      </dgm:prSet>
      <dgm:spPr>
        <a:solidFill>
          <a:schemeClr val="accent1">
            <a:lumMod val="60000"/>
            <a:lumOff val="40000"/>
          </a:schemeClr>
        </a:solidFill>
      </dgm:spPr>
    </dgm:pt>
    <dgm:pt modelId="{C24417AC-3C07-4B59-B971-B735722CC5A5}" type="pres">
      <dgm:prSet presAssocID="{C449348D-188A-4657-B871-9E8EF86E1EF1}" presName="sibTrans" presStyleCnt="0"/>
      <dgm:spPr/>
    </dgm:pt>
    <dgm:pt modelId="{D5B0349C-DFE0-4E0F-8094-F12C3AF2E854}" type="pres">
      <dgm:prSet presAssocID="{243D4659-C1FC-43DE-BBE1-27859563750E}" presName="node" presStyleLbl="node1" presStyleIdx="7" presStyleCnt="11">
        <dgm:presLayoutVars>
          <dgm:bulletEnabled val="1"/>
        </dgm:presLayoutVars>
      </dgm:prSet>
      <dgm:spPr>
        <a:solidFill>
          <a:schemeClr val="accent1">
            <a:lumMod val="60000"/>
            <a:lumOff val="40000"/>
          </a:schemeClr>
        </a:solidFill>
      </dgm:spPr>
    </dgm:pt>
    <dgm:pt modelId="{2FCF91CE-496A-4B74-BBE7-43E748C76BE8}" type="pres">
      <dgm:prSet presAssocID="{45011C7E-F279-4BBE-9EE0-1DAD1FB17E74}" presName="sibTrans" presStyleCnt="0"/>
      <dgm:spPr/>
    </dgm:pt>
    <dgm:pt modelId="{FE651A60-F529-47BB-8EA1-9794EF4DE9A5}" type="pres">
      <dgm:prSet presAssocID="{D6CAE9E0-29B3-46D2-A4D9-57D470D0257D}" presName="node" presStyleLbl="node1" presStyleIdx="8" presStyleCnt="11">
        <dgm:presLayoutVars>
          <dgm:bulletEnabled val="1"/>
        </dgm:presLayoutVars>
      </dgm:prSet>
      <dgm:spPr>
        <a:solidFill>
          <a:schemeClr val="accent1">
            <a:lumMod val="60000"/>
            <a:lumOff val="40000"/>
          </a:schemeClr>
        </a:solidFill>
      </dgm:spPr>
    </dgm:pt>
    <dgm:pt modelId="{DE392FDD-C2F7-453C-BF7B-84DEB97775D9}" type="pres">
      <dgm:prSet presAssocID="{EB378389-8E38-4E9C-BF0C-21503C2EB41C}" presName="sibTrans" presStyleCnt="0"/>
      <dgm:spPr/>
    </dgm:pt>
    <dgm:pt modelId="{B7B5A9E5-B9C4-48E1-B1A0-BF8241785098}" type="pres">
      <dgm:prSet presAssocID="{3122C264-4B78-43CB-B8CC-F0CFE8F79454}" presName="node" presStyleLbl="node1" presStyleIdx="9" presStyleCnt="11">
        <dgm:presLayoutVars>
          <dgm:bulletEnabled val="1"/>
        </dgm:presLayoutVars>
      </dgm:prSet>
      <dgm:spPr>
        <a:solidFill>
          <a:schemeClr val="accent1">
            <a:lumMod val="60000"/>
            <a:lumOff val="40000"/>
          </a:schemeClr>
        </a:solidFill>
      </dgm:spPr>
    </dgm:pt>
    <dgm:pt modelId="{63A4E468-01E1-43EE-8C3D-53EC7A065CA0}" type="pres">
      <dgm:prSet presAssocID="{1C006B1E-C944-45CE-8085-BD80E38808A9}" presName="sibTrans" presStyleCnt="0"/>
      <dgm:spPr/>
    </dgm:pt>
    <dgm:pt modelId="{B14D3EE6-F03B-4EEC-A48B-94B8AE1AD076}" type="pres">
      <dgm:prSet presAssocID="{B4C4A67E-A36B-4A04-B2D1-3E565C897DDF}" presName="node" presStyleLbl="node1" presStyleIdx="10" presStyleCnt="11">
        <dgm:presLayoutVars>
          <dgm:bulletEnabled val="1"/>
        </dgm:presLayoutVars>
      </dgm:prSet>
      <dgm:spPr>
        <a:solidFill>
          <a:schemeClr val="accent1">
            <a:lumMod val="60000"/>
            <a:lumOff val="40000"/>
          </a:schemeClr>
        </a:solidFill>
      </dgm:spPr>
    </dgm:pt>
  </dgm:ptLst>
  <dgm:cxnLst>
    <dgm:cxn modelId="{55A49C01-99F0-4B43-9D9A-1D4AB3AB49B6}" srcId="{1C43E175-C718-497E-B8B1-33C424AD9586}" destId="{D6CAE9E0-29B3-46D2-A4D9-57D470D0257D}" srcOrd="8" destOrd="0" parTransId="{0797BBED-A467-4876-81FB-7ADE0163D96A}" sibTransId="{EB378389-8E38-4E9C-BF0C-21503C2EB41C}"/>
    <dgm:cxn modelId="{949BE00D-9918-4DB8-8E2F-2B6E7E7BF396}" srcId="{1C43E175-C718-497E-B8B1-33C424AD9586}" destId="{666EB973-9866-41DA-ACE7-9555DCB21939}" srcOrd="0" destOrd="0" parTransId="{3507FB26-2902-4361-A3C2-D2F4E89FC11C}" sibTransId="{FF92A047-62BA-4297-975C-39072D97BFBD}"/>
    <dgm:cxn modelId="{033D8E0F-6DA4-47B1-B320-53E48DEFD4A1}" srcId="{1C43E175-C718-497E-B8B1-33C424AD9586}" destId="{243D4659-C1FC-43DE-BBE1-27859563750E}" srcOrd="7" destOrd="0" parTransId="{049E8A98-798E-4D74-BEB6-B08FBFAB6965}" sibTransId="{45011C7E-F279-4BBE-9EE0-1DAD1FB17E74}"/>
    <dgm:cxn modelId="{58FFA225-C61E-4C94-A6A4-AF6391200106}" type="presOf" srcId="{D6CAE9E0-29B3-46D2-A4D9-57D470D0257D}" destId="{FE651A60-F529-47BB-8EA1-9794EF4DE9A5}" srcOrd="0" destOrd="0" presId="urn:microsoft.com/office/officeart/2005/8/layout/default"/>
    <dgm:cxn modelId="{24A96D35-3469-4B30-A062-FCE6C0ED7EDE}" srcId="{1C43E175-C718-497E-B8B1-33C424AD9586}" destId="{AE58C912-9DDC-43C7-A11F-8824908A5E3E}" srcOrd="4" destOrd="0" parTransId="{72E88B22-FDCF-41A4-A17C-619E51FB98B7}" sibTransId="{C1B650C4-4DC1-4963-8C8F-2467ABF753DD}"/>
    <dgm:cxn modelId="{52071D3C-AF16-4A9E-8662-94C79428B656}" type="presOf" srcId="{243D4659-C1FC-43DE-BBE1-27859563750E}" destId="{D5B0349C-DFE0-4E0F-8094-F12C3AF2E854}" srcOrd="0" destOrd="0" presId="urn:microsoft.com/office/officeart/2005/8/layout/default"/>
    <dgm:cxn modelId="{BF0C7962-2819-4EC4-AF92-E51EF326541C}" type="presOf" srcId="{6000793A-5C53-4CEA-985E-C36E20458BA4}" destId="{4CBD4AD2-5E32-44F4-80DE-18EA1183DD49}" srcOrd="0" destOrd="0" presId="urn:microsoft.com/office/officeart/2005/8/layout/default"/>
    <dgm:cxn modelId="{5733524B-6287-42B7-91FC-E25100671F15}" srcId="{1C43E175-C718-497E-B8B1-33C424AD9586}" destId="{B4C4A67E-A36B-4A04-B2D1-3E565C897DDF}" srcOrd="10" destOrd="0" parTransId="{B20C467E-03D5-481B-9424-57EA35DDCDD9}" sibTransId="{164B75DA-53DE-4A41-A688-4E04F68FB2BE}"/>
    <dgm:cxn modelId="{65807271-1586-4479-A540-0E84E280DEB4}" srcId="{1C43E175-C718-497E-B8B1-33C424AD9586}" destId="{5E249014-C025-4464-9D2B-CB884EC32913}" srcOrd="1" destOrd="0" parTransId="{41872F8F-8532-4121-B19F-C44F93B47C56}" sibTransId="{0C4CAF69-8CD4-478C-B926-D38A67F17D18}"/>
    <dgm:cxn modelId="{87382058-0C52-46FA-AE87-B795BF865C6F}" type="presOf" srcId="{3122C264-4B78-43CB-B8CC-F0CFE8F79454}" destId="{B7B5A9E5-B9C4-48E1-B1A0-BF8241785098}" srcOrd="0" destOrd="0" presId="urn:microsoft.com/office/officeart/2005/8/layout/default"/>
    <dgm:cxn modelId="{F41B2378-E756-4C7B-B12E-648203F0595E}" srcId="{1C43E175-C718-497E-B8B1-33C424AD9586}" destId="{146898CF-B797-4B28-8234-C49A91899C46}" srcOrd="2" destOrd="0" parTransId="{35E42404-3707-4B1E-97E5-E8F6FF4A727F}" sibTransId="{54A4AED4-F8FC-4D37-B44E-C6929C59E026}"/>
    <dgm:cxn modelId="{20423496-87C2-4E16-AC92-D278E0DB755A}" srcId="{1C43E175-C718-497E-B8B1-33C424AD9586}" destId="{536F9A51-201A-4BA3-BF8D-3FC993FAEDF4}" srcOrd="3" destOrd="0" parTransId="{C3F5E323-F0A3-4B83-BD00-FBA0BA827DF3}" sibTransId="{B8F915D4-4994-4152-9FD7-985E372D9E0B}"/>
    <dgm:cxn modelId="{729B4BA0-FBD2-4EEE-A06D-3677CBCAC7CD}" type="presOf" srcId="{666EB973-9866-41DA-ACE7-9555DCB21939}" destId="{9C38CAEE-F6AF-410B-A91B-3DA61F7B8CD2}" srcOrd="0" destOrd="0" presId="urn:microsoft.com/office/officeart/2005/8/layout/default"/>
    <dgm:cxn modelId="{76ED47A3-378E-4F02-8FCC-32C934C83464}" srcId="{1C43E175-C718-497E-B8B1-33C424AD9586}" destId="{6000793A-5C53-4CEA-985E-C36E20458BA4}" srcOrd="6" destOrd="0" parTransId="{7ED660D2-1F5F-45C5-817F-C0841A7AF39B}" sibTransId="{C449348D-188A-4657-B871-9E8EF86E1EF1}"/>
    <dgm:cxn modelId="{354BC2AD-BDA9-4165-8DA2-AAD4A0E81CF1}" type="presOf" srcId="{B4C4A67E-A36B-4A04-B2D1-3E565C897DDF}" destId="{B14D3EE6-F03B-4EEC-A48B-94B8AE1AD076}" srcOrd="0" destOrd="0" presId="urn:microsoft.com/office/officeart/2005/8/layout/default"/>
    <dgm:cxn modelId="{4FC6ABB1-4B0E-4240-8D3A-186B6A538AA3}" type="presOf" srcId="{146898CF-B797-4B28-8234-C49A91899C46}" destId="{2DF9E1E7-1983-4AAB-92F9-08A95AAF33C7}" srcOrd="0" destOrd="0" presId="urn:microsoft.com/office/officeart/2005/8/layout/default"/>
    <dgm:cxn modelId="{A3D5FFB6-2068-4254-8FA3-667E20241B31}" type="presOf" srcId="{5E249014-C025-4464-9D2B-CB884EC32913}" destId="{71343DB6-BA1B-453E-8D40-98A268B328D3}" srcOrd="0" destOrd="0" presId="urn:microsoft.com/office/officeart/2005/8/layout/default"/>
    <dgm:cxn modelId="{564491B9-044A-41E8-BB5E-893147454616}" type="presOf" srcId="{AE58C912-9DDC-43C7-A11F-8824908A5E3E}" destId="{57E155BD-9DD9-4E01-9F6F-70E57758F2E2}" srcOrd="0" destOrd="0" presId="urn:microsoft.com/office/officeart/2005/8/layout/default"/>
    <dgm:cxn modelId="{014023CA-F1E0-4C2D-A844-006A8ECFCCD1}" type="presOf" srcId="{B42034FB-971F-46C8-9DC1-75CFD974986D}" destId="{980D8D18-A222-43F8-8BFC-44C6F9ADFE09}" srcOrd="0" destOrd="0" presId="urn:microsoft.com/office/officeart/2005/8/layout/default"/>
    <dgm:cxn modelId="{481CD2E8-19FA-4577-A8C9-C9F44C8755AD}" type="presOf" srcId="{536F9A51-201A-4BA3-BF8D-3FC993FAEDF4}" destId="{03EDCA25-EDBA-4FCE-9F8E-5A07B514C3C8}" srcOrd="0" destOrd="0" presId="urn:microsoft.com/office/officeart/2005/8/layout/default"/>
    <dgm:cxn modelId="{20A553EA-37EF-4358-BD39-E95E735F3561}" type="presOf" srcId="{1C43E175-C718-497E-B8B1-33C424AD9586}" destId="{24FBFBDE-2332-4AFB-8847-77BCB8BCAD47}" srcOrd="0" destOrd="0" presId="urn:microsoft.com/office/officeart/2005/8/layout/default"/>
    <dgm:cxn modelId="{9B43F4F1-80DD-4842-914E-DAE66E4A44A8}" srcId="{1C43E175-C718-497E-B8B1-33C424AD9586}" destId="{B42034FB-971F-46C8-9DC1-75CFD974986D}" srcOrd="5" destOrd="0" parTransId="{837C4A84-98ED-4270-9975-0312FAFF8244}" sibTransId="{F3799DD4-C7CF-4F9B-8BAE-752C7AF6F093}"/>
    <dgm:cxn modelId="{20A182F7-9D90-476B-9F52-AB3AC2160E96}" srcId="{1C43E175-C718-497E-B8B1-33C424AD9586}" destId="{3122C264-4B78-43CB-B8CC-F0CFE8F79454}" srcOrd="9" destOrd="0" parTransId="{A4D215AB-A6D8-4320-B1CF-87F9B3ACD3B3}" sibTransId="{1C006B1E-C944-45CE-8085-BD80E38808A9}"/>
    <dgm:cxn modelId="{5C1A5DFF-7536-4BCE-8AD2-1051B462B37A}" type="presParOf" srcId="{24FBFBDE-2332-4AFB-8847-77BCB8BCAD47}" destId="{9C38CAEE-F6AF-410B-A91B-3DA61F7B8CD2}" srcOrd="0" destOrd="0" presId="urn:microsoft.com/office/officeart/2005/8/layout/default"/>
    <dgm:cxn modelId="{CB9A006C-CA81-42DF-90DF-A1B7C59E2F51}" type="presParOf" srcId="{24FBFBDE-2332-4AFB-8847-77BCB8BCAD47}" destId="{CB47C3BA-6167-42FE-84F4-F03A0D7B4006}" srcOrd="1" destOrd="0" presId="urn:microsoft.com/office/officeart/2005/8/layout/default"/>
    <dgm:cxn modelId="{65FE9D74-45A4-45C3-91B8-2DFC7826028F}" type="presParOf" srcId="{24FBFBDE-2332-4AFB-8847-77BCB8BCAD47}" destId="{71343DB6-BA1B-453E-8D40-98A268B328D3}" srcOrd="2" destOrd="0" presId="urn:microsoft.com/office/officeart/2005/8/layout/default"/>
    <dgm:cxn modelId="{859864A0-EA54-46EF-8AA5-265F649685FD}" type="presParOf" srcId="{24FBFBDE-2332-4AFB-8847-77BCB8BCAD47}" destId="{F6E41023-7E07-4C65-BFB7-5BC85E02C81B}" srcOrd="3" destOrd="0" presId="urn:microsoft.com/office/officeart/2005/8/layout/default"/>
    <dgm:cxn modelId="{BF0CFAE8-E5E1-4533-A22B-ED4CD4ADD26A}" type="presParOf" srcId="{24FBFBDE-2332-4AFB-8847-77BCB8BCAD47}" destId="{2DF9E1E7-1983-4AAB-92F9-08A95AAF33C7}" srcOrd="4" destOrd="0" presId="urn:microsoft.com/office/officeart/2005/8/layout/default"/>
    <dgm:cxn modelId="{BC88BCD8-1E14-432B-9A5E-7584D8CD0862}" type="presParOf" srcId="{24FBFBDE-2332-4AFB-8847-77BCB8BCAD47}" destId="{7EF63D79-26E9-4C0B-B028-72CFED021641}" srcOrd="5" destOrd="0" presId="urn:microsoft.com/office/officeart/2005/8/layout/default"/>
    <dgm:cxn modelId="{5EC57BA2-0D23-4B68-80BE-9BD7B9EBD33B}" type="presParOf" srcId="{24FBFBDE-2332-4AFB-8847-77BCB8BCAD47}" destId="{03EDCA25-EDBA-4FCE-9F8E-5A07B514C3C8}" srcOrd="6" destOrd="0" presId="urn:microsoft.com/office/officeart/2005/8/layout/default"/>
    <dgm:cxn modelId="{57910229-49DA-4D92-BF72-823D9C266D64}" type="presParOf" srcId="{24FBFBDE-2332-4AFB-8847-77BCB8BCAD47}" destId="{68C9708B-5505-4472-B13A-8A2FD3BCA554}" srcOrd="7" destOrd="0" presId="urn:microsoft.com/office/officeart/2005/8/layout/default"/>
    <dgm:cxn modelId="{A7CF7BFE-14B6-4400-B848-34950D54BE92}" type="presParOf" srcId="{24FBFBDE-2332-4AFB-8847-77BCB8BCAD47}" destId="{57E155BD-9DD9-4E01-9F6F-70E57758F2E2}" srcOrd="8" destOrd="0" presId="urn:microsoft.com/office/officeart/2005/8/layout/default"/>
    <dgm:cxn modelId="{8DE1367E-158F-4424-9965-C69023ECA696}" type="presParOf" srcId="{24FBFBDE-2332-4AFB-8847-77BCB8BCAD47}" destId="{E5CC85E2-5C10-4CC4-B60E-4738182999EB}" srcOrd="9" destOrd="0" presId="urn:microsoft.com/office/officeart/2005/8/layout/default"/>
    <dgm:cxn modelId="{53EA8D63-6773-489A-A5C6-471B925AD983}" type="presParOf" srcId="{24FBFBDE-2332-4AFB-8847-77BCB8BCAD47}" destId="{980D8D18-A222-43F8-8BFC-44C6F9ADFE09}" srcOrd="10" destOrd="0" presId="urn:microsoft.com/office/officeart/2005/8/layout/default"/>
    <dgm:cxn modelId="{E75D51CA-5032-40E2-87C4-ACC56E1ADA16}" type="presParOf" srcId="{24FBFBDE-2332-4AFB-8847-77BCB8BCAD47}" destId="{B83130BC-8024-4299-B7A5-F588C7B77A3F}" srcOrd="11" destOrd="0" presId="urn:microsoft.com/office/officeart/2005/8/layout/default"/>
    <dgm:cxn modelId="{8251A0EF-8B31-4935-A550-D24AE74DAFE0}" type="presParOf" srcId="{24FBFBDE-2332-4AFB-8847-77BCB8BCAD47}" destId="{4CBD4AD2-5E32-44F4-80DE-18EA1183DD49}" srcOrd="12" destOrd="0" presId="urn:microsoft.com/office/officeart/2005/8/layout/default"/>
    <dgm:cxn modelId="{4BFCFFAE-44A6-43F9-AEBD-C1521FAF1280}" type="presParOf" srcId="{24FBFBDE-2332-4AFB-8847-77BCB8BCAD47}" destId="{C24417AC-3C07-4B59-B971-B735722CC5A5}" srcOrd="13" destOrd="0" presId="urn:microsoft.com/office/officeart/2005/8/layout/default"/>
    <dgm:cxn modelId="{C5561374-7E4E-451B-861D-122869E0DA3A}" type="presParOf" srcId="{24FBFBDE-2332-4AFB-8847-77BCB8BCAD47}" destId="{D5B0349C-DFE0-4E0F-8094-F12C3AF2E854}" srcOrd="14" destOrd="0" presId="urn:microsoft.com/office/officeart/2005/8/layout/default"/>
    <dgm:cxn modelId="{336C6D5F-D34E-40E9-9B79-1E2F4C19D4AF}" type="presParOf" srcId="{24FBFBDE-2332-4AFB-8847-77BCB8BCAD47}" destId="{2FCF91CE-496A-4B74-BBE7-43E748C76BE8}" srcOrd="15" destOrd="0" presId="urn:microsoft.com/office/officeart/2005/8/layout/default"/>
    <dgm:cxn modelId="{A77A036D-290C-4A73-9D09-BBF3F1611A82}" type="presParOf" srcId="{24FBFBDE-2332-4AFB-8847-77BCB8BCAD47}" destId="{FE651A60-F529-47BB-8EA1-9794EF4DE9A5}" srcOrd="16" destOrd="0" presId="urn:microsoft.com/office/officeart/2005/8/layout/default"/>
    <dgm:cxn modelId="{D0E75B07-BABE-40AE-812C-9503F13EFD64}" type="presParOf" srcId="{24FBFBDE-2332-4AFB-8847-77BCB8BCAD47}" destId="{DE392FDD-C2F7-453C-BF7B-84DEB97775D9}" srcOrd="17" destOrd="0" presId="urn:microsoft.com/office/officeart/2005/8/layout/default"/>
    <dgm:cxn modelId="{999CED50-8C42-4963-8CA3-A3C536C3A983}" type="presParOf" srcId="{24FBFBDE-2332-4AFB-8847-77BCB8BCAD47}" destId="{B7B5A9E5-B9C4-48E1-B1A0-BF8241785098}" srcOrd="18" destOrd="0" presId="urn:microsoft.com/office/officeart/2005/8/layout/default"/>
    <dgm:cxn modelId="{CD0AA463-B182-42FA-A625-9FB620A1E496}" type="presParOf" srcId="{24FBFBDE-2332-4AFB-8847-77BCB8BCAD47}" destId="{63A4E468-01E1-43EE-8C3D-53EC7A065CA0}" srcOrd="19" destOrd="0" presId="urn:microsoft.com/office/officeart/2005/8/layout/default"/>
    <dgm:cxn modelId="{17FB15C3-F72C-4698-BDA3-DB74A91A5FBC}" type="presParOf" srcId="{24FBFBDE-2332-4AFB-8847-77BCB8BCAD47}" destId="{B14D3EE6-F03B-4EEC-A48B-94B8AE1AD076}"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247E86-AF06-4A5F-8B8B-BF8A926DCAE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CB148D6-E674-4219-90E3-3DEE6F75E7D6}">
      <dgm:prSet/>
      <dgm:spPr/>
      <dgm:t>
        <a:bodyPr/>
        <a:lstStyle/>
        <a:p>
          <a:r>
            <a:rPr lang="en-GB"/>
            <a:t>It is not possible for someone else to register another person for body donation</a:t>
          </a:r>
          <a:endParaRPr lang="en-US"/>
        </a:p>
      </dgm:t>
    </dgm:pt>
    <dgm:pt modelId="{A601FBEC-1351-409A-9702-8F94EA680857}" type="parTrans" cxnId="{68F0D413-70FE-4010-94DB-D37E118A7620}">
      <dgm:prSet/>
      <dgm:spPr/>
      <dgm:t>
        <a:bodyPr/>
        <a:lstStyle/>
        <a:p>
          <a:endParaRPr lang="en-US"/>
        </a:p>
      </dgm:t>
    </dgm:pt>
    <dgm:pt modelId="{8FB21F3C-529B-4239-AEF5-F0B8FB534F43}" type="sibTrans" cxnId="{68F0D413-70FE-4010-94DB-D37E118A7620}">
      <dgm:prSet/>
      <dgm:spPr/>
      <dgm:t>
        <a:bodyPr/>
        <a:lstStyle/>
        <a:p>
          <a:endParaRPr lang="en-US"/>
        </a:p>
      </dgm:t>
    </dgm:pt>
    <dgm:pt modelId="{7DB29E70-60DE-4334-823A-32C93F978AE4}">
      <dgm:prSet/>
      <dgm:spPr/>
      <dgm:t>
        <a:bodyPr/>
        <a:lstStyle/>
        <a:p>
          <a:r>
            <a:rPr lang="en-GB"/>
            <a:t>A person can at any time remove themselves from the Bequest Register</a:t>
          </a:r>
          <a:endParaRPr lang="en-US"/>
        </a:p>
      </dgm:t>
    </dgm:pt>
    <dgm:pt modelId="{CE1DA28B-C04D-483C-A774-31A8D1B69040}" type="parTrans" cxnId="{CB46615B-55BF-4FD2-9812-CE164FA3EBD9}">
      <dgm:prSet/>
      <dgm:spPr/>
      <dgm:t>
        <a:bodyPr/>
        <a:lstStyle/>
        <a:p>
          <a:endParaRPr lang="en-US"/>
        </a:p>
      </dgm:t>
    </dgm:pt>
    <dgm:pt modelId="{F3E28656-7B6E-46E6-91BB-239F1875B80A}" type="sibTrans" cxnId="{CB46615B-55BF-4FD2-9812-CE164FA3EBD9}">
      <dgm:prSet/>
      <dgm:spPr/>
      <dgm:t>
        <a:bodyPr/>
        <a:lstStyle/>
        <a:p>
          <a:endParaRPr lang="en-US"/>
        </a:p>
      </dgm:t>
    </dgm:pt>
    <dgm:pt modelId="{102AA706-376E-4F5D-BD58-6883FA608737}">
      <dgm:prSet/>
      <dgm:spPr/>
      <dgm:t>
        <a:bodyPr/>
        <a:lstStyle/>
        <a:p>
          <a:r>
            <a:rPr lang="en-GB"/>
            <a:t>Prioritise Organ Donation if possible</a:t>
          </a:r>
          <a:endParaRPr lang="en-US"/>
        </a:p>
      </dgm:t>
    </dgm:pt>
    <dgm:pt modelId="{963A5270-C495-4C92-9C41-81129C42D803}" type="parTrans" cxnId="{D40C5637-B795-439C-B336-6B4C47B62A72}">
      <dgm:prSet/>
      <dgm:spPr/>
      <dgm:t>
        <a:bodyPr/>
        <a:lstStyle/>
        <a:p>
          <a:endParaRPr lang="en-US"/>
        </a:p>
      </dgm:t>
    </dgm:pt>
    <dgm:pt modelId="{9E59E825-6839-401E-B8BC-BE907F858E1E}" type="sibTrans" cxnId="{D40C5637-B795-439C-B336-6B4C47B62A72}">
      <dgm:prSet/>
      <dgm:spPr/>
      <dgm:t>
        <a:bodyPr/>
        <a:lstStyle/>
        <a:p>
          <a:endParaRPr lang="en-US"/>
        </a:p>
      </dgm:t>
    </dgm:pt>
    <dgm:pt modelId="{137DF6CC-0E32-4AD3-B5D1-B0F590489BD5}">
      <dgm:prSet phldr="0"/>
      <dgm:spPr/>
      <dgm:t>
        <a:bodyPr/>
        <a:lstStyle/>
        <a:p>
          <a:pPr rtl="0"/>
          <a:r>
            <a:rPr lang="en-GB">
              <a:latin typeface="Gill Sans MT" panose="020B0502020104020203"/>
            </a:rPr>
            <a:t>Note that a short medical history is required at the time of death</a:t>
          </a:r>
        </a:p>
      </dgm:t>
    </dgm:pt>
    <dgm:pt modelId="{F7339449-D879-4B50-B427-2DD1DB11738A}" type="parTrans" cxnId="{91B417AC-5926-4596-8BB4-C00C27E86485}">
      <dgm:prSet/>
      <dgm:spPr/>
    </dgm:pt>
    <dgm:pt modelId="{CF84A51B-4FAF-40CC-A2E9-8F7C30CDCBD8}" type="sibTrans" cxnId="{91B417AC-5926-4596-8BB4-C00C27E86485}">
      <dgm:prSet/>
      <dgm:spPr/>
      <dgm:t>
        <a:bodyPr/>
        <a:lstStyle/>
        <a:p>
          <a:endParaRPr lang="en-US"/>
        </a:p>
      </dgm:t>
    </dgm:pt>
    <dgm:pt modelId="{6D88BE22-0608-4CE8-A1EF-D62A3E2682DD}">
      <dgm:prSet phldr="0"/>
      <dgm:spPr/>
      <dgm:t>
        <a:bodyPr/>
        <a:lstStyle/>
        <a:p>
          <a:pPr rtl="0"/>
          <a:r>
            <a:rPr lang="en-GB">
              <a:latin typeface="Gill Sans MT" panose="020B0502020104020203"/>
            </a:rPr>
            <a:t>Next of Kin consent is also required</a:t>
          </a:r>
        </a:p>
      </dgm:t>
    </dgm:pt>
    <dgm:pt modelId="{F3746ADD-0C08-472E-8282-7619145A24C1}" type="parTrans" cxnId="{D459DA2D-0153-42B0-B61B-AEAF4AC031BB}">
      <dgm:prSet/>
      <dgm:spPr/>
    </dgm:pt>
    <dgm:pt modelId="{F310C560-7309-43C9-9779-C0FEFA0AE02D}" type="sibTrans" cxnId="{D459DA2D-0153-42B0-B61B-AEAF4AC031BB}">
      <dgm:prSet/>
      <dgm:spPr/>
      <dgm:t>
        <a:bodyPr/>
        <a:lstStyle/>
        <a:p>
          <a:endParaRPr lang="en-US"/>
        </a:p>
      </dgm:t>
    </dgm:pt>
    <dgm:pt modelId="{6498CF24-94DC-40EA-AA3B-E896A4807F84}">
      <dgm:prSet phldr="0"/>
      <dgm:spPr/>
      <dgm:t>
        <a:bodyPr/>
        <a:lstStyle/>
        <a:p>
          <a:pPr rtl="0"/>
          <a:r>
            <a:rPr lang="en-GB">
              <a:latin typeface="Gill Sans MT" panose="020B0502020104020203"/>
            </a:rPr>
            <a:t>Importance of confirming with the family they need to call the University at the time of death. </a:t>
          </a:r>
        </a:p>
      </dgm:t>
    </dgm:pt>
    <dgm:pt modelId="{95172EFD-FD4C-42CE-BFC0-1DB1A65E2ED1}" type="parTrans" cxnId="{79BC4CE0-0055-4A1A-B9E9-E665CF78BFB6}">
      <dgm:prSet/>
      <dgm:spPr/>
    </dgm:pt>
    <dgm:pt modelId="{0A462AAD-4717-48A4-8BBB-5615C50BA86A}" type="sibTrans" cxnId="{79BC4CE0-0055-4A1A-B9E9-E665CF78BFB6}">
      <dgm:prSet/>
      <dgm:spPr/>
      <dgm:t>
        <a:bodyPr/>
        <a:lstStyle/>
        <a:p>
          <a:endParaRPr lang="en-US"/>
        </a:p>
      </dgm:t>
    </dgm:pt>
    <dgm:pt modelId="{D1E7EBAC-11CE-4919-A0E4-E239D8E09A54}" type="pres">
      <dgm:prSet presAssocID="{46247E86-AF06-4A5F-8B8B-BF8A926DCAE1}" presName="linear" presStyleCnt="0">
        <dgm:presLayoutVars>
          <dgm:animLvl val="lvl"/>
          <dgm:resizeHandles val="exact"/>
        </dgm:presLayoutVars>
      </dgm:prSet>
      <dgm:spPr/>
    </dgm:pt>
    <dgm:pt modelId="{4C097CB9-22D5-48A6-AF63-259CCFE8EB19}" type="pres">
      <dgm:prSet presAssocID="{4CB148D6-E674-4219-90E3-3DEE6F75E7D6}" presName="parentText" presStyleLbl="node1" presStyleIdx="0" presStyleCnt="6">
        <dgm:presLayoutVars>
          <dgm:chMax val="0"/>
          <dgm:bulletEnabled val="1"/>
        </dgm:presLayoutVars>
      </dgm:prSet>
      <dgm:spPr/>
    </dgm:pt>
    <dgm:pt modelId="{0A2E8249-605A-498B-8748-FB55CF6BBE83}" type="pres">
      <dgm:prSet presAssocID="{8FB21F3C-529B-4239-AEF5-F0B8FB534F43}" presName="spacer" presStyleCnt="0"/>
      <dgm:spPr/>
    </dgm:pt>
    <dgm:pt modelId="{A1B21AB3-80A5-4D74-AE1D-8500E58F0ABE}" type="pres">
      <dgm:prSet presAssocID="{7DB29E70-60DE-4334-823A-32C93F978AE4}" presName="parentText" presStyleLbl="node1" presStyleIdx="1" presStyleCnt="6">
        <dgm:presLayoutVars>
          <dgm:chMax val="0"/>
          <dgm:bulletEnabled val="1"/>
        </dgm:presLayoutVars>
      </dgm:prSet>
      <dgm:spPr/>
    </dgm:pt>
    <dgm:pt modelId="{669C09DF-FBAF-487C-874F-87D14588D177}" type="pres">
      <dgm:prSet presAssocID="{F3E28656-7B6E-46E6-91BB-239F1875B80A}" presName="spacer" presStyleCnt="0"/>
      <dgm:spPr/>
    </dgm:pt>
    <dgm:pt modelId="{88DA7EEA-1E79-46F9-A57B-ECD1A23C5B3C}" type="pres">
      <dgm:prSet presAssocID="{102AA706-376E-4F5D-BD58-6883FA608737}" presName="parentText" presStyleLbl="node1" presStyleIdx="2" presStyleCnt="6">
        <dgm:presLayoutVars>
          <dgm:chMax val="0"/>
          <dgm:bulletEnabled val="1"/>
        </dgm:presLayoutVars>
      </dgm:prSet>
      <dgm:spPr/>
    </dgm:pt>
    <dgm:pt modelId="{736CEC50-E16B-40B4-96CC-FA9376657B9A}" type="pres">
      <dgm:prSet presAssocID="{9E59E825-6839-401E-B8BC-BE907F858E1E}" presName="spacer" presStyleCnt="0"/>
      <dgm:spPr/>
    </dgm:pt>
    <dgm:pt modelId="{940F7572-11F1-4F13-9CD1-0804D92066E9}" type="pres">
      <dgm:prSet presAssocID="{137DF6CC-0E32-4AD3-B5D1-B0F590489BD5}" presName="parentText" presStyleLbl="node1" presStyleIdx="3" presStyleCnt="6">
        <dgm:presLayoutVars>
          <dgm:chMax val="0"/>
          <dgm:bulletEnabled val="1"/>
        </dgm:presLayoutVars>
      </dgm:prSet>
      <dgm:spPr/>
    </dgm:pt>
    <dgm:pt modelId="{6858A4B9-9FE8-435F-A202-652D9C17A3F8}" type="pres">
      <dgm:prSet presAssocID="{CF84A51B-4FAF-40CC-A2E9-8F7C30CDCBD8}" presName="spacer" presStyleCnt="0"/>
      <dgm:spPr/>
    </dgm:pt>
    <dgm:pt modelId="{FCEFA8DC-73E4-4F87-8DF9-DBC49012ADB4}" type="pres">
      <dgm:prSet presAssocID="{6D88BE22-0608-4CE8-A1EF-D62A3E2682DD}" presName="parentText" presStyleLbl="node1" presStyleIdx="4" presStyleCnt="6">
        <dgm:presLayoutVars>
          <dgm:chMax val="0"/>
          <dgm:bulletEnabled val="1"/>
        </dgm:presLayoutVars>
      </dgm:prSet>
      <dgm:spPr/>
    </dgm:pt>
    <dgm:pt modelId="{CC3178BB-DE0D-4114-8B16-86120071B40A}" type="pres">
      <dgm:prSet presAssocID="{F310C560-7309-43C9-9779-C0FEFA0AE02D}" presName="spacer" presStyleCnt="0"/>
      <dgm:spPr/>
    </dgm:pt>
    <dgm:pt modelId="{3F66B2B9-0E71-411A-947F-13C47FB04CE2}" type="pres">
      <dgm:prSet presAssocID="{6498CF24-94DC-40EA-AA3B-E896A4807F84}" presName="parentText" presStyleLbl="node1" presStyleIdx="5" presStyleCnt="6">
        <dgm:presLayoutVars>
          <dgm:chMax val="0"/>
          <dgm:bulletEnabled val="1"/>
        </dgm:presLayoutVars>
      </dgm:prSet>
      <dgm:spPr/>
    </dgm:pt>
  </dgm:ptLst>
  <dgm:cxnLst>
    <dgm:cxn modelId="{68F0D413-70FE-4010-94DB-D37E118A7620}" srcId="{46247E86-AF06-4A5F-8B8B-BF8A926DCAE1}" destId="{4CB148D6-E674-4219-90E3-3DEE6F75E7D6}" srcOrd="0" destOrd="0" parTransId="{A601FBEC-1351-409A-9702-8F94EA680857}" sibTransId="{8FB21F3C-529B-4239-AEF5-F0B8FB534F43}"/>
    <dgm:cxn modelId="{2D32DC19-0EDD-4AF3-94E8-F36ECF3ACCB2}" type="presOf" srcId="{6498CF24-94DC-40EA-AA3B-E896A4807F84}" destId="{3F66B2B9-0E71-411A-947F-13C47FB04CE2}" srcOrd="0" destOrd="0" presId="urn:microsoft.com/office/officeart/2005/8/layout/vList2"/>
    <dgm:cxn modelId="{D459DA2D-0153-42B0-B61B-AEAF4AC031BB}" srcId="{46247E86-AF06-4A5F-8B8B-BF8A926DCAE1}" destId="{6D88BE22-0608-4CE8-A1EF-D62A3E2682DD}" srcOrd="4" destOrd="0" parTransId="{F3746ADD-0C08-472E-8282-7619145A24C1}" sibTransId="{F310C560-7309-43C9-9779-C0FEFA0AE02D}"/>
    <dgm:cxn modelId="{F995BC36-FF64-41C0-8F54-4F3AA56DC005}" type="presOf" srcId="{4CB148D6-E674-4219-90E3-3DEE6F75E7D6}" destId="{4C097CB9-22D5-48A6-AF63-259CCFE8EB19}" srcOrd="0" destOrd="0" presId="urn:microsoft.com/office/officeart/2005/8/layout/vList2"/>
    <dgm:cxn modelId="{D40C5637-B795-439C-B336-6B4C47B62A72}" srcId="{46247E86-AF06-4A5F-8B8B-BF8A926DCAE1}" destId="{102AA706-376E-4F5D-BD58-6883FA608737}" srcOrd="2" destOrd="0" parTransId="{963A5270-C495-4C92-9C41-81129C42D803}" sibTransId="{9E59E825-6839-401E-B8BC-BE907F858E1E}"/>
    <dgm:cxn modelId="{CB46615B-55BF-4FD2-9812-CE164FA3EBD9}" srcId="{46247E86-AF06-4A5F-8B8B-BF8A926DCAE1}" destId="{7DB29E70-60DE-4334-823A-32C93F978AE4}" srcOrd="1" destOrd="0" parTransId="{CE1DA28B-C04D-483C-A774-31A8D1B69040}" sibTransId="{F3E28656-7B6E-46E6-91BB-239F1875B80A}"/>
    <dgm:cxn modelId="{99557560-ECD4-44D1-9E28-8350BC3B5643}" type="presOf" srcId="{137DF6CC-0E32-4AD3-B5D1-B0F590489BD5}" destId="{940F7572-11F1-4F13-9CD1-0804D92066E9}" srcOrd="0" destOrd="0" presId="urn:microsoft.com/office/officeart/2005/8/layout/vList2"/>
    <dgm:cxn modelId="{04773473-D969-4B15-B38A-FA9C6D7984DA}" type="presOf" srcId="{6D88BE22-0608-4CE8-A1EF-D62A3E2682DD}" destId="{FCEFA8DC-73E4-4F87-8DF9-DBC49012ADB4}" srcOrd="0" destOrd="0" presId="urn:microsoft.com/office/officeart/2005/8/layout/vList2"/>
    <dgm:cxn modelId="{91B417AC-5926-4596-8BB4-C00C27E86485}" srcId="{46247E86-AF06-4A5F-8B8B-BF8A926DCAE1}" destId="{137DF6CC-0E32-4AD3-B5D1-B0F590489BD5}" srcOrd="3" destOrd="0" parTransId="{F7339449-D879-4B50-B427-2DD1DB11738A}" sibTransId="{CF84A51B-4FAF-40CC-A2E9-8F7C30CDCBD8}"/>
    <dgm:cxn modelId="{49AF80D0-D0EB-4F11-AF13-C73E50EB2FA1}" type="presOf" srcId="{46247E86-AF06-4A5F-8B8B-BF8A926DCAE1}" destId="{D1E7EBAC-11CE-4919-A0E4-E239D8E09A54}" srcOrd="0" destOrd="0" presId="urn:microsoft.com/office/officeart/2005/8/layout/vList2"/>
    <dgm:cxn modelId="{79BC4CE0-0055-4A1A-B9E9-E665CF78BFB6}" srcId="{46247E86-AF06-4A5F-8B8B-BF8A926DCAE1}" destId="{6498CF24-94DC-40EA-AA3B-E896A4807F84}" srcOrd="5" destOrd="0" parTransId="{95172EFD-FD4C-42CE-BFC0-1DB1A65E2ED1}" sibTransId="{0A462AAD-4717-48A4-8BBB-5615C50BA86A}"/>
    <dgm:cxn modelId="{4E37A0F5-DC78-4F32-90E2-F3AF7A7A8E31}" type="presOf" srcId="{7DB29E70-60DE-4334-823A-32C93F978AE4}" destId="{A1B21AB3-80A5-4D74-AE1D-8500E58F0ABE}" srcOrd="0" destOrd="0" presId="urn:microsoft.com/office/officeart/2005/8/layout/vList2"/>
    <dgm:cxn modelId="{BD42D1FA-414F-410B-A6A7-C0995C094997}" type="presOf" srcId="{102AA706-376E-4F5D-BD58-6883FA608737}" destId="{88DA7EEA-1E79-46F9-A57B-ECD1A23C5B3C}" srcOrd="0" destOrd="0" presId="urn:microsoft.com/office/officeart/2005/8/layout/vList2"/>
    <dgm:cxn modelId="{22D92431-A601-4286-94C7-E8F977119C2C}" type="presParOf" srcId="{D1E7EBAC-11CE-4919-A0E4-E239D8E09A54}" destId="{4C097CB9-22D5-48A6-AF63-259CCFE8EB19}" srcOrd="0" destOrd="0" presId="urn:microsoft.com/office/officeart/2005/8/layout/vList2"/>
    <dgm:cxn modelId="{5C9F6F81-EAA6-40B5-99C8-DD6ED23378D3}" type="presParOf" srcId="{D1E7EBAC-11CE-4919-A0E4-E239D8E09A54}" destId="{0A2E8249-605A-498B-8748-FB55CF6BBE83}" srcOrd="1" destOrd="0" presId="urn:microsoft.com/office/officeart/2005/8/layout/vList2"/>
    <dgm:cxn modelId="{593F738C-71F1-4E87-B5CD-19FAE9295CAE}" type="presParOf" srcId="{D1E7EBAC-11CE-4919-A0E4-E239D8E09A54}" destId="{A1B21AB3-80A5-4D74-AE1D-8500E58F0ABE}" srcOrd="2" destOrd="0" presId="urn:microsoft.com/office/officeart/2005/8/layout/vList2"/>
    <dgm:cxn modelId="{89D68F5D-2E35-4B3D-A4EF-A4DFB1CA9854}" type="presParOf" srcId="{D1E7EBAC-11CE-4919-A0E4-E239D8E09A54}" destId="{669C09DF-FBAF-487C-874F-87D14588D177}" srcOrd="3" destOrd="0" presId="urn:microsoft.com/office/officeart/2005/8/layout/vList2"/>
    <dgm:cxn modelId="{EFEA70E4-2FFE-4BC2-8685-5472E00F62E8}" type="presParOf" srcId="{D1E7EBAC-11CE-4919-A0E4-E239D8E09A54}" destId="{88DA7EEA-1E79-46F9-A57B-ECD1A23C5B3C}" srcOrd="4" destOrd="0" presId="urn:microsoft.com/office/officeart/2005/8/layout/vList2"/>
    <dgm:cxn modelId="{DB426606-265B-4244-AFF1-E9AC76D620BB}" type="presParOf" srcId="{D1E7EBAC-11CE-4919-A0E4-E239D8E09A54}" destId="{736CEC50-E16B-40B4-96CC-FA9376657B9A}" srcOrd="5" destOrd="0" presId="urn:microsoft.com/office/officeart/2005/8/layout/vList2"/>
    <dgm:cxn modelId="{DCDFF772-D7BB-47CD-ADA8-953D9B584584}" type="presParOf" srcId="{D1E7EBAC-11CE-4919-A0E4-E239D8E09A54}" destId="{940F7572-11F1-4F13-9CD1-0804D92066E9}" srcOrd="6" destOrd="0" presId="urn:microsoft.com/office/officeart/2005/8/layout/vList2"/>
    <dgm:cxn modelId="{7DC7B427-0722-4EA8-A4DF-64AD32C7FDC5}" type="presParOf" srcId="{D1E7EBAC-11CE-4919-A0E4-E239D8E09A54}" destId="{6858A4B9-9FE8-435F-A202-652D9C17A3F8}" srcOrd="7" destOrd="0" presId="urn:microsoft.com/office/officeart/2005/8/layout/vList2"/>
    <dgm:cxn modelId="{1F636D37-7AFB-4D71-9CE6-F90E45A5443E}" type="presParOf" srcId="{D1E7EBAC-11CE-4919-A0E4-E239D8E09A54}" destId="{FCEFA8DC-73E4-4F87-8DF9-DBC49012ADB4}" srcOrd="8" destOrd="0" presId="urn:microsoft.com/office/officeart/2005/8/layout/vList2"/>
    <dgm:cxn modelId="{80117A63-6B01-4EE8-9F31-B23B0D578A6E}" type="presParOf" srcId="{D1E7EBAC-11CE-4919-A0E4-E239D8E09A54}" destId="{CC3178BB-DE0D-4114-8B16-86120071B40A}" srcOrd="9" destOrd="0" presId="urn:microsoft.com/office/officeart/2005/8/layout/vList2"/>
    <dgm:cxn modelId="{CC94022F-B77C-4526-A728-C2C784793F3D}" type="presParOf" srcId="{D1E7EBAC-11CE-4919-A0E4-E239D8E09A54}" destId="{3F66B2B9-0E71-411A-947F-13C47FB04CE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812E0-D48F-4A9C-AE07-608F3EACC538}">
      <dsp:nvSpPr>
        <dsp:cNvPr id="0" name=""/>
        <dsp:cNvSpPr/>
      </dsp:nvSpPr>
      <dsp:spPr>
        <a:xfrm>
          <a:off x="791500" y="1224153"/>
          <a:ext cx="1270687" cy="12706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FF8A9C-22EC-4186-9EFB-F22C3303E7DC}">
      <dsp:nvSpPr>
        <dsp:cNvPr id="0" name=""/>
        <dsp:cNvSpPr/>
      </dsp:nvSpPr>
      <dsp:spPr>
        <a:xfrm>
          <a:off x="14969" y="2920135"/>
          <a:ext cx="2823750" cy="113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When someone leaves their body to a Scottish university it is a generous decision that supports the training of students, medical professionals and scientists. </a:t>
          </a:r>
        </a:p>
      </dsp:txBody>
      <dsp:txXfrm>
        <a:off x="14969" y="2920135"/>
        <a:ext cx="2823750" cy="1139062"/>
      </dsp:txXfrm>
    </dsp:sp>
    <dsp:sp modelId="{27283C54-F8DD-447A-9E95-18D8F1C8E75B}">
      <dsp:nvSpPr>
        <dsp:cNvPr id="0" name=""/>
        <dsp:cNvSpPr/>
      </dsp:nvSpPr>
      <dsp:spPr>
        <a:xfrm>
          <a:off x="4109406" y="1224153"/>
          <a:ext cx="1270687" cy="1270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FF5D95-70C8-4328-A605-6B354B05B23A}">
      <dsp:nvSpPr>
        <dsp:cNvPr id="0" name=""/>
        <dsp:cNvSpPr/>
      </dsp:nvSpPr>
      <dsp:spPr>
        <a:xfrm>
          <a:off x="3332875" y="2920135"/>
          <a:ext cx="2823750" cy="113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Body Donation improves students' knowledge and understanding of the structure and function of the human body and enables healthcare professionals to develop and improve surgical techniques, this also contributes towards the development of future developments in medical research.</a:t>
          </a:r>
          <a:endParaRPr lang="en-US" sz="1100" kern="1200"/>
        </a:p>
      </dsp:txBody>
      <dsp:txXfrm>
        <a:off x="3332875" y="2920135"/>
        <a:ext cx="2823750" cy="1139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1B296-02ED-43F4-8408-99EDF007E5DA}">
      <dsp:nvSpPr>
        <dsp:cNvPr id="0" name=""/>
        <dsp:cNvSpPr/>
      </dsp:nvSpPr>
      <dsp:spPr>
        <a:xfrm>
          <a:off x="704081" y="1080133"/>
          <a:ext cx="1346623" cy="134662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F86466-1F7F-4C86-8A6F-32FED33ADAE3}">
      <dsp:nvSpPr>
        <dsp:cNvPr id="0" name=""/>
        <dsp:cNvSpPr/>
      </dsp:nvSpPr>
      <dsp:spPr>
        <a:xfrm>
          <a:off x="986872" y="1362924"/>
          <a:ext cx="781041" cy="7810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B6DFD0-01FD-43EF-9CF6-F56E04CC27DE}">
      <dsp:nvSpPr>
        <dsp:cNvPr id="0" name=""/>
        <dsp:cNvSpPr/>
      </dsp:nvSpPr>
      <dsp:spPr>
        <a:xfrm>
          <a:off x="2339267" y="1080133"/>
          <a:ext cx="3174183" cy="1346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rtl="0">
            <a:lnSpc>
              <a:spcPct val="100000"/>
            </a:lnSpc>
            <a:spcBef>
              <a:spcPct val="0"/>
            </a:spcBef>
            <a:spcAft>
              <a:spcPct val="35000"/>
            </a:spcAft>
            <a:buNone/>
          </a:pPr>
          <a:r>
            <a:rPr lang="en-GB" sz="1100" kern="1200">
              <a:latin typeface="Segoe UI"/>
              <a:cs typeface="Segoe UI"/>
            </a:rPr>
            <a:t>A body donor may be used for:</a:t>
          </a:r>
          <a:r>
            <a:rPr lang="en-GB" sz="1100" b="1" kern="1200">
              <a:latin typeface="Segoe UI"/>
              <a:cs typeface="Segoe UI"/>
            </a:rPr>
            <a:t> </a:t>
          </a:r>
          <a:br>
            <a:rPr lang="en-GB" sz="1100" b="1" kern="1200">
              <a:solidFill>
                <a:srgbClr val="010000"/>
              </a:solidFill>
              <a:latin typeface="Segoe UI"/>
              <a:cs typeface="Segoe UI"/>
            </a:rPr>
          </a:br>
          <a:br>
            <a:rPr lang="en-GB" sz="1100" b="1" kern="1200">
              <a:solidFill>
                <a:srgbClr val="010000"/>
              </a:solidFill>
              <a:latin typeface="Segoe UI"/>
              <a:cs typeface="Segoe UI"/>
            </a:rPr>
          </a:br>
          <a:r>
            <a:rPr lang="en-GB" sz="1100" b="1" kern="1200">
              <a:solidFill>
                <a:srgbClr val="343536"/>
              </a:solidFill>
            </a:rPr>
            <a:t>Anatomical examination</a:t>
          </a:r>
          <a:r>
            <a:rPr lang="en-GB" sz="1100" kern="1200">
              <a:solidFill>
                <a:srgbClr val="343536"/>
              </a:solidFill>
            </a:rPr>
            <a:t>: the study of the structure and function of the human body, that supports the training of medical students or </a:t>
          </a:r>
          <a:r>
            <a:rPr lang="en-GB" sz="1100" b="0" kern="1200">
              <a:solidFill>
                <a:srgbClr val="343536"/>
              </a:solidFill>
            </a:rPr>
            <a:t>healthcare professionals</a:t>
          </a:r>
          <a:r>
            <a:rPr lang="en-GB" sz="1100" kern="1200">
              <a:solidFill>
                <a:srgbClr val="343536"/>
              </a:solidFill>
            </a:rPr>
            <a:t>.</a:t>
          </a:r>
          <a:br>
            <a:rPr lang="en-GB" sz="1100" b="0" kern="1200">
              <a:solidFill>
                <a:srgbClr val="343536"/>
              </a:solidFill>
              <a:latin typeface="Gill Sans MT" panose="020B0502020104020203"/>
            </a:rPr>
          </a:br>
          <a:br>
            <a:rPr lang="en-GB" sz="1100" b="0" kern="1200">
              <a:latin typeface="Gill Sans MT" panose="020B0502020104020203"/>
            </a:rPr>
          </a:br>
          <a:r>
            <a:rPr lang="en-GB" sz="1100" b="1" kern="1200">
              <a:solidFill>
                <a:srgbClr val="343536"/>
              </a:solidFill>
            </a:rPr>
            <a:t>Training and education</a:t>
          </a:r>
          <a:r>
            <a:rPr lang="en-GB" sz="1100" kern="1200">
              <a:solidFill>
                <a:srgbClr val="343536"/>
              </a:solidFill>
            </a:rPr>
            <a:t>: extending knowledge, developing existing skills and learning new surgical techniques</a:t>
          </a:r>
          <a:r>
            <a:rPr lang="en-GB" sz="1100" kern="1200">
              <a:solidFill>
                <a:srgbClr val="343536"/>
              </a:solidFill>
              <a:latin typeface="Gill Sans MT" panose="020B0502020104020203"/>
            </a:rPr>
            <a:t>.|</a:t>
          </a:r>
          <a:br>
            <a:rPr lang="en-GB" sz="1100" kern="1200">
              <a:solidFill>
                <a:srgbClr val="010000"/>
              </a:solidFill>
              <a:latin typeface="Gill Sans MT" panose="020B0502020104020203"/>
            </a:rPr>
          </a:br>
          <a:br>
            <a:rPr lang="en-GB" sz="1100" b="0" kern="1200">
              <a:latin typeface="Gill Sans MT" panose="020B0502020104020203"/>
            </a:rPr>
          </a:br>
          <a:r>
            <a:rPr lang="en-GB" sz="1100" b="1" kern="1200">
              <a:solidFill>
                <a:srgbClr val="343536"/>
              </a:solidFill>
            </a:rPr>
            <a:t>Medical research</a:t>
          </a:r>
          <a:r>
            <a:rPr lang="en-GB" sz="1100" kern="1200">
              <a:solidFill>
                <a:srgbClr val="343536"/>
              </a:solidFill>
            </a:rPr>
            <a:t>: improving understanding of the human body and contributing towards the advancement of new treatments in health and disease.</a:t>
          </a:r>
          <a:endParaRPr lang="en-GB" sz="1100" b="1" kern="1200">
            <a:latin typeface="Segoe UI"/>
            <a:cs typeface="Segoe UI"/>
          </a:endParaRPr>
        </a:p>
      </dsp:txBody>
      <dsp:txXfrm>
        <a:off x="2339267" y="1080133"/>
        <a:ext cx="3174183" cy="1346623"/>
      </dsp:txXfrm>
    </dsp:sp>
    <dsp:sp modelId="{931B51B4-A41D-40F1-A1E7-2A735E47CA89}">
      <dsp:nvSpPr>
        <dsp:cNvPr id="0" name=""/>
        <dsp:cNvSpPr/>
      </dsp:nvSpPr>
      <dsp:spPr>
        <a:xfrm>
          <a:off x="6066528" y="1080133"/>
          <a:ext cx="1346623" cy="134662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DFEBE-19F2-4D4E-A766-8DDDA123B52D}">
      <dsp:nvSpPr>
        <dsp:cNvPr id="0" name=""/>
        <dsp:cNvSpPr/>
      </dsp:nvSpPr>
      <dsp:spPr>
        <a:xfrm>
          <a:off x="6349319" y="1362924"/>
          <a:ext cx="781041" cy="7810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D447D5-3A05-4011-91B9-634D7A8EE5C2}">
      <dsp:nvSpPr>
        <dsp:cNvPr id="0" name=""/>
        <dsp:cNvSpPr/>
      </dsp:nvSpPr>
      <dsp:spPr>
        <a:xfrm>
          <a:off x="7701714" y="1080133"/>
          <a:ext cx="3174183" cy="1346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a:latin typeface="Segoe UI"/>
              <a:cs typeface="Segoe UI"/>
            </a:rPr>
            <a:t>All donated bodies are cared for by an experienced and compassionate team of Licensed Anatomists and Technicians. They ensure that donated bodies are treated, at all times, with the dignity and respect they deserve, whilst overseeing and approving the range of educational and research activities that the donations support.</a:t>
          </a:r>
          <a:endParaRPr lang="en-US" sz="1100" kern="1200">
            <a:latin typeface="Segoe UI"/>
            <a:cs typeface="Segoe UI"/>
          </a:endParaRPr>
        </a:p>
      </dsp:txBody>
      <dsp:txXfrm>
        <a:off x="7701714" y="1080133"/>
        <a:ext cx="3174183" cy="1346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75C0C-6F10-46D1-80C3-8C9D5AE3BD46}">
      <dsp:nvSpPr>
        <dsp:cNvPr id="0" name=""/>
        <dsp:cNvSpPr/>
      </dsp:nvSpPr>
      <dsp:spPr>
        <a:xfrm>
          <a:off x="0" y="1589"/>
          <a:ext cx="592531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sp>
    <dsp:sp modelId="{FAB6C072-20E4-46DC-9931-37AE406C8B05}">
      <dsp:nvSpPr>
        <dsp:cNvPr id="0" name=""/>
        <dsp:cNvSpPr/>
      </dsp:nvSpPr>
      <dsp:spPr>
        <a:xfrm>
          <a:off x="0" y="1589"/>
          <a:ext cx="5925310" cy="108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t>It is important that the individual and their next of kin or executors, as well as their health and social care providers, understand what’s involved in consenting to and facilitating body donation.</a:t>
          </a:r>
          <a:r>
            <a:rPr lang="en-GB" sz="1600" kern="1200">
              <a:latin typeface="Gill Sans MT" panose="020B0502020104020203"/>
            </a:rPr>
            <a:t> </a:t>
          </a:r>
          <a:endParaRPr lang="en-US" sz="1600" kern="1200"/>
        </a:p>
      </dsp:txBody>
      <dsp:txXfrm>
        <a:off x="0" y="1589"/>
        <a:ext cx="5925310" cy="1084024"/>
      </dsp:txXfrm>
    </dsp:sp>
    <dsp:sp modelId="{2BE80D69-4F58-4051-A435-448454F7F073}">
      <dsp:nvSpPr>
        <dsp:cNvPr id="0" name=""/>
        <dsp:cNvSpPr/>
      </dsp:nvSpPr>
      <dsp:spPr>
        <a:xfrm>
          <a:off x="0" y="1085613"/>
          <a:ext cx="592531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sp>
    <dsp:sp modelId="{856EB702-0733-4E19-8585-BAFD1FE85E7D}">
      <dsp:nvSpPr>
        <dsp:cNvPr id="0" name=""/>
        <dsp:cNvSpPr/>
      </dsp:nvSpPr>
      <dsp:spPr>
        <a:xfrm>
          <a:off x="0" y="1085613"/>
          <a:ext cx="5925310" cy="108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t>There are a few steps that must take place for a person to register for body donation while they are living, including completing, signing, and submitting the required documentation. This documentation is referred to as a Declaration of Bequest Form.</a:t>
          </a:r>
          <a:r>
            <a:rPr lang="en-GB" sz="1600" kern="1200">
              <a:latin typeface="Gill Sans MT" panose="020B0502020104020203"/>
            </a:rPr>
            <a:t> </a:t>
          </a:r>
          <a:endParaRPr lang="en-US" sz="1600" kern="1200"/>
        </a:p>
      </dsp:txBody>
      <dsp:txXfrm>
        <a:off x="0" y="1085613"/>
        <a:ext cx="5925310" cy="1084024"/>
      </dsp:txXfrm>
    </dsp:sp>
    <dsp:sp modelId="{D94E340F-E6D8-47A0-BC67-AA359EB7EBC6}">
      <dsp:nvSpPr>
        <dsp:cNvPr id="0" name=""/>
        <dsp:cNvSpPr/>
      </dsp:nvSpPr>
      <dsp:spPr>
        <a:xfrm>
          <a:off x="0" y="2169638"/>
          <a:ext cx="592531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sp>
    <dsp:sp modelId="{F73F9590-F5D0-493E-B65D-6494F2E6C0BE}">
      <dsp:nvSpPr>
        <dsp:cNvPr id="0" name=""/>
        <dsp:cNvSpPr/>
      </dsp:nvSpPr>
      <dsp:spPr>
        <a:xfrm>
          <a:off x="0" y="2169638"/>
          <a:ext cx="5925310" cy="108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There is no upper age limit for donation and anyone over the age of 12 (with parental consent until aged 18) can choose to donate.</a:t>
          </a:r>
          <a:endParaRPr lang="en-US" sz="1600" kern="1200"/>
        </a:p>
      </dsp:txBody>
      <dsp:txXfrm>
        <a:off x="0" y="2169638"/>
        <a:ext cx="5925310" cy="10840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A598F-3D4D-4B21-915D-031406F2DAE1}">
      <dsp:nvSpPr>
        <dsp:cNvPr id="0" name=""/>
        <dsp:cNvSpPr/>
      </dsp:nvSpPr>
      <dsp:spPr>
        <a:xfrm>
          <a:off x="397334" y="1103716"/>
          <a:ext cx="646259" cy="646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2A593-FC1F-4806-A49B-D2CC5E1A6510}">
      <dsp:nvSpPr>
        <dsp:cNvPr id="0" name=""/>
        <dsp:cNvSpPr/>
      </dsp:nvSpPr>
      <dsp:spPr>
        <a:xfrm>
          <a:off x="2397" y="2206160"/>
          <a:ext cx="1436132" cy="193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Many people who are considering Body Donation are also interested in registering, or have already registered, as an organ donor or with another service for tissue donation, i.e. brain bank donation. It is important that a donor understands the differences in registering for these types of donation, what this means for them and that each process for these donations are entirely separate.</a:t>
          </a:r>
          <a:r>
            <a:rPr lang="en-GB" sz="1100" kern="1200">
              <a:latin typeface="Gill Sans MT" panose="020B0502020104020203"/>
            </a:rPr>
            <a:t> </a:t>
          </a:r>
          <a:endParaRPr lang="en-GB" sz="1100" u="sng" kern="1200"/>
        </a:p>
      </dsp:txBody>
      <dsp:txXfrm>
        <a:off x="2397" y="2206160"/>
        <a:ext cx="1436132" cy="1938779"/>
      </dsp:txXfrm>
    </dsp:sp>
    <dsp:sp modelId="{858D35A1-99A5-49F4-AAE4-A902ED5B7FDA}">
      <dsp:nvSpPr>
        <dsp:cNvPr id="0" name=""/>
        <dsp:cNvSpPr/>
      </dsp:nvSpPr>
      <dsp:spPr>
        <a:xfrm>
          <a:off x="2084790" y="1103716"/>
          <a:ext cx="646259" cy="646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72C93F-2ECF-41C7-BA27-1CED2DF146E1}">
      <dsp:nvSpPr>
        <dsp:cNvPr id="0" name=""/>
        <dsp:cNvSpPr/>
      </dsp:nvSpPr>
      <dsp:spPr>
        <a:xfrm>
          <a:off x="1689853" y="2206160"/>
          <a:ext cx="1436132" cy="193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The law around organ and tissue donation changed to an opt-out system in Scotland on 26th March 2021. Unfortunately, with the exception of the corneas, it is not possible to donate both organs for transplantation or disease specific research and the whole body to medical science.</a:t>
          </a:r>
          <a:endParaRPr lang="en-US" sz="1100" kern="1200"/>
        </a:p>
      </dsp:txBody>
      <dsp:txXfrm>
        <a:off x="1689853" y="2206160"/>
        <a:ext cx="1436132" cy="1938779"/>
      </dsp:txXfrm>
    </dsp:sp>
    <dsp:sp modelId="{9E9C92FD-AD12-40BC-A9FC-67B7947051F0}">
      <dsp:nvSpPr>
        <dsp:cNvPr id="0" name=""/>
        <dsp:cNvSpPr/>
      </dsp:nvSpPr>
      <dsp:spPr>
        <a:xfrm>
          <a:off x="3772246" y="1103716"/>
          <a:ext cx="646259" cy="64625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67D50C-1819-4C45-9DB0-FB1E0BD7458E}">
      <dsp:nvSpPr>
        <dsp:cNvPr id="0" name=""/>
        <dsp:cNvSpPr/>
      </dsp:nvSpPr>
      <dsp:spPr>
        <a:xfrm>
          <a:off x="3377309" y="2206160"/>
          <a:ext cx="1436132" cy="193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solidFill>
                <a:srgbClr val="333333"/>
              </a:solidFill>
            </a:rPr>
            <a:t>A person can be registered as both organ and body donor. Organ donation should take priority but if doesn't prove possible, then body donation can be considered.</a:t>
          </a:r>
          <a:r>
            <a:rPr lang="en-GB" sz="1100" kern="1200">
              <a:latin typeface="Gill Sans MT" panose="020B0502020104020203"/>
            </a:rPr>
            <a:t> </a:t>
          </a:r>
          <a:r>
            <a:rPr lang="en-GB" sz="1100" kern="1200"/>
            <a:t>Body Donation is entirely the person’s decision and, whatever they decide, it's important to make sure their donation decision is known to their immediate family and to those involved in their care or support.</a:t>
          </a:r>
          <a:r>
            <a:rPr lang="en-GB" sz="1100" kern="1200">
              <a:latin typeface="Gill Sans MT" panose="020B0502020104020203"/>
            </a:rPr>
            <a:t> </a:t>
          </a:r>
          <a:endParaRPr lang="en-US" sz="1100" kern="1200"/>
        </a:p>
      </dsp:txBody>
      <dsp:txXfrm>
        <a:off x="3377309" y="2206160"/>
        <a:ext cx="1436132" cy="19387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CAEE-F6AF-410B-A91B-3DA61F7B8CD2}">
      <dsp:nvSpPr>
        <dsp:cNvPr id="0" name=""/>
        <dsp:cNvSpPr/>
      </dsp:nvSpPr>
      <dsp:spPr>
        <a:xfrm>
          <a:off x="533777" y="1649"/>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Cause of Death</a:t>
          </a:r>
          <a:endParaRPr lang="en-US" sz="1900" kern="1200"/>
        </a:p>
      </dsp:txBody>
      <dsp:txXfrm>
        <a:off x="533777" y="1649"/>
        <a:ext cx="1549342" cy="929605"/>
      </dsp:txXfrm>
    </dsp:sp>
    <dsp:sp modelId="{71343DB6-BA1B-453E-8D40-98A268B328D3}">
      <dsp:nvSpPr>
        <dsp:cNvPr id="0" name=""/>
        <dsp:cNvSpPr/>
      </dsp:nvSpPr>
      <dsp:spPr>
        <a:xfrm>
          <a:off x="2238054" y="1649"/>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Infectious or transmittable conditions</a:t>
          </a:r>
          <a:endParaRPr lang="en-US" sz="1900" kern="1200"/>
        </a:p>
      </dsp:txBody>
      <dsp:txXfrm>
        <a:off x="2238054" y="1649"/>
        <a:ext cx="1549342" cy="929605"/>
      </dsp:txXfrm>
    </dsp:sp>
    <dsp:sp modelId="{2DF9E1E7-1983-4AAB-92F9-08A95AAF33C7}">
      <dsp:nvSpPr>
        <dsp:cNvPr id="0" name=""/>
        <dsp:cNvSpPr/>
      </dsp:nvSpPr>
      <dsp:spPr>
        <a:xfrm>
          <a:off x="3942331" y="1649"/>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Height and Weight</a:t>
          </a:r>
          <a:endParaRPr lang="en-US" sz="1900" kern="1200"/>
        </a:p>
      </dsp:txBody>
      <dsp:txXfrm>
        <a:off x="3942331" y="1649"/>
        <a:ext cx="1549342" cy="929605"/>
      </dsp:txXfrm>
    </dsp:sp>
    <dsp:sp modelId="{03EDCA25-EDBA-4FCE-9F8E-5A07B514C3C8}">
      <dsp:nvSpPr>
        <dsp:cNvPr id="0" name=""/>
        <dsp:cNvSpPr/>
      </dsp:nvSpPr>
      <dsp:spPr>
        <a:xfrm>
          <a:off x="5646607" y="1649"/>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Pacemaker</a:t>
          </a:r>
          <a:endParaRPr lang="en-US" sz="1900" kern="1200"/>
        </a:p>
      </dsp:txBody>
      <dsp:txXfrm>
        <a:off x="5646607" y="1649"/>
        <a:ext cx="1549342" cy="929605"/>
      </dsp:txXfrm>
    </dsp:sp>
    <dsp:sp modelId="{57E155BD-9DD9-4E01-9F6F-70E57758F2E2}">
      <dsp:nvSpPr>
        <dsp:cNvPr id="0" name=""/>
        <dsp:cNvSpPr/>
      </dsp:nvSpPr>
      <dsp:spPr>
        <a:xfrm>
          <a:off x="533777" y="108618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Recent Surgery</a:t>
          </a:r>
          <a:endParaRPr lang="en-US" sz="1900" kern="1200"/>
        </a:p>
      </dsp:txBody>
      <dsp:txXfrm>
        <a:off x="533777" y="1086188"/>
        <a:ext cx="1549342" cy="929605"/>
      </dsp:txXfrm>
    </dsp:sp>
    <dsp:sp modelId="{980D8D18-A222-43F8-8BFC-44C6F9ADFE09}">
      <dsp:nvSpPr>
        <dsp:cNvPr id="0" name=""/>
        <dsp:cNvSpPr/>
      </dsp:nvSpPr>
      <dsp:spPr>
        <a:xfrm>
          <a:off x="2238054" y="108618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Cancer</a:t>
          </a:r>
          <a:endParaRPr lang="en-US" sz="1900" kern="1200"/>
        </a:p>
      </dsp:txBody>
      <dsp:txXfrm>
        <a:off x="2238054" y="1086188"/>
        <a:ext cx="1549342" cy="929605"/>
      </dsp:txXfrm>
    </dsp:sp>
    <dsp:sp modelId="{4CBD4AD2-5E32-44F4-80DE-18EA1183DD49}">
      <dsp:nvSpPr>
        <dsp:cNvPr id="0" name=""/>
        <dsp:cNvSpPr/>
      </dsp:nvSpPr>
      <dsp:spPr>
        <a:xfrm>
          <a:off x="3942331" y="108618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Jaundice</a:t>
          </a:r>
          <a:r>
            <a:rPr lang="en-GB" sz="1900" kern="1200">
              <a:latin typeface="Gill Sans MT" panose="020B0502020104020203"/>
            </a:rPr>
            <a:t> </a:t>
          </a:r>
          <a:endParaRPr lang="en-US" sz="1900" kern="1200"/>
        </a:p>
      </dsp:txBody>
      <dsp:txXfrm>
        <a:off x="3942331" y="1086188"/>
        <a:ext cx="1549342" cy="929605"/>
      </dsp:txXfrm>
    </dsp:sp>
    <dsp:sp modelId="{D5B0349C-DFE0-4E0F-8094-F12C3AF2E854}">
      <dsp:nvSpPr>
        <dsp:cNvPr id="0" name=""/>
        <dsp:cNvSpPr/>
      </dsp:nvSpPr>
      <dsp:spPr>
        <a:xfrm>
          <a:off x="5646607" y="108618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Oedema</a:t>
          </a:r>
          <a:endParaRPr lang="en-US" sz="1900" kern="1200"/>
        </a:p>
      </dsp:txBody>
      <dsp:txXfrm>
        <a:off x="5646607" y="1086188"/>
        <a:ext cx="1549342" cy="929605"/>
      </dsp:txXfrm>
    </dsp:sp>
    <dsp:sp modelId="{FE651A60-F529-47BB-8EA1-9794EF4DE9A5}">
      <dsp:nvSpPr>
        <dsp:cNvPr id="0" name=""/>
        <dsp:cNvSpPr/>
      </dsp:nvSpPr>
      <dsp:spPr>
        <a:xfrm>
          <a:off x="1385916" y="217072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Wounds or sores</a:t>
          </a:r>
          <a:endParaRPr lang="en-US" sz="1900" kern="1200"/>
        </a:p>
      </dsp:txBody>
      <dsp:txXfrm>
        <a:off x="1385916" y="2170728"/>
        <a:ext cx="1549342" cy="929605"/>
      </dsp:txXfrm>
    </dsp:sp>
    <dsp:sp modelId="{B7B5A9E5-B9C4-48E1-B1A0-BF8241785098}">
      <dsp:nvSpPr>
        <dsp:cNvPr id="0" name=""/>
        <dsp:cNvSpPr/>
      </dsp:nvSpPr>
      <dsp:spPr>
        <a:xfrm>
          <a:off x="3090192" y="217072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Dementia</a:t>
          </a:r>
          <a:endParaRPr lang="en-US" sz="1900" kern="1200"/>
        </a:p>
      </dsp:txBody>
      <dsp:txXfrm>
        <a:off x="3090192" y="2170728"/>
        <a:ext cx="1549342" cy="929605"/>
      </dsp:txXfrm>
    </dsp:sp>
    <dsp:sp modelId="{B14D3EE6-F03B-4EEC-A48B-94B8AE1AD076}">
      <dsp:nvSpPr>
        <dsp:cNvPr id="0" name=""/>
        <dsp:cNvSpPr/>
      </dsp:nvSpPr>
      <dsp:spPr>
        <a:xfrm>
          <a:off x="4794469" y="2170728"/>
          <a:ext cx="1549342" cy="929605"/>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Joint Replacements</a:t>
          </a:r>
          <a:endParaRPr lang="en-US" sz="1900" kern="1200"/>
        </a:p>
      </dsp:txBody>
      <dsp:txXfrm>
        <a:off x="4794469" y="2170728"/>
        <a:ext cx="1549342" cy="929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97CB9-22D5-48A6-AF63-259CCFE8EB19}">
      <dsp:nvSpPr>
        <dsp:cNvPr id="0" name=""/>
        <dsp:cNvSpPr/>
      </dsp:nvSpPr>
      <dsp:spPr>
        <a:xfrm>
          <a:off x="0" y="54795"/>
          <a:ext cx="6151562"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 is not possible for someone else to register another person for body donation</a:t>
          </a:r>
          <a:endParaRPr lang="en-US" sz="2100" kern="1200"/>
        </a:p>
      </dsp:txBody>
      <dsp:txXfrm>
        <a:off x="39580" y="94375"/>
        <a:ext cx="6072402" cy="731649"/>
      </dsp:txXfrm>
    </dsp:sp>
    <dsp:sp modelId="{A1B21AB3-80A5-4D74-AE1D-8500E58F0ABE}">
      <dsp:nvSpPr>
        <dsp:cNvPr id="0" name=""/>
        <dsp:cNvSpPr/>
      </dsp:nvSpPr>
      <dsp:spPr>
        <a:xfrm>
          <a:off x="0" y="926085"/>
          <a:ext cx="6151562" cy="810809"/>
        </a:xfrm>
        <a:prstGeom prst="round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A person can at any time remove themselves from the Bequest Register</a:t>
          </a:r>
          <a:endParaRPr lang="en-US" sz="2100" kern="1200"/>
        </a:p>
      </dsp:txBody>
      <dsp:txXfrm>
        <a:off x="39580" y="965665"/>
        <a:ext cx="6072402" cy="731649"/>
      </dsp:txXfrm>
    </dsp:sp>
    <dsp:sp modelId="{88DA7EEA-1E79-46F9-A57B-ECD1A23C5B3C}">
      <dsp:nvSpPr>
        <dsp:cNvPr id="0" name=""/>
        <dsp:cNvSpPr/>
      </dsp:nvSpPr>
      <dsp:spPr>
        <a:xfrm>
          <a:off x="0" y="1797375"/>
          <a:ext cx="6151562" cy="810809"/>
        </a:xfrm>
        <a:prstGeom prst="roundRect">
          <a:avLst/>
        </a:prstGeom>
        <a:solidFill>
          <a:schemeClr val="accent2">
            <a:hueOff val="-4140755"/>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Prioritise Organ Donation if possible</a:t>
          </a:r>
          <a:endParaRPr lang="en-US" sz="2100" kern="1200"/>
        </a:p>
      </dsp:txBody>
      <dsp:txXfrm>
        <a:off x="39580" y="1836955"/>
        <a:ext cx="6072402" cy="731649"/>
      </dsp:txXfrm>
    </dsp:sp>
    <dsp:sp modelId="{940F7572-11F1-4F13-9CD1-0804D92066E9}">
      <dsp:nvSpPr>
        <dsp:cNvPr id="0" name=""/>
        <dsp:cNvSpPr/>
      </dsp:nvSpPr>
      <dsp:spPr>
        <a:xfrm>
          <a:off x="0" y="2668665"/>
          <a:ext cx="6151562" cy="810809"/>
        </a:xfrm>
        <a:prstGeom prst="roundRect">
          <a:avLst/>
        </a:prstGeom>
        <a:solidFill>
          <a:schemeClr val="accent2">
            <a:hueOff val="-6211133"/>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kern="1200">
              <a:latin typeface="Gill Sans MT" panose="020B0502020104020203"/>
            </a:rPr>
            <a:t>Note that a short medical history is required at the time of death</a:t>
          </a:r>
        </a:p>
      </dsp:txBody>
      <dsp:txXfrm>
        <a:off x="39580" y="2708245"/>
        <a:ext cx="6072402" cy="731649"/>
      </dsp:txXfrm>
    </dsp:sp>
    <dsp:sp modelId="{FCEFA8DC-73E4-4F87-8DF9-DBC49012ADB4}">
      <dsp:nvSpPr>
        <dsp:cNvPr id="0" name=""/>
        <dsp:cNvSpPr/>
      </dsp:nvSpPr>
      <dsp:spPr>
        <a:xfrm>
          <a:off x="0" y="3539955"/>
          <a:ext cx="6151562" cy="810809"/>
        </a:xfrm>
        <a:prstGeom prst="roundRect">
          <a:avLst/>
        </a:prstGeom>
        <a:solidFill>
          <a:schemeClr val="accent2">
            <a:hueOff val="-8281511"/>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kern="1200">
              <a:latin typeface="Gill Sans MT" panose="020B0502020104020203"/>
            </a:rPr>
            <a:t>Next of Kin consent is also required</a:t>
          </a:r>
        </a:p>
      </dsp:txBody>
      <dsp:txXfrm>
        <a:off x="39580" y="3579535"/>
        <a:ext cx="6072402" cy="731649"/>
      </dsp:txXfrm>
    </dsp:sp>
    <dsp:sp modelId="{3F66B2B9-0E71-411A-947F-13C47FB04CE2}">
      <dsp:nvSpPr>
        <dsp:cNvPr id="0" name=""/>
        <dsp:cNvSpPr/>
      </dsp:nvSpPr>
      <dsp:spPr>
        <a:xfrm>
          <a:off x="0" y="4411245"/>
          <a:ext cx="6151562" cy="810809"/>
        </a:xfrm>
        <a:prstGeom prst="round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kern="1200">
              <a:latin typeface="Gill Sans MT" panose="020B0502020104020203"/>
            </a:rPr>
            <a:t>Importance of confirming with the family they need to call the University at the time of death. </a:t>
          </a:r>
        </a:p>
      </dsp:txBody>
      <dsp:txXfrm>
        <a:off x="39580" y="4450825"/>
        <a:ext cx="6072402" cy="73164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DF1CE2BC-9F6B-4BF6-8DB0-5CBE12D2BB4C}" type="datetimeFigureOut">
              <a:rPr lang="en-GB" smtClean="0"/>
              <a:t>27/10/2023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18511918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CE2BC-9F6B-4BF6-8DB0-5CBE12D2BB4C}" type="datetimeFigureOut">
              <a:rPr lang="en-GB" smtClean="0"/>
              <a:t>27/10/2023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253941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CE2BC-9F6B-4BF6-8DB0-5CBE12D2BB4C}" type="datetimeFigureOut">
              <a:rPr lang="en-GB" smtClean="0"/>
              <a:t>27/10/2023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132706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1CE2BC-9F6B-4BF6-8DB0-5CBE12D2BB4C}" type="datetimeFigureOut">
              <a:rPr lang="en-GB" smtClean="0"/>
              <a:t>27/10/2023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29729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DF1CE2BC-9F6B-4BF6-8DB0-5CBE12D2BB4C}" type="datetimeFigureOut">
              <a:rPr lang="en-GB" smtClean="0"/>
              <a:t>27/10/2023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2969620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DF1CE2BC-9F6B-4BF6-8DB0-5CBE12D2BB4C}" type="datetimeFigureOut">
              <a:rPr lang="en-GB" smtClean="0"/>
              <a:t>27/10/2023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177395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DF1CE2BC-9F6B-4BF6-8DB0-5CBE12D2BB4C}" type="datetimeFigureOut">
              <a:rPr lang="en-GB" smtClean="0"/>
              <a:t>27/10/2023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1F180-6F24-4F69-AC6B-9A334FC9122E}"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187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1CE2BC-9F6B-4BF6-8DB0-5CBE12D2BB4C}" type="datetimeFigureOut">
              <a:rPr lang="en-GB" smtClean="0"/>
              <a:t>27/10/2023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5172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CE2BC-9F6B-4BF6-8DB0-5CBE12D2BB4C}" type="datetimeFigureOut">
              <a:rPr lang="en-GB" smtClean="0"/>
              <a:t>27/10/2023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273615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F1CE2BC-9F6B-4BF6-8DB0-5CBE12D2BB4C}" type="datetimeFigureOut">
              <a:rPr lang="en-GB" smtClean="0"/>
              <a:t>27/10/2023</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119154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F1CE2BC-9F6B-4BF6-8DB0-5CBE12D2BB4C}" type="datetimeFigureOut">
              <a:rPr lang="en-GB" smtClean="0"/>
              <a:t>27/10/2023</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7B81F180-6F24-4F69-AC6B-9A334FC9122E}" type="slidenum">
              <a:rPr lang="en-GB" smtClean="0"/>
              <a:t>‹#›</a:t>
            </a:fld>
            <a:endParaRPr lang="en-GB"/>
          </a:p>
        </p:txBody>
      </p:sp>
    </p:spTree>
    <p:extLst>
      <p:ext uri="{BB962C8B-B14F-4D97-AF65-F5344CB8AC3E}">
        <p14:creationId xmlns:p14="http://schemas.microsoft.com/office/powerpoint/2010/main" val="267742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F1CE2BC-9F6B-4BF6-8DB0-5CBE12D2BB4C}" type="datetimeFigureOut">
              <a:rPr lang="en-GB" smtClean="0"/>
              <a:t>27/10/2023</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B81F180-6F24-4F69-AC6B-9A334FC9122E}" type="slidenum">
              <a:rPr lang="en-GB" smtClean="0"/>
              <a:t>‹#›</a:t>
            </a:fld>
            <a:endParaRPr lang="en-GB"/>
          </a:p>
        </p:txBody>
      </p:sp>
    </p:spTree>
    <p:extLst>
      <p:ext uri="{BB962C8B-B14F-4D97-AF65-F5344CB8AC3E}">
        <p14:creationId xmlns:p14="http://schemas.microsoft.com/office/powerpoint/2010/main" val="968127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4.xml"/><Relationship Id="rId7" Type="http://schemas.openxmlformats.org/officeDocument/2006/relationships/image" Target="../media/image26.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5.wdp"/><Relationship Id="rId7" Type="http://schemas.openxmlformats.org/officeDocument/2006/relationships/diagramColors" Target="../diagrams/colors5.xml"/><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9A72-1D1E-9F88-CD97-846BF79BC01F}"/>
              </a:ext>
            </a:extLst>
          </p:cNvPr>
          <p:cNvSpPr>
            <a:spLocks noGrp="1"/>
          </p:cNvSpPr>
          <p:nvPr>
            <p:ph type="ctrTitle"/>
          </p:nvPr>
        </p:nvSpPr>
        <p:spPr>
          <a:ln>
            <a:solidFill>
              <a:srgbClr val="002060"/>
            </a:solidFill>
          </a:ln>
        </p:spPr>
        <p:txBody>
          <a:bodyPr>
            <a:normAutofit/>
          </a:bodyPr>
          <a:lstStyle/>
          <a:p>
            <a:r>
              <a:rPr lang="en-GB">
                <a:solidFill>
                  <a:srgbClr val="002060"/>
                </a:solidFill>
              </a:rPr>
              <a:t>Body Donation in Scotland</a:t>
            </a:r>
            <a:endParaRPr lang="en-US">
              <a:solidFill>
                <a:srgbClr val="002060"/>
              </a:solidFill>
            </a:endParaRPr>
          </a:p>
        </p:txBody>
      </p:sp>
      <p:sp>
        <p:nvSpPr>
          <p:cNvPr id="3" name="Rectangle 2"/>
          <p:cNvSpPr/>
          <p:nvPr/>
        </p:nvSpPr>
        <p:spPr>
          <a:xfrm>
            <a:off x="3048000" y="4432881"/>
            <a:ext cx="6096000" cy="1431161"/>
          </a:xfrm>
          <a:prstGeom prst="rect">
            <a:avLst/>
          </a:prstGeom>
        </p:spPr>
        <p:txBody>
          <a:bodyPr lIns="91440" tIns="45720" rIns="91440" bIns="45720" anchor="t">
            <a:spAutoFit/>
          </a:bodyPr>
          <a:lstStyle/>
          <a:p>
            <a:pPr algn="ctr"/>
            <a:r>
              <a:rPr lang="en-GB"/>
              <a:t>A guide for Health and social care staff - in particular Doctors, Nurses, Mortuary staff, Chaplaincy staff, Care home staff and Admin staff involved in care after a person has died.</a:t>
            </a:r>
          </a:p>
          <a:p>
            <a:pPr algn="ctr"/>
            <a:endParaRPr lang="en-GB">
              <a:solidFill>
                <a:schemeClr val="tx1">
                  <a:lumMod val="85000"/>
                  <a:lumOff val="15000"/>
                </a:schemeClr>
              </a:solidFill>
              <a:ea typeface="+mn-lt"/>
              <a:cs typeface="+mn-lt"/>
            </a:endParaRPr>
          </a:p>
          <a:p>
            <a:pPr algn="ctr"/>
            <a:r>
              <a:rPr lang="en-US" sz="1500">
                <a:solidFill>
                  <a:schemeClr val="tx1">
                    <a:lumMod val="85000"/>
                    <a:lumOff val="15000"/>
                  </a:schemeClr>
                </a:solidFill>
                <a:ea typeface="+mn-lt"/>
                <a:cs typeface="+mn-lt"/>
              </a:rPr>
              <a:t>Wednesday 30th August 2023, 17.00-18.00 </a:t>
            </a:r>
            <a:endParaRPr lang="en-GB">
              <a:solidFill>
                <a:schemeClr val="tx1">
                  <a:lumMod val="85000"/>
                  <a:lumOff val="15000"/>
                </a:schemeClr>
              </a:solidFill>
            </a:endParaRPr>
          </a:p>
        </p:txBody>
      </p:sp>
    </p:spTree>
    <p:extLst>
      <p:ext uri="{BB962C8B-B14F-4D97-AF65-F5344CB8AC3E}">
        <p14:creationId xmlns:p14="http://schemas.microsoft.com/office/powerpoint/2010/main" val="2919119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E6155-51A0-DC27-A932-6A926AE40371}"/>
              </a:ext>
            </a:extLst>
          </p:cNvPr>
          <p:cNvSpPr txBox="1"/>
          <p:nvPr/>
        </p:nvSpPr>
        <p:spPr>
          <a:xfrm>
            <a:off x="6939749" y="539161"/>
            <a:ext cx="4486656" cy="1174991"/>
          </a:xfrm>
          <a:prstGeom prst="rect">
            <a:avLst/>
          </a:prstGeom>
          <a:ln w="28575">
            <a:solidFill>
              <a:srgbClr val="002060"/>
            </a:solidFill>
          </a:ln>
        </p:spPr>
        <p:txBody>
          <a:bodyPr rot="0" spcFirstLastPara="0" vertOverflow="overflow" horzOverflow="overflow" vert="horz" lIns="182880" tIns="182880" rIns="182880" bIns="182880" numCol="1" spcCol="0" rtlCol="0" fromWordArt="0" anchor="ctr" anchorCtr="0" forceAA="0" compatLnSpc="1">
            <a:prstTxWarp prst="textNoShape">
              <a:avLst/>
            </a:prstTxWarp>
            <a:normAutofit/>
          </a:bodyPr>
          <a:lstStyle/>
          <a:p>
            <a:pPr algn="ctr" defTabSz="914400">
              <a:lnSpc>
                <a:spcPct val="90000"/>
              </a:lnSpc>
              <a:spcBef>
                <a:spcPct val="0"/>
              </a:spcBef>
              <a:spcAft>
                <a:spcPts val="600"/>
              </a:spcAft>
            </a:pPr>
            <a:endParaRPr lang="en-US" sz="2200" cap="all" spc="200">
              <a:solidFill>
                <a:srgbClr val="262626"/>
              </a:solidFill>
              <a:latin typeface="+mj-lt"/>
              <a:ea typeface="+mj-ea"/>
              <a:cs typeface="+mj-cs"/>
            </a:endParaRPr>
          </a:p>
          <a:p>
            <a:pPr algn="ctr" defTabSz="914400">
              <a:lnSpc>
                <a:spcPct val="90000"/>
              </a:lnSpc>
              <a:spcBef>
                <a:spcPct val="0"/>
              </a:spcBef>
              <a:spcAft>
                <a:spcPts val="600"/>
              </a:spcAft>
            </a:pPr>
            <a:r>
              <a:rPr lang="en-US" sz="2200" cap="all" spc="200">
                <a:solidFill>
                  <a:srgbClr val="262626"/>
                </a:solidFill>
                <a:latin typeface="+mj-lt"/>
                <a:ea typeface="+mj-ea"/>
                <a:cs typeface="+mj-cs"/>
              </a:rPr>
              <a:t>CONSENT</a:t>
            </a:r>
          </a:p>
          <a:p>
            <a:pPr algn="ctr" defTabSz="914400">
              <a:lnSpc>
                <a:spcPct val="90000"/>
              </a:lnSpc>
              <a:spcBef>
                <a:spcPct val="0"/>
              </a:spcBef>
              <a:spcAft>
                <a:spcPts val="600"/>
              </a:spcAft>
            </a:pPr>
            <a:endParaRPr lang="en-US" sz="2200" cap="all" spc="200">
              <a:solidFill>
                <a:srgbClr val="262626"/>
              </a:solidFill>
              <a:latin typeface="+mj-lt"/>
              <a:ea typeface="+mj-ea"/>
              <a:cs typeface="+mj-cs"/>
            </a:endParaRPr>
          </a:p>
        </p:txBody>
      </p:sp>
      <p:pic>
        <p:nvPicPr>
          <p:cNvPr id="4" name="Picture 4" descr="A person sitting in a chair&#10;&#10;Description automatically generated">
            <a:extLst>
              <a:ext uri="{FF2B5EF4-FFF2-40B4-BE49-F238E27FC236}">
                <a16:creationId xmlns:a16="http://schemas.microsoft.com/office/drawing/2014/main" id="{2EAF399C-C8E6-0AF2-CDF4-99E8F6306A8A}"/>
              </a:ext>
            </a:extLst>
          </p:cNvPr>
          <p:cNvPicPr>
            <a:picLocks noChangeAspect="1"/>
          </p:cNvPicPr>
          <p:nvPr/>
        </p:nvPicPr>
        <p:blipFill rotWithShape="1">
          <a:blip r:embed="rId2"/>
          <a:srcRect l="6130" t="1852" r="43678"/>
          <a:stretch/>
        </p:blipFill>
        <p:spPr>
          <a:xfrm>
            <a:off x="20" y="127010"/>
            <a:ext cx="6402516" cy="6730998"/>
          </a:xfrm>
          <a:prstGeom prst="rect">
            <a:avLst/>
          </a:prstGeom>
        </p:spPr>
      </p:pic>
      <p:sp>
        <p:nvSpPr>
          <p:cNvPr id="3" name="Content Placeholder 2"/>
          <p:cNvSpPr>
            <a:spLocks noGrp="1"/>
          </p:cNvSpPr>
          <p:nvPr>
            <p:ph idx="1"/>
          </p:nvPr>
        </p:nvSpPr>
        <p:spPr>
          <a:xfrm>
            <a:off x="6741107" y="1869854"/>
            <a:ext cx="5178875" cy="4860661"/>
          </a:xfrm>
        </p:spPr>
        <p:txBody>
          <a:bodyPr vert="horz" lIns="91440" tIns="45720" rIns="91440" bIns="45720" rtlCol="0" anchor="t">
            <a:noAutofit/>
          </a:bodyPr>
          <a:lstStyle/>
          <a:p>
            <a:pPr marL="0" indent="0">
              <a:lnSpc>
                <a:spcPct val="90000"/>
              </a:lnSpc>
              <a:buNone/>
            </a:pPr>
            <a:r>
              <a:rPr lang="en-US" sz="1000"/>
              <a:t>1. I wish my body to be donated to the issuing University only</a:t>
            </a:r>
          </a:p>
          <a:p>
            <a:pPr marL="0" indent="0">
              <a:lnSpc>
                <a:spcPct val="90000"/>
              </a:lnSpc>
              <a:buNone/>
            </a:pPr>
            <a:r>
              <a:rPr lang="en-US" sz="1000"/>
              <a:t>or</a:t>
            </a:r>
          </a:p>
          <a:p>
            <a:pPr marL="0" indent="0">
              <a:lnSpc>
                <a:spcPct val="90000"/>
              </a:lnSpc>
              <a:buNone/>
            </a:pPr>
            <a:r>
              <a:rPr lang="en-US" sz="1000"/>
              <a:t>Should the above not be possible, then I consent to my body being donated to another Scottish anatomy department.</a:t>
            </a:r>
          </a:p>
          <a:p>
            <a:pPr marL="0" indent="0">
              <a:lnSpc>
                <a:spcPct val="90000"/>
              </a:lnSpc>
              <a:buNone/>
            </a:pPr>
            <a:r>
              <a:rPr lang="en-US" sz="1000"/>
              <a:t>2. Please tick the appropriate box </a:t>
            </a:r>
          </a:p>
          <a:p>
            <a:pPr marL="0" indent="0">
              <a:lnSpc>
                <a:spcPct val="90000"/>
              </a:lnSpc>
              <a:buNone/>
            </a:pPr>
            <a:r>
              <a:rPr lang="en-US" sz="1000"/>
              <a:t>Under the Anatomy Act 1984 the university is permitted, with the consent of the donor, to retain parts of donated bodies past the three year time limit. If you agree to the retention of parts this means that parts may be kept by the university and may continue to be used for educational purposes. Any retained parts will be cremated at a later date, separately from the rest of the body. Ashes from retained parts would be dispersed in the garden of remembrance at the crematorium and would not be returned to the next of kin due to the likelihood of a shared cremation. If you do not wish parts to be retained and cremated separately please do not sign below.</a:t>
            </a:r>
          </a:p>
          <a:p>
            <a:pPr marL="0" indent="0">
              <a:lnSpc>
                <a:spcPct val="90000"/>
              </a:lnSpc>
              <a:buNone/>
            </a:pPr>
            <a:r>
              <a:rPr lang="en-US" sz="1000"/>
              <a:t>I consent to the extended retention of parts of my body</a:t>
            </a:r>
          </a:p>
          <a:p>
            <a:pPr marL="0" indent="0">
              <a:lnSpc>
                <a:spcPct val="90000"/>
              </a:lnSpc>
              <a:buNone/>
            </a:pPr>
            <a:r>
              <a:rPr lang="en-US" sz="1000"/>
              <a:t>Or </a:t>
            </a:r>
          </a:p>
          <a:p>
            <a:pPr marL="0" indent="0">
              <a:lnSpc>
                <a:spcPct val="90000"/>
              </a:lnSpc>
              <a:buNone/>
            </a:pPr>
            <a:r>
              <a:rPr lang="en-US" sz="1000"/>
              <a:t>I do not wish retention of parts of my body beyond the 3 year stipulation of the Anatomy Act</a:t>
            </a:r>
          </a:p>
          <a:p>
            <a:pPr marL="0" indent="0">
              <a:lnSpc>
                <a:spcPct val="90000"/>
              </a:lnSpc>
              <a:buNone/>
            </a:pPr>
            <a:r>
              <a:rPr lang="en-US" sz="1000"/>
              <a:t>Signed:             Date:</a:t>
            </a:r>
          </a:p>
          <a:p>
            <a:pPr marL="0" indent="0">
              <a:lnSpc>
                <a:spcPct val="90000"/>
              </a:lnSpc>
              <a:buNone/>
            </a:pPr>
            <a:r>
              <a:rPr lang="en-US" sz="1000"/>
              <a:t>Signed by Next of Kin/Executor:                 Date:</a:t>
            </a:r>
          </a:p>
          <a:p>
            <a:pPr marL="0" indent="0">
              <a:lnSpc>
                <a:spcPct val="90000"/>
              </a:lnSpc>
              <a:buNone/>
            </a:pPr>
            <a:r>
              <a:rPr lang="en-US" sz="1000"/>
              <a:t>3. I consent to imaging of my body or body parts for educational and research purposes on the understanding that it would not be possible to identify me from the image. Imaging may include illustration, photography or digital imaging , X-ray , ultrasound , MRI or any future imaging method.</a:t>
            </a:r>
          </a:p>
          <a:p>
            <a:pPr marL="0" indent="0">
              <a:lnSpc>
                <a:spcPct val="90000"/>
              </a:lnSpc>
              <a:buNone/>
            </a:pPr>
            <a:r>
              <a:rPr lang="en-US" sz="1000"/>
              <a:t>Or</a:t>
            </a:r>
          </a:p>
          <a:p>
            <a:pPr marL="0" indent="0">
              <a:lnSpc>
                <a:spcPct val="90000"/>
              </a:lnSpc>
              <a:buNone/>
            </a:pPr>
            <a:r>
              <a:rPr lang="en-US" sz="1000"/>
              <a:t>I do not consent to imaging of my body or body parts for educational and research purposes.</a:t>
            </a:r>
          </a:p>
        </p:txBody>
      </p:sp>
    </p:spTree>
    <p:extLst>
      <p:ext uri="{BB962C8B-B14F-4D97-AF65-F5344CB8AC3E}">
        <p14:creationId xmlns:p14="http://schemas.microsoft.com/office/powerpoint/2010/main" val="230050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5"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000">
                <a:solidFill>
                  <a:schemeClr val="bg1"/>
                </a:solidFill>
              </a:rPr>
              <a:t>Acknowledgement</a:t>
            </a:r>
          </a:p>
        </p:txBody>
      </p:sp>
      <p:sp>
        <p:nvSpPr>
          <p:cNvPr id="6" name="TextBox 5"/>
          <p:cNvSpPr txBox="1"/>
          <p:nvPr/>
        </p:nvSpPr>
        <p:spPr>
          <a:xfrm>
            <a:off x="643468" y="2638044"/>
            <a:ext cx="3363974" cy="3415622"/>
          </a:xfrm>
          <a:prstGeom prst="rect">
            <a:avLst/>
          </a:prstGeom>
        </p:spPr>
        <p:txBody>
          <a:bodyPr vert="horz" lIns="91440" tIns="45720" rIns="91440" bIns="45720" rtlCol="0" anchor="t">
            <a:normAutofit/>
          </a:bodyPr>
          <a:lstStyle/>
          <a:p>
            <a:pPr defTabSz="914400">
              <a:spcBef>
                <a:spcPts val="1000"/>
              </a:spcBef>
              <a:buClr>
                <a:schemeClr val="accent2"/>
              </a:buClr>
            </a:pPr>
            <a:r>
              <a:rPr lang="en-US" sz="1600">
                <a:solidFill>
                  <a:schemeClr val="bg1"/>
                </a:solidFill>
              </a:rPr>
              <a:t>The Bequest Coordinator will send an acknowledgement to the person directly to confirm safe receipt of the documentation and that the persons name is now on the Bequest Register.</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687" r="18762"/>
          <a:stretch/>
        </p:blipFill>
        <p:spPr>
          <a:xfrm>
            <a:off x="5449903" y="643467"/>
            <a:ext cx="5946488" cy="5410199"/>
          </a:xfrm>
          <a:prstGeom prst="rect">
            <a:avLst/>
          </a:prstGeom>
        </p:spPr>
      </p:pic>
    </p:spTree>
    <p:extLst>
      <p:ext uri="{BB962C8B-B14F-4D97-AF65-F5344CB8AC3E}">
        <p14:creationId xmlns:p14="http://schemas.microsoft.com/office/powerpoint/2010/main" val="298788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4672" y="2404872"/>
            <a:ext cx="3044950" cy="1627792"/>
          </a:xfrm>
        </p:spPr>
        <p:txBody>
          <a:bodyPr>
            <a:normAutofit/>
          </a:bodyPr>
          <a:lstStyle/>
          <a:p>
            <a:r>
              <a:rPr lang="en-GB" sz="1800"/>
              <a:t>The role of health and social care staff following a person’s death</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12230" t="15004" r="13711" b="15081"/>
          <a:stretch/>
        </p:blipFill>
        <p:spPr>
          <a:xfrm>
            <a:off x="5294376" y="1602806"/>
            <a:ext cx="6257544" cy="3337681"/>
          </a:xfrm>
          <a:prstGeom prst="rect">
            <a:avLst/>
          </a:prstGeom>
        </p:spPr>
      </p:pic>
    </p:spTree>
    <p:extLst>
      <p:ext uri="{BB962C8B-B14F-4D97-AF65-F5344CB8AC3E}">
        <p14:creationId xmlns:p14="http://schemas.microsoft.com/office/powerpoint/2010/main" val="203561543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400">
                <a:solidFill>
                  <a:schemeClr val="bg1"/>
                </a:solidFill>
              </a:rPr>
              <a:t>Understanding what happens after a person dies</a:t>
            </a:r>
          </a:p>
        </p:txBody>
      </p:sp>
      <p:sp>
        <p:nvSpPr>
          <p:cNvPr id="7" name="Content Placeholder 6"/>
          <p:cNvSpPr>
            <a:spLocks noGrp="1"/>
          </p:cNvSpPr>
          <p:nvPr>
            <p:ph sz="half" idx="2"/>
          </p:nvPr>
        </p:nvSpPr>
        <p:spPr>
          <a:xfrm>
            <a:off x="643468" y="2638044"/>
            <a:ext cx="3363974" cy="3415622"/>
          </a:xfrm>
        </p:spPr>
        <p:txBody>
          <a:bodyPr vert="horz" lIns="91440" tIns="45720" rIns="91440" bIns="45720" rtlCol="0" anchor="t">
            <a:normAutofit/>
          </a:bodyPr>
          <a:lstStyle/>
          <a:p>
            <a:pPr marL="0" indent="0">
              <a:lnSpc>
                <a:spcPct val="90000"/>
              </a:lnSpc>
              <a:buNone/>
            </a:pPr>
            <a:r>
              <a:rPr lang="en-US" sz="1700">
                <a:solidFill>
                  <a:schemeClr val="bg1"/>
                </a:solidFill>
              </a:rPr>
              <a:t>The Bequest Coordinator will need to speak to the attending doctor or another member of suitable staff to discuss the donors details at the time of death. </a:t>
            </a:r>
            <a:endParaRPr lang="en-US">
              <a:solidFill>
                <a:schemeClr val="bg1"/>
              </a:solidFill>
            </a:endParaRPr>
          </a:p>
          <a:p>
            <a:pPr marL="0" indent="0">
              <a:lnSpc>
                <a:spcPct val="90000"/>
              </a:lnSpc>
              <a:buNone/>
            </a:pPr>
            <a:r>
              <a:rPr lang="en-US" sz="1700">
                <a:solidFill>
                  <a:schemeClr val="bg1"/>
                </a:solidFill>
              </a:rPr>
              <a:t>Medical notes are often removed from wards relatively quickly following death, it can be helpful to have an understanding of the information that the bequest coordinator will need to ensure that this can be communicated without too much difficulty. </a:t>
            </a:r>
          </a:p>
          <a:p>
            <a:pPr marL="0">
              <a:lnSpc>
                <a:spcPct val="90000"/>
              </a:lnSpc>
            </a:pPr>
            <a:endParaRPr lang="en-US" sz="1700">
              <a:solidFill>
                <a:schemeClr val="bg1"/>
              </a:solidFill>
            </a:endParaRPr>
          </a:p>
          <a:p>
            <a:pPr>
              <a:lnSpc>
                <a:spcPct val="90000"/>
              </a:lnSpc>
            </a:pPr>
            <a:endParaRPr lang="en-US" sz="1700">
              <a:solidFill>
                <a:schemeClr val="bg1"/>
              </a:solidFill>
            </a:endParaRPr>
          </a:p>
          <a:p>
            <a:pPr>
              <a:lnSpc>
                <a:spcPct val="90000"/>
              </a:lnSpc>
            </a:pPr>
            <a:endParaRPr lang="en-US" sz="1700">
              <a:solidFill>
                <a:schemeClr val="bg1"/>
              </a:solidFill>
            </a:endParaRP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3121" t="2319" r="404" b="4837"/>
          <a:stretch/>
        </p:blipFill>
        <p:spPr>
          <a:xfrm>
            <a:off x="5523670" y="643467"/>
            <a:ext cx="5798955" cy="5410199"/>
          </a:xfrm>
          <a:prstGeom prst="rect">
            <a:avLst/>
          </a:prstGeom>
        </p:spPr>
      </p:pic>
    </p:spTree>
    <p:extLst>
      <p:ext uri="{BB962C8B-B14F-4D97-AF65-F5344CB8AC3E}">
        <p14:creationId xmlns:p14="http://schemas.microsoft.com/office/powerpoint/2010/main" val="396900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5EC356AF-0045-6DD3-C687-3206D05BAF5A}"/>
              </a:ext>
            </a:extLst>
          </p:cNvPr>
          <p:cNvGraphicFramePr>
            <a:graphicFrameLocks noGrp="1"/>
          </p:cNvGraphicFramePr>
          <p:nvPr>
            <p:ph idx="1"/>
          </p:nvPr>
        </p:nvGraphicFramePr>
        <p:xfrm>
          <a:off x="6736080" y="804672"/>
          <a:ext cx="4815840" cy="5248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l="16134" t="1648"/>
          <a:stretch/>
        </p:blipFill>
        <p:spPr>
          <a:xfrm>
            <a:off x="790444" y="804672"/>
            <a:ext cx="4421635" cy="5248482"/>
          </a:xfrm>
          <a:prstGeom prst="rect">
            <a:avLst/>
          </a:prstGeom>
        </p:spPr>
      </p:pic>
      <p:sp>
        <p:nvSpPr>
          <p:cNvPr id="160" name="TextBox 159">
            <a:extLst>
              <a:ext uri="{FF2B5EF4-FFF2-40B4-BE49-F238E27FC236}">
                <a16:creationId xmlns:a16="http://schemas.microsoft.com/office/drawing/2014/main" id="{14A36065-E251-3DC3-32C1-77A41B4EEC8F}"/>
              </a:ext>
            </a:extLst>
          </p:cNvPr>
          <p:cNvSpPr txBox="1"/>
          <p:nvPr/>
        </p:nvSpPr>
        <p:spPr>
          <a:xfrm>
            <a:off x="8922489" y="5963093"/>
            <a:ext cx="292926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Calibri"/>
                <a:cs typeface="Calibri"/>
              </a:rPr>
              <a:t>More information on organ donation can be found here: </a:t>
            </a:r>
            <a:r>
              <a:rPr lang="en-GB" sz="1100" u="sng">
                <a:latin typeface="Calibri"/>
                <a:cs typeface="Calibri"/>
              </a:rPr>
              <a:t>https://www.organdonation.scot/</a:t>
            </a:r>
            <a:endParaRPr lang="en-US"/>
          </a:p>
        </p:txBody>
      </p:sp>
    </p:spTree>
    <p:extLst>
      <p:ext uri="{BB962C8B-B14F-4D97-AF65-F5344CB8AC3E}">
        <p14:creationId xmlns:p14="http://schemas.microsoft.com/office/powerpoint/2010/main" val="380925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2400" kern="1200" cap="all" spc="200" baseline="0">
                <a:solidFill>
                  <a:schemeClr val="tx1"/>
                </a:solidFill>
                <a:latin typeface="+mj-lt"/>
                <a:ea typeface="+mj-ea"/>
                <a:cs typeface="+mj-cs"/>
              </a:rPr>
              <a:t>Suitable facilities</a:t>
            </a:r>
          </a:p>
        </p:txBody>
      </p:sp>
      <p:sp>
        <p:nvSpPr>
          <p:cNvPr id="29" name="Rectangle 2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p:cNvSpPr>
            <a:spLocks noGrp="1"/>
          </p:cNvSpPr>
          <p:nvPr>
            <p:ph sz="half" idx="2"/>
          </p:nvPr>
        </p:nvSpPr>
        <p:spPr>
          <a:xfrm>
            <a:off x="6049182" y="802638"/>
            <a:ext cx="5408696" cy="5252722"/>
          </a:xfrm>
        </p:spPr>
        <p:txBody>
          <a:bodyPr vert="horz" lIns="91440" tIns="45720" rIns="91440" bIns="45720" rtlCol="0" anchor="ctr">
            <a:normAutofit/>
          </a:bodyPr>
          <a:lstStyle/>
          <a:p>
            <a:pPr marL="0" indent="0">
              <a:lnSpc>
                <a:spcPct val="90000"/>
              </a:lnSpc>
              <a:buNone/>
            </a:pPr>
            <a:r>
              <a:rPr lang="en-US">
                <a:solidFill>
                  <a:schemeClr val="bg1"/>
                </a:solidFill>
              </a:rPr>
              <a:t>If a death occurs in a hospital the person can be cared for in the hospital mortuary until a decision is made within the usual recommended time period. </a:t>
            </a:r>
            <a:endParaRPr lang="en-US"/>
          </a:p>
          <a:p>
            <a:pPr marL="0" indent="0">
              <a:lnSpc>
                <a:spcPct val="90000"/>
              </a:lnSpc>
              <a:buNone/>
            </a:pPr>
            <a:r>
              <a:rPr lang="en-US">
                <a:solidFill>
                  <a:schemeClr val="bg1"/>
                </a:solidFill>
              </a:rPr>
              <a:t>If, however, the death occurs at home or in another care facility, it would be advisable to allow the person to rest in a cool temperature room. It may be necessary to contact a funeral director with refrigerated facilities to care for the person in their mortuary until a decision has been made on acceptance. Universities can only accept donated bodies up to 3-5 days after death. Some universities have a shorter period of time in which they can accept. </a:t>
            </a:r>
          </a:p>
          <a:p>
            <a:pPr marL="0" indent="0">
              <a:lnSpc>
                <a:spcPct val="90000"/>
              </a:lnSpc>
              <a:buNone/>
            </a:pPr>
            <a:r>
              <a:rPr lang="en-US">
                <a:solidFill>
                  <a:schemeClr val="bg1"/>
                </a:solidFill>
              </a:rPr>
              <a:t>The deceased can be visited by family members if they wish, whether at home, in a care home or in a hospital. If this was not possible and a funeral director has been appointed visiting or viewing can also take place at a funeral home - if there is still time before the person is transferred to the University.  </a:t>
            </a:r>
          </a:p>
        </p:txBody>
      </p:sp>
    </p:spTree>
    <p:extLst>
      <p:ext uri="{BB962C8B-B14F-4D97-AF65-F5344CB8AC3E}">
        <p14:creationId xmlns:p14="http://schemas.microsoft.com/office/powerpoint/2010/main" val="354475491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group of people in circle frames&#10;&#10;Description automatically generated">
            <a:extLst>
              <a:ext uri="{FF2B5EF4-FFF2-40B4-BE49-F238E27FC236}">
                <a16:creationId xmlns:a16="http://schemas.microsoft.com/office/drawing/2014/main" id="{B624BB44-D9AE-6382-7B50-EA0FFBE95B56}"/>
              </a:ext>
            </a:extLst>
          </p:cNvPr>
          <p:cNvPicPr>
            <a:picLocks noChangeAspect="1"/>
          </p:cNvPicPr>
          <p:nvPr/>
        </p:nvPicPr>
        <p:blipFill rotWithShape="1">
          <a:blip r:embed="rId2">
            <a:alphaModFix amt="40000"/>
          </a:blip>
          <a:srcRect l="816" t="1783" r="918" b="1248"/>
          <a:stretch/>
        </p:blipFill>
        <p:spPr>
          <a:xfrm>
            <a:off x="-38080" y="-50790"/>
            <a:ext cx="12254918" cy="6914801"/>
          </a:xfrm>
          <a:prstGeom prst="rect">
            <a:avLst/>
          </a:prstGeom>
        </p:spPr>
      </p:pic>
      <p:sp>
        <p:nvSpPr>
          <p:cNvPr id="2" name="Title 1">
            <a:extLst>
              <a:ext uri="{FF2B5EF4-FFF2-40B4-BE49-F238E27FC236}">
                <a16:creationId xmlns:a16="http://schemas.microsoft.com/office/drawing/2014/main" id="{69569CAA-5E76-FC55-A17C-E698EE89F814}"/>
              </a:ext>
            </a:extLst>
          </p:cNvPr>
          <p:cNvSpPr>
            <a:spLocks noGrp="1"/>
          </p:cNvSpPr>
          <p:nvPr>
            <p:ph type="title"/>
          </p:nvPr>
        </p:nvSpPr>
        <p:spPr>
          <a:xfrm>
            <a:off x="2231136" y="964692"/>
            <a:ext cx="7729728" cy="1188720"/>
          </a:xfrm>
          <a:noFill/>
          <a:ln>
            <a:solidFill>
              <a:schemeClr val="tx1"/>
            </a:solidFill>
          </a:ln>
        </p:spPr>
        <p:txBody>
          <a:bodyPr vert="horz" lIns="182880" tIns="182880" rIns="182880" bIns="182880" rtlCol="0" anchor="ctr">
            <a:normAutofit/>
          </a:bodyPr>
          <a:lstStyle/>
          <a:p>
            <a:r>
              <a:rPr lang="en-US">
                <a:solidFill>
                  <a:schemeClr val="tx1"/>
                </a:solidFill>
              </a:rPr>
              <a:t>Facilitating communication</a:t>
            </a:r>
          </a:p>
        </p:txBody>
      </p:sp>
      <p:sp>
        <p:nvSpPr>
          <p:cNvPr id="3" name="TextBox 2">
            <a:extLst>
              <a:ext uri="{FF2B5EF4-FFF2-40B4-BE49-F238E27FC236}">
                <a16:creationId xmlns:a16="http://schemas.microsoft.com/office/drawing/2014/main" id="{43F2CD2A-1F7C-3F1C-EF2B-4B9368CD628D}"/>
              </a:ext>
            </a:extLst>
          </p:cNvPr>
          <p:cNvSpPr txBox="1"/>
          <p:nvPr/>
        </p:nvSpPr>
        <p:spPr>
          <a:xfrm>
            <a:off x="1380236" y="2650744"/>
            <a:ext cx="9418828" cy="310198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Bef>
                <a:spcPts val="1000"/>
              </a:spcBef>
              <a:buClr>
                <a:schemeClr val="accent2"/>
              </a:buClr>
            </a:pPr>
            <a:r>
              <a:rPr lang="en-US">
                <a:latin typeface="Calibri"/>
                <a:cs typeface="Segoe UI"/>
              </a:rPr>
              <a:t>At the time of a potential donor’s death, or as soon as possible after death occurs; the family as well as the attending doctor are advised to call the bequest coordinator. </a:t>
            </a:r>
          </a:p>
          <a:p>
            <a:pPr>
              <a:lnSpc>
                <a:spcPct val="90000"/>
              </a:lnSpc>
              <a:spcBef>
                <a:spcPts val="1000"/>
              </a:spcBef>
              <a:buClr>
                <a:schemeClr val="accent2"/>
              </a:buClr>
            </a:pPr>
            <a:r>
              <a:rPr lang="en-US">
                <a:latin typeface="Calibri"/>
                <a:cs typeface="Segoe UI"/>
              </a:rPr>
              <a:t>A decision regarding the suitability of each donation can only be made after the university has spoken to the attending doctor or other suitable medical staff. </a:t>
            </a:r>
          </a:p>
          <a:p>
            <a:pPr>
              <a:lnSpc>
                <a:spcPct val="90000"/>
              </a:lnSpc>
              <a:spcBef>
                <a:spcPts val="1000"/>
              </a:spcBef>
              <a:buClr>
                <a:schemeClr val="accent2"/>
              </a:buClr>
            </a:pPr>
            <a:r>
              <a:rPr lang="en-US">
                <a:latin typeface="Calibri"/>
                <a:cs typeface="Segoe UI"/>
              </a:rPr>
              <a:t>This person will be asked a few questions, including the cause of death. An MCCD death certificate will usually be issued by the doctor (either in the hospital or the GP). The bequest coordinator will need confirmation of the MCCD being signed before they are able to accept a donor. There is no need to wait for the official death certificate issued by Registrar until after acceptance.</a:t>
            </a:r>
          </a:p>
          <a:p>
            <a:pPr>
              <a:lnSpc>
                <a:spcPct val="90000"/>
              </a:lnSpc>
              <a:spcBef>
                <a:spcPts val="1000"/>
              </a:spcBef>
              <a:buClr>
                <a:schemeClr val="accent2"/>
              </a:buClr>
            </a:pPr>
            <a:r>
              <a:rPr lang="en-US">
                <a:latin typeface="Calibri"/>
                <a:cs typeface="Segoe UI"/>
              </a:rPr>
              <a:t>Each potential donor is considered carefully, on a case-by case basis, and the university may be unable to accept a donation for medical or logistical reasons. The final decision on acceptance is made by the Licensed Teacher of Anatomy. </a:t>
            </a:r>
          </a:p>
          <a:p>
            <a:pPr defTabSz="914400">
              <a:lnSpc>
                <a:spcPct val="90000"/>
              </a:lnSpc>
              <a:spcBef>
                <a:spcPts val="1000"/>
              </a:spcBef>
              <a:buClr>
                <a:schemeClr val="accent2"/>
              </a:buClr>
            </a:pPr>
            <a:endParaRPr lang="en-US" sz="900">
              <a:solidFill>
                <a:schemeClr val="tx1">
                  <a:lumMod val="85000"/>
                  <a:lumOff val="15000"/>
                </a:schemeClr>
              </a:solidFill>
            </a:endParaRPr>
          </a:p>
        </p:txBody>
      </p:sp>
    </p:spTree>
    <p:extLst>
      <p:ext uri="{BB962C8B-B14F-4D97-AF65-F5344CB8AC3E}">
        <p14:creationId xmlns:p14="http://schemas.microsoft.com/office/powerpoint/2010/main" val="131895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799" t="19562" r="799" b="18790"/>
          <a:stretch/>
        </p:blipFill>
        <p:spPr>
          <a:xfrm>
            <a:off x="20" y="-44292"/>
            <a:ext cx="12191984" cy="4326295"/>
          </a:xfrm>
          <a:prstGeom prst="rect">
            <a:avLst/>
          </a:prstGeom>
        </p:spPr>
      </p:pic>
      <p:sp>
        <p:nvSpPr>
          <p:cNvPr id="2" name="Title 1"/>
          <p:cNvSpPr>
            <a:spLocks noGrp="1"/>
          </p:cNvSpPr>
          <p:nvPr>
            <p:ph type="title"/>
          </p:nvPr>
        </p:nvSpPr>
        <p:spPr>
          <a:xfrm>
            <a:off x="1600200" y="3419936"/>
            <a:ext cx="8991600" cy="1645759"/>
          </a:xfrm>
        </p:spPr>
        <p:txBody>
          <a:bodyPr vert="horz" lIns="274320" tIns="182880" rIns="274320" bIns="182880" rtlCol="0" anchor="ctr" anchorCtr="1">
            <a:normAutofit/>
          </a:bodyPr>
          <a:lstStyle/>
          <a:p>
            <a:r>
              <a:rPr lang="en-US" sz="3800"/>
              <a:t>Medical history</a:t>
            </a:r>
          </a:p>
        </p:txBody>
      </p:sp>
    </p:spTree>
    <p:extLst>
      <p:ext uri="{BB962C8B-B14F-4D97-AF65-F5344CB8AC3E}">
        <p14:creationId xmlns:p14="http://schemas.microsoft.com/office/powerpoint/2010/main" val="2904611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accent2">
                <a:shade val="45000"/>
                <a:satMod val="135000"/>
              </a:schemeClr>
              <a:prstClr val="white"/>
            </a:duotone>
            <a:alphaModFix amt="5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442"/>
          <a:stretch/>
        </p:blipFill>
        <p:spPr>
          <a:xfrm>
            <a:off x="-104362" y="-31305"/>
            <a:ext cx="12296362" cy="6889305"/>
          </a:xfrm>
          <a:prstGeom prst="rect">
            <a:avLst/>
          </a:prstGeom>
        </p:spPr>
      </p:pic>
      <p:sp>
        <p:nvSpPr>
          <p:cNvPr id="6" name="TextBox 5">
            <a:extLst>
              <a:ext uri="{FF2B5EF4-FFF2-40B4-BE49-F238E27FC236}">
                <a16:creationId xmlns:a16="http://schemas.microsoft.com/office/drawing/2014/main" id="{AA18AFC3-B940-4319-065D-67C338A30E84}"/>
              </a:ext>
            </a:extLst>
          </p:cNvPr>
          <p:cNvSpPr txBox="1"/>
          <p:nvPr/>
        </p:nvSpPr>
        <p:spPr>
          <a:xfrm>
            <a:off x="1069975" y="419100"/>
            <a:ext cx="972820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Segoe UI"/>
              </a:rPr>
              <a:t>​</a:t>
            </a:r>
          </a:p>
          <a:p>
            <a:r>
              <a:rPr lang="en-GB" sz="2400">
                <a:solidFill>
                  <a:srgbClr val="333333"/>
                </a:solidFill>
                <a:latin typeface="Segoe UI"/>
                <a:cs typeface="Segoe UI"/>
              </a:rPr>
              <a:t>You may be contacted by a university about the person’s body donation in the immediate days after the person dies. The Bequest Coordinator will ask a series of medical questions to the most appropriate person involved in their care at the time of death. </a:t>
            </a:r>
          </a:p>
          <a:p>
            <a:endParaRPr lang="en-GB" sz="2400">
              <a:solidFill>
                <a:srgbClr val="333333"/>
              </a:solidFill>
              <a:latin typeface="Segoe UI"/>
              <a:cs typeface="Segoe UI"/>
            </a:endParaRPr>
          </a:p>
          <a:p>
            <a:r>
              <a:rPr lang="en-GB" sz="2400">
                <a:solidFill>
                  <a:srgbClr val="333333"/>
                </a:solidFill>
                <a:latin typeface="Segoe UI"/>
                <a:cs typeface="Segoe UI"/>
              </a:rPr>
              <a:t>The attending doctor, consultant or senior member of the nursing/care team who is caring for the patient or the GP are often best placed to answer these questions and to interpret the medical information. </a:t>
            </a:r>
            <a:endParaRPr lang="en-US" sz="2400">
              <a:solidFill>
                <a:srgbClr val="333333"/>
              </a:solidFill>
              <a:latin typeface="Segoe UI"/>
              <a:cs typeface="Segoe UI"/>
            </a:endParaRPr>
          </a:p>
          <a:p>
            <a:endParaRPr lang="en-GB" sz="2400">
              <a:solidFill>
                <a:srgbClr val="333333"/>
              </a:solidFill>
              <a:latin typeface="Segoe UI"/>
              <a:cs typeface="Segoe UI"/>
            </a:endParaRPr>
          </a:p>
          <a:p>
            <a:r>
              <a:rPr lang="en-GB" sz="2400">
                <a:solidFill>
                  <a:srgbClr val="333333"/>
                </a:solidFill>
                <a:latin typeface="Segoe UI"/>
                <a:cs typeface="Segoe UI"/>
              </a:rPr>
              <a:t>There are some circumstances that may make it difficult for a university to accept a donor.</a:t>
            </a:r>
            <a:r>
              <a:rPr lang="en-US" sz="2400">
                <a:solidFill>
                  <a:srgbClr val="333333"/>
                </a:solidFill>
                <a:latin typeface="Segoe UI"/>
                <a:cs typeface="Segoe UI"/>
              </a:rPr>
              <a:t>​</a:t>
            </a:r>
          </a:p>
          <a:p>
            <a:r>
              <a:rPr lang="en-US" sz="2400">
                <a:solidFill>
                  <a:srgbClr val="333333"/>
                </a:solidFill>
                <a:latin typeface="Segoe UI"/>
                <a:cs typeface="Segoe UI"/>
              </a:rPr>
              <a:t>​</a:t>
            </a:r>
          </a:p>
          <a:p>
            <a:r>
              <a:rPr lang="en-GB" sz="2400">
                <a:solidFill>
                  <a:srgbClr val="333333"/>
                </a:solidFill>
                <a:latin typeface="Segoe UI"/>
                <a:cs typeface="Segoe UI"/>
              </a:rPr>
              <a:t>It is always recommended that the medical history is discussed with the Bequest Coordinator rather than discounting the person for donation based on previous experience. </a:t>
            </a:r>
            <a:r>
              <a:rPr lang="en-US" sz="2400">
                <a:solidFill>
                  <a:srgbClr val="333333"/>
                </a:solidFill>
                <a:latin typeface="Segoe UI"/>
                <a:cs typeface="Segoe UI"/>
              </a:rPr>
              <a:t>​</a:t>
            </a:r>
          </a:p>
          <a:p>
            <a:r>
              <a:rPr lang="en-US">
                <a:cs typeface="Segoe UI"/>
              </a:rPr>
              <a:t>​</a:t>
            </a:r>
          </a:p>
        </p:txBody>
      </p:sp>
    </p:spTree>
    <p:extLst>
      <p:ext uri="{BB962C8B-B14F-4D97-AF65-F5344CB8AC3E}">
        <p14:creationId xmlns:p14="http://schemas.microsoft.com/office/powerpoint/2010/main" val="565264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duotone>
              <a:schemeClr val="accent2">
                <a:shade val="45000"/>
                <a:satMod val="135000"/>
              </a:schemeClr>
              <a:prstClr val="white"/>
            </a:duotone>
            <a:alphaModFix amt="25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p:cNvSpPr>
            <a:spLocks noGrp="1"/>
          </p:cNvSpPr>
          <p:nvPr>
            <p:ph type="title"/>
          </p:nvPr>
        </p:nvSpPr>
        <p:spPr>
          <a:xfrm>
            <a:off x="2231136" y="964692"/>
            <a:ext cx="7729728" cy="1188720"/>
          </a:xfrm>
          <a:solidFill>
            <a:srgbClr val="FFFFFF">
              <a:alpha val="80000"/>
            </a:srgbClr>
          </a:solidFill>
        </p:spPr>
        <p:txBody>
          <a:bodyPr vert="horz" lIns="182880" tIns="182880" rIns="182880" bIns="182880" rtlCol="0" anchor="ctr">
            <a:normAutofit/>
          </a:bodyPr>
          <a:lstStyle/>
          <a:p>
            <a:r>
              <a:rPr lang="en-US" sz="2800"/>
              <a:t>What Questions will I be asked?</a:t>
            </a:r>
          </a:p>
        </p:txBody>
      </p:sp>
      <p:graphicFrame>
        <p:nvGraphicFramePr>
          <p:cNvPr id="7" name="Text Placeholder 3">
            <a:extLst>
              <a:ext uri="{FF2B5EF4-FFF2-40B4-BE49-F238E27FC236}">
                <a16:creationId xmlns:a16="http://schemas.microsoft.com/office/drawing/2014/main" id="{E2FDC727-69AB-54AC-24EF-7A988F25FF98}"/>
              </a:ext>
            </a:extLst>
          </p:cNvPr>
          <p:cNvGraphicFramePr/>
          <p:nvPr>
            <p:extLst>
              <p:ext uri="{D42A27DB-BD31-4B8C-83A1-F6EECF244321}">
                <p14:modId xmlns:p14="http://schemas.microsoft.com/office/powerpoint/2010/main" val="1879236992"/>
              </p:ext>
            </p:extLst>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8190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6703-3FCF-F730-E985-E61A5DB895C4}"/>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a:solidFill>
                  <a:schemeClr val="tx1"/>
                </a:solidFill>
              </a:rPr>
              <a:t>WELCOME!</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0108B1-6743-24A0-E6BA-D70863AF811E}"/>
              </a:ext>
            </a:extLst>
          </p:cNvPr>
          <p:cNvSpPr>
            <a:spLocks noGrp="1"/>
          </p:cNvSpPr>
          <p:nvPr>
            <p:ph idx="1"/>
          </p:nvPr>
        </p:nvSpPr>
        <p:spPr>
          <a:xfrm>
            <a:off x="6049182" y="802638"/>
            <a:ext cx="5408696" cy="5252722"/>
          </a:xfrm>
        </p:spPr>
        <p:txBody>
          <a:bodyPr vert="horz" lIns="91440" tIns="45720" rIns="91440" bIns="45720" rtlCol="0" anchor="ctr">
            <a:normAutofit/>
          </a:bodyPr>
          <a:lstStyle/>
          <a:p>
            <a:pPr marL="0" indent="0">
              <a:buNone/>
            </a:pPr>
            <a:r>
              <a:rPr lang="en-GB">
                <a:solidFill>
                  <a:schemeClr val="bg1"/>
                </a:solidFill>
                <a:latin typeface="Calibri"/>
                <a:cs typeface="Calibri"/>
              </a:rPr>
              <a:t>This webinar will cover: </a:t>
            </a:r>
          </a:p>
          <a:p>
            <a:r>
              <a:rPr lang="en-GB">
                <a:solidFill>
                  <a:schemeClr val="bg1"/>
                </a:solidFill>
                <a:latin typeface="Calibri"/>
                <a:cs typeface="Calibri"/>
              </a:rPr>
              <a:t>An overview of the body donor programme in Scotland </a:t>
            </a:r>
          </a:p>
          <a:p>
            <a:r>
              <a:rPr lang="en-GB">
                <a:solidFill>
                  <a:schemeClr val="bg1"/>
                </a:solidFill>
                <a:latin typeface="Calibri"/>
                <a:cs typeface="Calibri"/>
              </a:rPr>
              <a:t>Consent processes and documentation </a:t>
            </a:r>
          </a:p>
          <a:p>
            <a:r>
              <a:rPr lang="en-GB">
                <a:solidFill>
                  <a:schemeClr val="bg1"/>
                </a:solidFill>
                <a:latin typeface="Calibri"/>
                <a:cs typeface="Calibri"/>
              </a:rPr>
              <a:t>The role of health and social care staff following a person’s death </a:t>
            </a:r>
          </a:p>
          <a:p>
            <a:r>
              <a:rPr lang="en-GB">
                <a:solidFill>
                  <a:schemeClr val="bg1"/>
                </a:solidFill>
                <a:latin typeface="Calibri"/>
                <a:cs typeface="Calibri"/>
              </a:rPr>
              <a:t>What happens after a person’s body is released by a university</a:t>
            </a:r>
          </a:p>
          <a:p>
            <a:pPr marL="0" indent="0">
              <a:buNone/>
            </a:pPr>
            <a:endParaRPr lang="en-GB">
              <a:solidFill>
                <a:schemeClr val="bg1"/>
              </a:solidFill>
              <a:latin typeface="Calibri"/>
              <a:cs typeface="Calibri"/>
            </a:endParaRPr>
          </a:p>
          <a:p>
            <a:pPr marL="0" indent="0">
              <a:buNone/>
            </a:pPr>
            <a:r>
              <a:rPr lang="en-GB">
                <a:solidFill>
                  <a:schemeClr val="bg1"/>
                </a:solidFill>
                <a:latin typeface="Calibri"/>
                <a:cs typeface="Calibri"/>
              </a:rPr>
              <a:t>Animation showcase</a:t>
            </a:r>
            <a:endParaRPr lang="en-US">
              <a:solidFill>
                <a:schemeClr val="bg1"/>
              </a:solidFill>
              <a:latin typeface="Calibri"/>
              <a:cs typeface="Calibri"/>
            </a:endParaRPr>
          </a:p>
        </p:txBody>
      </p:sp>
    </p:spTree>
    <p:extLst>
      <p:ext uri="{BB962C8B-B14F-4D97-AF65-F5344CB8AC3E}">
        <p14:creationId xmlns:p14="http://schemas.microsoft.com/office/powerpoint/2010/main" val="9383363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4" descr="A group of people sitting in a circle&#10;&#10;Description automatically generated">
            <a:extLst>
              <a:ext uri="{FF2B5EF4-FFF2-40B4-BE49-F238E27FC236}">
                <a16:creationId xmlns:a16="http://schemas.microsoft.com/office/drawing/2014/main" id="{3548F3F2-E2D9-1DB5-AE22-78A86E1F3728}"/>
              </a:ext>
            </a:extLst>
          </p:cNvPr>
          <p:cNvPicPr>
            <a:picLocks noGrp="1" noChangeAspect="1"/>
          </p:cNvPicPr>
          <p:nvPr>
            <p:ph idx="1"/>
          </p:nvPr>
        </p:nvPicPr>
        <p:blipFill rotWithShape="1">
          <a:blip r:embed="rId2"/>
          <a:srcRect l="1889" r="4778"/>
          <a:stretch/>
        </p:blipFill>
        <p:spPr>
          <a:xfrm>
            <a:off x="-939" y="-7275"/>
            <a:ext cx="12191980" cy="6857990"/>
          </a:xfrm>
          <a:prstGeom prst="rect">
            <a:avLst/>
          </a:prstGeom>
        </p:spPr>
      </p:pic>
      <p:sp>
        <p:nvSpPr>
          <p:cNvPr id="2" name="Title 1">
            <a:extLst>
              <a:ext uri="{FF2B5EF4-FFF2-40B4-BE49-F238E27FC236}">
                <a16:creationId xmlns:a16="http://schemas.microsoft.com/office/drawing/2014/main" id="{EDEF6EAF-A06C-C24B-EAAD-266EB64D24DC}"/>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fontScale="90000"/>
          </a:bodyPr>
          <a:lstStyle/>
          <a:p>
            <a:r>
              <a:rPr lang="en-US"/>
              <a:t>Supporting families in Difficult  circumstances</a:t>
            </a:r>
            <a:endParaRPr lang="en-US" sz="2800" kern="1200" cap="all" spc="200" baseline="0">
              <a:solidFill>
                <a:srgbClr val="262626"/>
              </a:solidFill>
              <a:latin typeface="+mj-lt"/>
              <a:ea typeface="+mj-ea"/>
              <a:cs typeface="+mj-cs"/>
            </a:endParaRPr>
          </a:p>
        </p:txBody>
      </p:sp>
    </p:spTree>
    <p:extLst>
      <p:ext uri="{BB962C8B-B14F-4D97-AF65-F5344CB8AC3E}">
        <p14:creationId xmlns:p14="http://schemas.microsoft.com/office/powerpoint/2010/main" val="3202514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circle frames&#10;&#10;Description automatically generated">
            <a:extLst>
              <a:ext uri="{FF2B5EF4-FFF2-40B4-BE49-F238E27FC236}">
                <a16:creationId xmlns:a16="http://schemas.microsoft.com/office/drawing/2014/main" id="{2075277F-39A6-134F-F8E7-7B04E4D3A36F}"/>
              </a:ext>
            </a:extLst>
          </p:cNvPr>
          <p:cNvPicPr>
            <a:picLocks noGrp="1" noChangeAspect="1"/>
          </p:cNvPicPr>
          <p:nvPr>
            <p:ph idx="4294967295"/>
          </p:nvPr>
        </p:nvPicPr>
        <p:blipFill rotWithShape="1">
          <a:blip r:embed="rId2">
            <a:alphaModFix amt="40000"/>
          </a:blip>
          <a:srcRect l="2252" t="1195" r="-225" b="1992"/>
          <a:stretch/>
        </p:blipFill>
        <p:spPr>
          <a:xfrm>
            <a:off x="-39976" y="-60173"/>
            <a:ext cx="12520770" cy="6990488"/>
          </a:xfrm>
          <a:prstGeom prst="rect">
            <a:avLst/>
          </a:prstGeom>
        </p:spPr>
      </p:pic>
      <p:sp>
        <p:nvSpPr>
          <p:cNvPr id="14" name="Title 1">
            <a:extLst>
              <a:ext uri="{FF2B5EF4-FFF2-40B4-BE49-F238E27FC236}">
                <a16:creationId xmlns:a16="http://schemas.microsoft.com/office/drawing/2014/main" id="{5AF85019-0EEE-3B84-53C6-13AB30659205}"/>
              </a:ext>
            </a:extLst>
          </p:cNvPr>
          <p:cNvSpPr txBox="1">
            <a:spLocks/>
          </p:cNvSpPr>
          <p:nvPr/>
        </p:nvSpPr>
        <p:spPr bwMode="blackWhite">
          <a:xfrm>
            <a:off x="2125303" y="2834640"/>
            <a:ext cx="7729728" cy="1188720"/>
          </a:xfrm>
          <a:prstGeom prst="rect">
            <a:avLst/>
          </a:prstGeom>
          <a:noFill/>
          <a:ln w="38100" cap="sq">
            <a:solidFill>
              <a:schemeClr val="tx1"/>
            </a:solidFill>
            <a:miter lim="800000"/>
          </a:ln>
        </p:spPr>
        <p:txBody>
          <a:bodyPr vert="horz" lIns="182880" tIns="182880" rIns="182880" bIns="182880" rtlCol="0" anchor="ctr" anchorCtr="1">
            <a:normAutofit fontScale="925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GB">
                <a:solidFill>
                  <a:schemeClr val="tx1"/>
                </a:solidFill>
              </a:rPr>
              <a:t>After a body donor is accepted</a:t>
            </a:r>
            <a:endParaRPr lang="en-US">
              <a:solidFill>
                <a:schemeClr val="tx1"/>
              </a:solidFill>
            </a:endParaRPr>
          </a:p>
        </p:txBody>
      </p:sp>
    </p:spTree>
    <p:extLst>
      <p:ext uri="{BB962C8B-B14F-4D97-AF65-F5344CB8AC3E}">
        <p14:creationId xmlns:p14="http://schemas.microsoft.com/office/powerpoint/2010/main" val="378134348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00200" y="2363323"/>
            <a:ext cx="8991600" cy="1692771"/>
          </a:xfrm>
        </p:spPr>
        <p:txBody>
          <a:bodyPr>
            <a:normAutofit/>
          </a:bodyPr>
          <a:lstStyle/>
          <a:p>
            <a:r>
              <a:rPr lang="en-GB" sz="3500"/>
              <a:t>What happens after a person’s body is released by a university</a:t>
            </a:r>
          </a:p>
        </p:txBody>
      </p:sp>
    </p:spTree>
    <p:extLst>
      <p:ext uri="{BB962C8B-B14F-4D97-AF65-F5344CB8AC3E}">
        <p14:creationId xmlns:p14="http://schemas.microsoft.com/office/powerpoint/2010/main" val="1438071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872228"/>
            <a:ext cx="4486656" cy="1141497"/>
          </a:xfrm>
          <a:ln>
            <a:solidFill>
              <a:srgbClr val="002060"/>
            </a:solidFill>
          </a:ln>
        </p:spPr>
        <p:txBody>
          <a:bodyPr/>
          <a:lstStyle/>
          <a:p>
            <a:r>
              <a:rPr lang="en-GB">
                <a:solidFill>
                  <a:srgbClr val="002060"/>
                </a:solidFill>
              </a:rPr>
              <a:t>Funeral arrangements</a:t>
            </a:r>
          </a:p>
        </p:txBody>
      </p:sp>
      <p:pic>
        <p:nvPicPr>
          <p:cNvPr id="5" name="Content Placeholder 4"/>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330" t="2643" r="985" b="-134"/>
          <a:stretch/>
        </p:blipFill>
        <p:spPr>
          <a:xfrm>
            <a:off x="6666915" y="2013725"/>
            <a:ext cx="5062345" cy="2826327"/>
          </a:xfrm>
        </p:spPr>
      </p:pic>
      <p:sp>
        <p:nvSpPr>
          <p:cNvPr id="4" name="Text Placeholder 3"/>
          <p:cNvSpPr>
            <a:spLocks noGrp="1"/>
          </p:cNvSpPr>
          <p:nvPr>
            <p:ph type="body" sz="half" idx="2"/>
          </p:nvPr>
        </p:nvSpPr>
        <p:spPr>
          <a:xfrm>
            <a:off x="804672" y="2377824"/>
            <a:ext cx="4486656" cy="3981412"/>
          </a:xfrm>
        </p:spPr>
        <p:txBody>
          <a:bodyPr>
            <a:normAutofit fontScale="92500" lnSpcReduction="20000"/>
          </a:bodyPr>
          <a:lstStyle/>
          <a:p>
            <a:r>
              <a:rPr lang="en-GB"/>
              <a:t>The safe keeping, preservation and examination of the donor is permitted for up to 3 years and at such time cremation or burial is required. Each university will usually make arrangements for a dignified cremation with no funeral service. </a:t>
            </a:r>
            <a:endParaRPr lang="en-US"/>
          </a:p>
          <a:p>
            <a:r>
              <a:rPr lang="en-GB"/>
              <a:t>Families are able to request for ashes to be retained. This is discussed with the next of kin/executor at the time of death. The ashes may be scattered in the Garden of Remembrance at the Crematorium or collected by the next of kin/executor. All cremation costs are met by the university. </a:t>
            </a:r>
          </a:p>
          <a:p>
            <a:r>
              <a:rPr lang="en-GB"/>
              <a:t>Should there be a wish to be buried, this would have to be arranged by the next of kin at the end of the examination period.</a:t>
            </a:r>
          </a:p>
          <a:p>
            <a:r>
              <a:rPr lang="en-GB"/>
              <a:t>Where a body donor has consented to body parts being retained longer than the 3-year examination period there may be extended use of consented retained parts. The next of kin will also be asked to consent to this at the time of donor acceptance. </a:t>
            </a:r>
            <a:endParaRPr lang="en-GB" sz="1400"/>
          </a:p>
          <a:p>
            <a:endParaRPr lang="en-GB"/>
          </a:p>
        </p:txBody>
      </p:sp>
    </p:spTree>
    <p:extLst>
      <p:ext uri="{BB962C8B-B14F-4D97-AF65-F5344CB8AC3E}">
        <p14:creationId xmlns:p14="http://schemas.microsoft.com/office/powerpoint/2010/main" val="3315002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3235" r="46987"/>
          <a:stretch/>
        </p:blipFill>
        <p:spPr>
          <a:xfrm>
            <a:off x="642" y="10"/>
            <a:ext cx="6096000" cy="6857990"/>
          </a:xfrm>
          <a:prstGeom prst="rect">
            <a:avLst/>
          </a:prstGeom>
        </p:spPr>
      </p:pic>
      <p:sp>
        <p:nvSpPr>
          <p:cNvPr id="2" name="Title 1"/>
          <p:cNvSpPr>
            <a:spLocks noGrp="1"/>
          </p:cNvSpPr>
          <p:nvPr>
            <p:ph type="title"/>
          </p:nvPr>
        </p:nvSpPr>
        <p:spPr>
          <a:xfrm>
            <a:off x="804672" y="2841505"/>
            <a:ext cx="4487298" cy="1174991"/>
          </a:xfrm>
          <a:solidFill>
            <a:schemeClr val="bg1">
              <a:alpha val="80000"/>
            </a:schemeClr>
          </a:solidFill>
          <a:ln>
            <a:solidFill>
              <a:schemeClr val="tx1">
                <a:lumMod val="75000"/>
                <a:lumOff val="25000"/>
              </a:schemeClr>
            </a:solidFill>
          </a:ln>
        </p:spPr>
        <p:txBody>
          <a:bodyPr vert="horz" lIns="182880" tIns="182880" rIns="182880" bIns="182880" rtlCol="0" anchor="ctr">
            <a:normAutofit/>
          </a:bodyPr>
          <a:lstStyle/>
          <a:p>
            <a:r>
              <a:rPr lang="en-US" sz="2400">
                <a:solidFill>
                  <a:schemeClr val="tx1">
                    <a:lumMod val="85000"/>
                    <a:lumOff val="15000"/>
                  </a:schemeClr>
                </a:solidFill>
              </a:rPr>
              <a:t>Annual Memorial Service</a:t>
            </a:r>
          </a:p>
        </p:txBody>
      </p:sp>
      <p:sp>
        <p:nvSpPr>
          <p:cNvPr id="4" name="Text Placeholder 3"/>
          <p:cNvSpPr>
            <a:spLocks noGrp="1"/>
          </p:cNvSpPr>
          <p:nvPr>
            <p:ph type="body" sz="half" idx="2"/>
          </p:nvPr>
        </p:nvSpPr>
        <p:spPr>
          <a:xfrm>
            <a:off x="6743941" y="976129"/>
            <a:ext cx="4804931" cy="4919815"/>
          </a:xfrm>
        </p:spPr>
        <p:txBody>
          <a:bodyPr vert="horz" lIns="91440" tIns="45720" rIns="91440" bIns="45720" rtlCol="0" anchor="ctr">
            <a:normAutofit/>
          </a:bodyPr>
          <a:lstStyle/>
          <a:p>
            <a:pPr algn="l"/>
            <a:r>
              <a:rPr lang="en-US">
                <a:solidFill>
                  <a:schemeClr val="tx1">
                    <a:lumMod val="85000"/>
                    <a:lumOff val="15000"/>
                  </a:schemeClr>
                </a:solidFill>
              </a:rPr>
              <a:t>Each university holds an Annual Memorial Service to </a:t>
            </a:r>
            <a:r>
              <a:rPr lang="en-GB">
                <a:solidFill>
                  <a:schemeClr val="tx1">
                    <a:lumMod val="85000"/>
                    <a:lumOff val="15000"/>
                  </a:schemeClr>
                </a:solidFill>
              </a:rPr>
              <a:t>honour</a:t>
            </a:r>
            <a:r>
              <a:rPr lang="en-US">
                <a:solidFill>
                  <a:schemeClr val="tx1">
                    <a:lumMod val="85000"/>
                    <a:lumOff val="15000"/>
                  </a:schemeClr>
                </a:solidFill>
              </a:rPr>
              <a:t> those who have donated their body to the university in the previous year. The donor’s family are invited to attend the service and meet with staff and students.</a:t>
            </a:r>
          </a:p>
          <a:p>
            <a:pPr algn="l"/>
            <a:r>
              <a:rPr lang="en-US">
                <a:solidFill>
                  <a:schemeClr val="tx1">
                    <a:lumMod val="85000"/>
                    <a:lumOff val="15000"/>
                  </a:schemeClr>
                </a:solidFill>
              </a:rPr>
              <a:t>Each university also records the names of donors in a Book of Remembrance which may be viewed on request.  </a:t>
            </a:r>
          </a:p>
          <a:p>
            <a:pPr algn="l"/>
            <a:r>
              <a:rPr lang="en-US">
                <a:solidFill>
                  <a:schemeClr val="tx1">
                    <a:lumMod val="85000"/>
                    <a:lumOff val="15000"/>
                  </a:schemeClr>
                </a:solidFill>
              </a:rPr>
              <a:t>Families are welcome to contact the university at any time if they have any questions about their relative’s donation.</a:t>
            </a:r>
            <a:br>
              <a:rPr lang="en-US"/>
            </a:br>
            <a:br>
              <a:rPr lang="en-US"/>
            </a:br>
            <a:endParaRPr lang="en-US">
              <a:solidFill>
                <a:schemeClr val="tx1">
                  <a:lumMod val="85000"/>
                  <a:lumOff val="15000"/>
                </a:schemeClr>
              </a:solidFill>
            </a:endParaRPr>
          </a:p>
        </p:txBody>
      </p:sp>
    </p:spTree>
    <p:extLst>
      <p:ext uri="{BB962C8B-B14F-4D97-AF65-F5344CB8AC3E}">
        <p14:creationId xmlns:p14="http://schemas.microsoft.com/office/powerpoint/2010/main" val="7683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GB"/>
              <a:t>Key Points</a:t>
            </a:r>
          </a:p>
        </p:txBody>
      </p:sp>
      <p:sp useBgFill="1">
        <p:nvSpPr>
          <p:cNvPr id="22" name="Rectangle 2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C1BC92C-C9EB-3E58-371B-A94D112EA50E}"/>
              </a:ext>
            </a:extLst>
          </p:cNvPr>
          <p:cNvGraphicFramePr>
            <a:graphicFrameLocks noGrp="1"/>
          </p:cNvGraphicFramePr>
          <p:nvPr>
            <p:ph idx="1"/>
            <p:extLst>
              <p:ext uri="{D42A27DB-BD31-4B8C-83A1-F6EECF244321}">
                <p14:modId xmlns:p14="http://schemas.microsoft.com/office/powerpoint/2010/main" val="2631834145"/>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08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6150" y="392770"/>
            <a:ext cx="5101467" cy="2186343"/>
          </a:xfrm>
          <a:prstGeom prst="rect">
            <a:avLst/>
          </a:prstGeom>
        </p:spPr>
      </p:pic>
      <p:sp>
        <p:nvSpPr>
          <p:cNvPr id="9" name="Rectangle 6"/>
          <p:cNvSpPr>
            <a:spLocks noChangeArrowheads="1"/>
          </p:cNvSpPr>
          <p:nvPr/>
        </p:nvSpPr>
        <p:spPr bwMode="auto">
          <a:xfrm>
            <a:off x="0" y="2771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1"/>
          <p:cNvSpPr>
            <a:spLocks noChangeArrowheads="1"/>
          </p:cNvSpPr>
          <p:nvPr/>
        </p:nvSpPr>
        <p:spPr bwMode="auto">
          <a:xfrm>
            <a:off x="152400" y="2314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p:cNvPicPr>
            <a:picLocks noChangeAspect="1"/>
          </p:cNvPicPr>
          <p:nvPr/>
        </p:nvPicPr>
        <p:blipFill>
          <a:blip r:embed="rId3"/>
          <a:stretch>
            <a:fillRect/>
          </a:stretch>
        </p:blipFill>
        <p:spPr>
          <a:xfrm>
            <a:off x="6367548" y="396347"/>
            <a:ext cx="5058069" cy="2186435"/>
          </a:xfrm>
          <a:prstGeom prst="rect">
            <a:avLst/>
          </a:prstGeom>
        </p:spPr>
      </p:pic>
      <p:grpSp>
        <p:nvGrpSpPr>
          <p:cNvPr id="24" name="Group 23"/>
          <p:cNvGrpSpPr/>
          <p:nvPr/>
        </p:nvGrpSpPr>
        <p:grpSpPr>
          <a:xfrm>
            <a:off x="834019" y="2602055"/>
            <a:ext cx="10337750" cy="3698674"/>
            <a:chOff x="5389310" y="2906124"/>
            <a:chExt cx="8470196" cy="3030496"/>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9310" y="2906124"/>
              <a:ext cx="2618487" cy="1149516"/>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24" y="4563447"/>
              <a:ext cx="2141688" cy="824884"/>
            </a:xfrm>
            <a:prstGeom prst="rect">
              <a:avLst/>
            </a:prstGeom>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789" t="32888" r="8723" b="35562"/>
            <a:stretch/>
          </p:blipFill>
          <p:spPr>
            <a:xfrm>
              <a:off x="10565513" y="3007986"/>
              <a:ext cx="3293993" cy="765674"/>
            </a:xfrm>
            <a:prstGeom prst="rect">
              <a:avLst/>
            </a:prstGeom>
          </p:spPr>
        </p:pic>
        <p:sp>
          <p:nvSpPr>
            <p:cNvPr id="33" name="TextBox 32"/>
            <p:cNvSpPr txBox="1"/>
            <p:nvPr/>
          </p:nvSpPr>
          <p:spPr>
            <a:xfrm>
              <a:off x="8505027" y="5507922"/>
              <a:ext cx="2346922" cy="428698"/>
            </a:xfrm>
            <a:prstGeom prst="rect">
              <a:avLst/>
            </a:prstGeom>
            <a:noFill/>
          </p:spPr>
          <p:txBody>
            <a:bodyPr wrap="square" lIns="91440" tIns="45720" rIns="91440" bIns="45720" rtlCol="0" anchor="t">
              <a:spAutoFit/>
            </a:bodyPr>
            <a:lstStyle/>
            <a:p>
              <a:r>
                <a:rPr lang="en-GB" sz="1400">
                  <a:solidFill>
                    <a:schemeClr val="tx1">
                      <a:lumMod val="95000"/>
                      <a:lumOff val="5000"/>
                    </a:schemeClr>
                  </a:solidFill>
                  <a:latin typeface="Segoe UI"/>
                  <a:cs typeface="Segoe UI"/>
                </a:rPr>
                <a:t>01224 274320</a:t>
              </a:r>
            </a:p>
            <a:p>
              <a:r>
                <a:rPr lang="en-GB" sz="1400">
                  <a:solidFill>
                    <a:schemeClr val="tx1">
                      <a:lumMod val="95000"/>
                      <a:lumOff val="5000"/>
                    </a:schemeClr>
                  </a:solidFill>
                  <a:latin typeface="Segoe UI"/>
                  <a:cs typeface="Segoe UI"/>
                </a:rPr>
                <a:t>anat@abdn.ac.uk</a:t>
              </a:r>
            </a:p>
          </p:txBody>
        </p:sp>
        <p:sp>
          <p:nvSpPr>
            <p:cNvPr id="34" name="Rectangle 33"/>
            <p:cNvSpPr/>
            <p:nvPr/>
          </p:nvSpPr>
          <p:spPr>
            <a:xfrm>
              <a:off x="5658284" y="5500567"/>
              <a:ext cx="2064215" cy="428698"/>
            </a:xfrm>
            <a:prstGeom prst="rect">
              <a:avLst/>
            </a:prstGeom>
          </p:spPr>
          <p:txBody>
            <a:bodyPr wrap="none" lIns="91440" tIns="45720" rIns="91440" bIns="45720" anchor="t">
              <a:spAutoFit/>
            </a:bodyPr>
            <a:lstStyle/>
            <a:p>
              <a:r>
                <a:rPr lang="en-GB" sz="1400">
                  <a:solidFill>
                    <a:srgbClr val="3B3B3B"/>
                  </a:solidFill>
                  <a:latin typeface="Segoe UI"/>
                  <a:cs typeface="Segoe UI"/>
                </a:rPr>
                <a:t>01382 388825 </a:t>
              </a:r>
              <a:br>
                <a:rPr lang="en-GB" sz="1400">
                  <a:latin typeface="Segoe UI"/>
                </a:rPr>
              </a:br>
              <a:r>
                <a:rPr lang="en-GB" sz="1400">
                  <a:solidFill>
                    <a:srgbClr val="131D42"/>
                  </a:solidFill>
                  <a:latin typeface="Segoe UI"/>
                  <a:cs typeface="Segoe UI"/>
                </a:rPr>
                <a:t>bodydonation@dundee.ac.uk</a:t>
              </a:r>
            </a:p>
          </p:txBody>
        </p:sp>
        <p:sp>
          <p:nvSpPr>
            <p:cNvPr id="35" name="Rectangle 34"/>
            <p:cNvSpPr/>
            <p:nvPr/>
          </p:nvSpPr>
          <p:spPr>
            <a:xfrm>
              <a:off x="5607244" y="3916089"/>
              <a:ext cx="2862910" cy="428698"/>
            </a:xfrm>
            <a:prstGeom prst="rect">
              <a:avLst/>
            </a:prstGeom>
          </p:spPr>
          <p:txBody>
            <a:bodyPr wrap="square" lIns="91440" tIns="45720" rIns="91440" bIns="45720" anchor="t">
              <a:spAutoFit/>
            </a:bodyPr>
            <a:lstStyle/>
            <a:p>
              <a:r>
                <a:rPr lang="fr-FR" sz="1400">
                  <a:latin typeface="Segoe UI"/>
                  <a:ea typeface="Source Sans Pro"/>
                  <a:cs typeface="Segoe UI"/>
                </a:rPr>
                <a:t>01334 46 3596</a:t>
              </a:r>
              <a:endParaRPr lang="en-GB" sz="1400">
                <a:latin typeface="Segoe UI"/>
                <a:ea typeface="Source Sans Pro"/>
                <a:cs typeface="Segoe UI"/>
              </a:endParaRPr>
            </a:p>
            <a:p>
              <a:r>
                <a:rPr lang="fr-FR" sz="1400">
                  <a:latin typeface="Segoe UI"/>
                  <a:ea typeface="Source Sans Pro"/>
                  <a:cs typeface="Segoe UI"/>
                </a:rPr>
                <a:t>bodydonation@st-andrews.ac.uk</a:t>
              </a:r>
            </a:p>
          </p:txBody>
        </p:sp>
        <p:sp>
          <p:nvSpPr>
            <p:cNvPr id="36" name="Rectangle 35"/>
            <p:cNvSpPr/>
            <p:nvPr/>
          </p:nvSpPr>
          <p:spPr>
            <a:xfrm>
              <a:off x="11030080" y="3920083"/>
              <a:ext cx="1857431" cy="428698"/>
            </a:xfrm>
            <a:prstGeom prst="rect">
              <a:avLst/>
            </a:prstGeom>
          </p:spPr>
          <p:txBody>
            <a:bodyPr wrap="none" lIns="91440" tIns="45720" rIns="91440" bIns="45720" anchor="t">
              <a:spAutoFit/>
            </a:bodyPr>
            <a:lstStyle/>
            <a:p>
              <a:r>
                <a:rPr lang="en-GB" sz="1400">
                  <a:latin typeface="Segoe UI"/>
                  <a:cs typeface="Segoe UI"/>
                </a:rPr>
                <a:t>0131 651 5996</a:t>
              </a:r>
              <a:br>
                <a:rPr lang="en-GB" sz="1400">
                  <a:latin typeface="Segoe UI"/>
                </a:rPr>
              </a:br>
              <a:r>
                <a:rPr lang="en-GB" sz="1400">
                  <a:latin typeface="Segoe UI"/>
                  <a:cs typeface="Segoe UI"/>
                </a:rPr>
                <a:t>body-donations@ed.ac.uk</a:t>
              </a:r>
            </a:p>
          </p:txBody>
        </p:sp>
        <p:pic>
          <p:nvPicPr>
            <p:cNvPr id="37" name="Picture 36"/>
            <p:cNvPicPr>
              <a:picLocks noChangeAspect="1"/>
            </p:cNvPicPr>
            <p:nvPr/>
          </p:nvPicPr>
          <p:blipFill>
            <a:blip r:embed="rId7"/>
            <a:stretch>
              <a:fillRect/>
            </a:stretch>
          </p:blipFill>
          <p:spPr>
            <a:xfrm>
              <a:off x="8505027" y="3060368"/>
              <a:ext cx="2005758" cy="731583"/>
            </a:xfrm>
            <a:prstGeom prst="rect">
              <a:avLst/>
            </a:prstGeom>
          </p:spPr>
        </p:pic>
        <p:sp>
          <p:nvSpPr>
            <p:cNvPr id="38" name="Rectangle 37"/>
            <p:cNvSpPr/>
            <p:nvPr/>
          </p:nvSpPr>
          <p:spPr>
            <a:xfrm>
              <a:off x="8505027" y="3916089"/>
              <a:ext cx="2102881" cy="428698"/>
            </a:xfrm>
            <a:prstGeom prst="rect">
              <a:avLst/>
            </a:prstGeom>
          </p:spPr>
          <p:txBody>
            <a:bodyPr wrap="none" lIns="91440" tIns="45720" rIns="91440" bIns="45720" anchor="t">
              <a:spAutoFit/>
            </a:bodyPr>
            <a:lstStyle/>
            <a:p>
              <a:r>
                <a:rPr lang="en-GB" sz="1400">
                  <a:latin typeface="Segoe UI"/>
                  <a:cs typeface="Segoe UI"/>
                </a:rPr>
                <a:t>0141 330 5397</a:t>
              </a:r>
              <a:br>
                <a:rPr lang="en-GB" sz="1400">
                  <a:latin typeface="Segoe UI"/>
                </a:rPr>
              </a:br>
              <a:r>
                <a:rPr lang="en-GB" sz="1400">
                  <a:latin typeface="Segoe UI"/>
                  <a:cs typeface="Segoe UI"/>
                </a:rPr>
                <a:t>bodydonation@glasgow.ac.uk</a:t>
              </a: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8284" y="4710235"/>
              <a:ext cx="1955441" cy="655073"/>
            </a:xfrm>
            <a:prstGeom prst="rect">
              <a:avLst/>
            </a:prstGeom>
          </p:spPr>
        </p:pic>
      </p:grpSp>
    </p:spTree>
    <p:extLst>
      <p:ext uri="{BB962C8B-B14F-4D97-AF65-F5344CB8AC3E}">
        <p14:creationId xmlns:p14="http://schemas.microsoft.com/office/powerpoint/2010/main" val="126326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00200" y="2363323"/>
            <a:ext cx="8991600" cy="1692771"/>
          </a:xfrm>
        </p:spPr>
        <p:txBody>
          <a:bodyPr>
            <a:normAutofit/>
          </a:bodyPr>
          <a:lstStyle/>
          <a:p>
            <a:r>
              <a:rPr lang="en-GB"/>
              <a:t>Thank you</a:t>
            </a:r>
          </a:p>
        </p:txBody>
      </p:sp>
    </p:spTree>
    <p:extLst>
      <p:ext uri="{BB962C8B-B14F-4D97-AF65-F5344CB8AC3E}">
        <p14:creationId xmlns:p14="http://schemas.microsoft.com/office/powerpoint/2010/main" val="425091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0E3-82A4-F330-A76B-4A698111EDBF}"/>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a:solidFill>
                  <a:schemeClr val="tx1"/>
                </a:solidFill>
                <a:latin typeface="Source Sans Pro"/>
                <a:ea typeface="Source Sans Pro"/>
              </a:rPr>
              <a:t>Speakers</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509FC9-742F-B075-8053-D0F2264EE195}"/>
              </a:ext>
            </a:extLst>
          </p:cNvPr>
          <p:cNvSpPr>
            <a:spLocks noGrp="1"/>
          </p:cNvSpPr>
          <p:nvPr>
            <p:ph idx="1"/>
          </p:nvPr>
        </p:nvSpPr>
        <p:spPr>
          <a:xfrm>
            <a:off x="6049182" y="802638"/>
            <a:ext cx="5408696" cy="5252722"/>
          </a:xfrm>
        </p:spPr>
        <p:txBody>
          <a:bodyPr vert="horz" lIns="91440" tIns="45720" rIns="91440" bIns="45720" rtlCol="0" anchor="ctr">
            <a:normAutofit/>
          </a:bodyPr>
          <a:lstStyle/>
          <a:p>
            <a:pPr marL="0" indent="0">
              <a:buNone/>
            </a:pPr>
            <a:r>
              <a:rPr lang="en-US">
                <a:solidFill>
                  <a:schemeClr val="bg1"/>
                </a:solidFill>
                <a:latin typeface="Source Sans Pro"/>
                <a:ea typeface="Source Sans Pro"/>
              </a:rPr>
              <a:t>Catherine Chadha</a:t>
            </a:r>
          </a:p>
          <a:p>
            <a:pPr marL="0" indent="0">
              <a:buNone/>
            </a:pPr>
            <a:r>
              <a:rPr lang="en-US">
                <a:solidFill>
                  <a:schemeClr val="bg1"/>
                </a:solidFill>
                <a:latin typeface="Source Sans Pro"/>
                <a:ea typeface="Source Sans Pro"/>
                <a:cs typeface="Segoe UI"/>
              </a:rPr>
              <a:t>Senior Anatomy Technician, University of Edinburgh</a:t>
            </a:r>
          </a:p>
          <a:p>
            <a:pPr marL="0" indent="0">
              <a:buNone/>
            </a:pPr>
            <a:endParaRPr lang="en-US">
              <a:solidFill>
                <a:schemeClr val="bg1"/>
              </a:solidFill>
              <a:latin typeface="Source Sans Pro"/>
              <a:ea typeface="Source Sans Pro"/>
            </a:endParaRPr>
          </a:p>
          <a:p>
            <a:pPr marL="0" indent="0">
              <a:buNone/>
            </a:pPr>
            <a:r>
              <a:rPr lang="en-GB">
                <a:solidFill>
                  <a:schemeClr val="bg1"/>
                </a:solidFill>
                <a:latin typeface="Source Sans Pro"/>
                <a:ea typeface="Source Sans Pro"/>
                <a:cs typeface="Segoe UI"/>
              </a:rPr>
              <a:t>Vivienne McGuire</a:t>
            </a:r>
            <a:endParaRPr lang="en-US">
              <a:solidFill>
                <a:schemeClr val="bg1"/>
              </a:solidFill>
              <a:latin typeface="Source Sans Pro"/>
              <a:ea typeface="Source Sans Pro"/>
              <a:cs typeface="Segoe UI"/>
            </a:endParaRPr>
          </a:p>
          <a:p>
            <a:pPr marL="0" indent="0">
              <a:buNone/>
            </a:pPr>
            <a:r>
              <a:rPr lang="en-US">
                <a:solidFill>
                  <a:schemeClr val="bg1"/>
                </a:solidFill>
                <a:latin typeface="Source Sans Pro"/>
                <a:ea typeface="Source Sans Pro"/>
                <a:cs typeface="Segoe UI"/>
              </a:rPr>
              <a:t>Centre Manager, University of Dundee</a:t>
            </a:r>
          </a:p>
          <a:p>
            <a:pPr marL="0" indent="0">
              <a:buNone/>
            </a:pPr>
            <a:endParaRPr lang="en-US">
              <a:solidFill>
                <a:schemeClr val="bg1"/>
              </a:solidFill>
              <a:latin typeface="Source Sans Pro"/>
              <a:ea typeface="Source Sans Pro"/>
              <a:cs typeface="Segoe UI"/>
            </a:endParaRPr>
          </a:p>
          <a:p>
            <a:pPr marL="0" indent="0">
              <a:buNone/>
            </a:pPr>
            <a:r>
              <a:rPr lang="en-US">
                <a:solidFill>
                  <a:schemeClr val="bg1"/>
                </a:solidFill>
                <a:latin typeface="Source Sans Pro"/>
                <a:ea typeface="Source Sans Pro"/>
                <a:cs typeface="Segoe UI"/>
              </a:rPr>
              <a:t>Laura Sheils</a:t>
            </a:r>
            <a:endParaRPr lang="en-US">
              <a:solidFill>
                <a:schemeClr val="bg1"/>
              </a:solidFill>
              <a:latin typeface="Source Sans Pro"/>
              <a:ea typeface="Source Sans Pro"/>
            </a:endParaRPr>
          </a:p>
          <a:p>
            <a:pPr marL="0" indent="0">
              <a:buNone/>
            </a:pPr>
            <a:r>
              <a:rPr lang="en-US">
                <a:solidFill>
                  <a:schemeClr val="bg1"/>
                </a:solidFill>
                <a:latin typeface="Source Sans Pro"/>
                <a:ea typeface="Source Sans Pro"/>
                <a:cs typeface="Segoe UI"/>
              </a:rPr>
              <a:t>Bequest Coordinator and Lab Manager, University of Edinburgh</a:t>
            </a:r>
            <a:endParaRPr lang="en-US">
              <a:solidFill>
                <a:schemeClr val="bg1"/>
              </a:solidFill>
              <a:latin typeface="Source Sans Pro"/>
              <a:ea typeface="Source Sans Pro"/>
            </a:endParaRPr>
          </a:p>
          <a:p>
            <a:pPr marL="0" indent="0">
              <a:buNone/>
            </a:pPr>
            <a:endParaRPr lang="en-US">
              <a:solidFill>
                <a:schemeClr val="bg1"/>
              </a:solidFill>
              <a:latin typeface="Source Sans Pro"/>
              <a:ea typeface="Source Sans Pro"/>
            </a:endParaRPr>
          </a:p>
          <a:p>
            <a:pPr marL="0" indent="0">
              <a:buNone/>
            </a:pPr>
            <a:r>
              <a:rPr lang="en-GB">
                <a:solidFill>
                  <a:schemeClr val="bg1"/>
                </a:solidFill>
                <a:latin typeface="Source Sans Pro"/>
                <a:ea typeface="Source Sans Pro"/>
              </a:rPr>
              <a:t>Agnieszka Kruk-Omenzetter</a:t>
            </a:r>
          </a:p>
          <a:p>
            <a:pPr marL="0" indent="0">
              <a:buNone/>
            </a:pPr>
            <a:r>
              <a:rPr lang="en-GB">
                <a:solidFill>
                  <a:schemeClr val="bg1"/>
                </a:solidFill>
                <a:latin typeface="Source Sans Pro"/>
                <a:ea typeface="Source Sans Pro"/>
                <a:cs typeface="Segoe UI"/>
              </a:rPr>
              <a:t>Anatomy &amp; Bequest Administrator, University of Aberdeen</a:t>
            </a:r>
            <a:endParaRPr lang="en-US">
              <a:solidFill>
                <a:schemeClr val="bg1"/>
              </a:solidFill>
              <a:latin typeface="Source Sans Pro"/>
              <a:ea typeface="Source Sans Pro"/>
              <a:cs typeface="Segoe UI"/>
            </a:endParaRPr>
          </a:p>
        </p:txBody>
      </p:sp>
    </p:spTree>
    <p:extLst>
      <p:ext uri="{BB962C8B-B14F-4D97-AF65-F5344CB8AC3E}">
        <p14:creationId xmlns:p14="http://schemas.microsoft.com/office/powerpoint/2010/main" val="5806212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0">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2">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81171" y="2681103"/>
            <a:ext cx="3363974" cy="1495794"/>
          </a:xfrm>
          <a:noFill/>
          <a:ln>
            <a:solidFill>
              <a:srgbClr val="FFFFFF"/>
            </a:solidFill>
          </a:ln>
        </p:spPr>
        <p:txBody>
          <a:bodyPr vert="horz" wrap="square" lIns="182880" tIns="182880" rIns="182880" bIns="182880" rtlCol="0" anchor="ctr">
            <a:normAutofit/>
          </a:bodyPr>
          <a:lstStyle/>
          <a:p>
            <a:r>
              <a:rPr lang="en-US" sz="2000">
                <a:solidFill>
                  <a:srgbClr val="FFFFFF"/>
                </a:solidFill>
              </a:rPr>
              <a:t>An overview of the body donor programme in Scotland</a:t>
            </a:r>
          </a:p>
        </p:txBody>
      </p:sp>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3876550" y="1801808"/>
            <a:ext cx="2052740" cy="9011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2839" y="1918918"/>
            <a:ext cx="1474380" cy="567866"/>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89" t="32888" r="8723" b="35562"/>
          <a:stretch/>
        </p:blipFill>
        <p:spPr>
          <a:xfrm>
            <a:off x="2365064" y="1315327"/>
            <a:ext cx="2424308" cy="563520"/>
          </a:xfrm>
          <a:prstGeom prst="rect">
            <a:avLst/>
          </a:prstGeom>
        </p:spPr>
      </p:pic>
      <p:pic>
        <p:nvPicPr>
          <p:cNvPr id="24" name="Picture 23"/>
          <p:cNvPicPr>
            <a:picLocks noChangeAspect="1"/>
          </p:cNvPicPr>
          <p:nvPr/>
        </p:nvPicPr>
        <p:blipFill>
          <a:blip r:embed="rId6"/>
          <a:stretch>
            <a:fillRect/>
          </a:stretch>
        </p:blipFill>
        <p:spPr>
          <a:xfrm>
            <a:off x="910312" y="1355399"/>
            <a:ext cx="1454752" cy="530608"/>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5648" y="1408069"/>
            <a:ext cx="1346164" cy="450965"/>
          </a:xfrm>
          <a:prstGeom prst="rect">
            <a:avLst/>
          </a:prstGeom>
        </p:spPr>
      </p:pic>
      <p:pic>
        <p:nvPicPr>
          <p:cNvPr id="3" name="Picture 2" descr="A map of the university of scotland&#10;&#10;Description automatically generated">
            <a:extLst>
              <a:ext uri="{FF2B5EF4-FFF2-40B4-BE49-F238E27FC236}">
                <a16:creationId xmlns:a16="http://schemas.microsoft.com/office/drawing/2014/main" id="{4329819F-1ACE-3AC0-D3D7-9621074732E7}"/>
              </a:ext>
            </a:extLst>
          </p:cNvPr>
          <p:cNvPicPr>
            <a:picLocks noChangeAspect="1"/>
          </p:cNvPicPr>
          <p:nvPr/>
        </p:nvPicPr>
        <p:blipFill>
          <a:blip r:embed="rId8"/>
          <a:stretch>
            <a:fillRect/>
          </a:stretch>
        </p:blipFill>
        <p:spPr>
          <a:xfrm>
            <a:off x="1102291" y="3334252"/>
            <a:ext cx="5352789" cy="2579879"/>
          </a:xfrm>
          <a:prstGeom prst="rect">
            <a:avLst/>
          </a:prstGeom>
        </p:spPr>
      </p:pic>
    </p:spTree>
    <p:extLst>
      <p:ext uri="{BB962C8B-B14F-4D97-AF65-F5344CB8AC3E}">
        <p14:creationId xmlns:p14="http://schemas.microsoft.com/office/powerpoint/2010/main" val="141117832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A84A5-3ED7-137F-3BA1-555BB543603A}"/>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a:solidFill>
                  <a:srgbClr val="FFFFFF"/>
                </a:solidFill>
              </a:rPr>
              <a:t>What is Body Donation?</a:t>
            </a:r>
          </a:p>
        </p:txBody>
      </p:sp>
      <p:graphicFrame>
        <p:nvGraphicFramePr>
          <p:cNvPr id="5" name="Content Placeholder 2">
            <a:extLst>
              <a:ext uri="{FF2B5EF4-FFF2-40B4-BE49-F238E27FC236}">
                <a16:creationId xmlns:a16="http://schemas.microsoft.com/office/drawing/2014/main" id="{4B2DBAC8-48DD-B046-F30B-E318339FB3A2}"/>
              </a:ext>
            </a:extLst>
          </p:cNvPr>
          <p:cNvGraphicFramePr>
            <a:graphicFrameLocks noGrp="1"/>
          </p:cNvGraphicFramePr>
          <p:nvPr>
            <p:ph idx="1"/>
            <p:extLst>
              <p:ext uri="{D42A27DB-BD31-4B8C-83A1-F6EECF244321}">
                <p14:modId xmlns:p14="http://schemas.microsoft.com/office/powerpoint/2010/main" val="2719080033"/>
              </p:ext>
            </p:extLst>
          </p:nvPr>
        </p:nvGraphicFramePr>
        <p:xfrm>
          <a:off x="678845" y="977295"/>
          <a:ext cx="6171595" cy="5283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36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52F9E74-D6EC-4CF8-D4A2-5EB5A8FBDBDA}"/>
              </a:ext>
            </a:extLst>
          </p:cNvPr>
          <p:cNvGraphicFramePr>
            <a:graphicFrameLocks noGrp="1"/>
          </p:cNvGraphicFramePr>
          <p:nvPr>
            <p:ph idx="1"/>
            <p:extLst>
              <p:ext uri="{D42A27DB-BD31-4B8C-83A1-F6EECF244321}">
                <p14:modId xmlns:p14="http://schemas.microsoft.com/office/powerpoint/2010/main" val="1525820096"/>
              </p:ext>
            </p:extLst>
          </p:nvPr>
        </p:nvGraphicFramePr>
        <p:xfrm>
          <a:off x="393932" y="1710349"/>
          <a:ext cx="11579980" cy="3506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126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FB0F-49F2-906E-1657-B03CAEA8C9B4}"/>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GB" sz="2400">
                <a:solidFill>
                  <a:schemeClr val="tx1"/>
                </a:solidFill>
              </a:rPr>
              <a:t>The Law</a:t>
            </a:r>
            <a:endParaRPr lang="en-US" sz="2400">
              <a:solidFill>
                <a:schemeClr val="tx1"/>
              </a:solidFill>
            </a:endParaRP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76B6D-9FA8-F351-4780-68BB0E3C2DB4}"/>
              </a:ext>
            </a:extLst>
          </p:cNvPr>
          <p:cNvSpPr>
            <a:spLocks noGrp="1"/>
          </p:cNvSpPr>
          <p:nvPr>
            <p:ph idx="1"/>
          </p:nvPr>
        </p:nvSpPr>
        <p:spPr>
          <a:xfrm>
            <a:off x="6049182" y="802638"/>
            <a:ext cx="5408696" cy="5252722"/>
          </a:xfrm>
        </p:spPr>
        <p:txBody>
          <a:bodyPr vert="horz" lIns="91440" tIns="45720" rIns="91440" bIns="45720" rtlCol="0" anchor="ctr">
            <a:normAutofit/>
          </a:bodyPr>
          <a:lstStyle/>
          <a:p>
            <a:pPr>
              <a:spcAft>
                <a:spcPts val="750"/>
              </a:spcAft>
            </a:pPr>
            <a:r>
              <a:rPr lang="en-GB">
                <a:solidFill>
                  <a:schemeClr val="bg1"/>
                </a:solidFill>
                <a:effectLst/>
                <a:latin typeface="Segoe UI"/>
                <a:ea typeface="Times New Roman" panose="02020603050405020304" pitchFamily="18" charset="0"/>
                <a:cs typeface="Calibri Light"/>
              </a:rPr>
              <a:t>The Anatomy Act (1984) and the Human Tissue (Scotland) Act (HTSA 2006) regulate the use of bodies donated for anatomical examination, education or training and medical research. It sets out the legal framework for the removal, retention and lawful use after death of human bodies and body parts.</a:t>
            </a:r>
          </a:p>
          <a:p>
            <a:pPr>
              <a:spcAft>
                <a:spcPts val="750"/>
              </a:spcAft>
            </a:pPr>
            <a:r>
              <a:rPr lang="en-GB">
                <a:solidFill>
                  <a:schemeClr val="bg1"/>
                </a:solidFill>
                <a:effectLst/>
                <a:latin typeface="Segoe UI"/>
                <a:ea typeface="Times New Roman" panose="02020603050405020304" pitchFamily="18" charset="0"/>
                <a:cs typeface="Calibri Light"/>
              </a:rPr>
              <a:t>A licence from the Scottish Government allows a university to perform Anatomical Examinations on donated bodies, and to store and use them for the purposes of education, training and research.</a:t>
            </a:r>
          </a:p>
          <a:p>
            <a:endParaRPr lang="en-US">
              <a:solidFill>
                <a:schemeClr val="bg1"/>
              </a:solidFill>
              <a:latin typeface="Segoe UI"/>
              <a:cs typeface="Segoe UI"/>
            </a:endParaRPr>
          </a:p>
        </p:txBody>
      </p:sp>
    </p:spTree>
    <p:extLst>
      <p:ext uri="{BB962C8B-B14F-4D97-AF65-F5344CB8AC3E}">
        <p14:creationId xmlns:p14="http://schemas.microsoft.com/office/powerpoint/2010/main" val="52184459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237C03B-841C-D785-7236-53B8E3B9800E}"/>
              </a:ext>
            </a:extLst>
          </p:cNvPr>
          <p:cNvSpPr>
            <a:spLocks noGrp="1"/>
          </p:cNvSpPr>
          <p:nvPr/>
        </p:nvSpPr>
        <p:spPr bwMode="blackWhite">
          <a:xfrm>
            <a:off x="3194908" y="1011125"/>
            <a:ext cx="5925310" cy="1174991"/>
          </a:xfrm>
          <a:prstGeom prst="rect">
            <a:avLst/>
          </a:prstGeom>
          <a:ln w="28575">
            <a:solidFill>
              <a:schemeClr val="tx2"/>
            </a:solidFill>
          </a:ln>
        </p:spPr>
        <p:txBody>
          <a:bodyPr vert="horz" lIns="182880" tIns="182880" rIns="18288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spcAft>
                <a:spcPts val="600"/>
              </a:spcAft>
            </a:pPr>
            <a:r>
              <a:rPr lang="en-US" sz="2400"/>
              <a:t>Consent processes and documentation</a:t>
            </a:r>
          </a:p>
        </p:txBody>
      </p:sp>
      <p:graphicFrame>
        <p:nvGraphicFramePr>
          <p:cNvPr id="5" name="Content Placeholder 2">
            <a:extLst>
              <a:ext uri="{FF2B5EF4-FFF2-40B4-BE49-F238E27FC236}">
                <a16:creationId xmlns:a16="http://schemas.microsoft.com/office/drawing/2014/main" id="{7415E2DE-539D-25F9-8DCF-456CAA073887}"/>
              </a:ext>
            </a:extLst>
          </p:cNvPr>
          <p:cNvGraphicFramePr>
            <a:graphicFrameLocks noGrp="1"/>
          </p:cNvGraphicFramePr>
          <p:nvPr>
            <p:ph idx="1"/>
            <p:extLst>
              <p:ext uri="{D42A27DB-BD31-4B8C-83A1-F6EECF244321}">
                <p14:modId xmlns:p14="http://schemas.microsoft.com/office/powerpoint/2010/main" val="444543198"/>
              </p:ext>
            </p:extLst>
          </p:nvPr>
        </p:nvGraphicFramePr>
        <p:xfrm>
          <a:off x="3194908" y="2759305"/>
          <a:ext cx="5925310" cy="3255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201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igning a document&#10;&#10;Description automatically generated">
            <a:extLst>
              <a:ext uri="{FF2B5EF4-FFF2-40B4-BE49-F238E27FC236}">
                <a16:creationId xmlns:a16="http://schemas.microsoft.com/office/drawing/2014/main" id="{3FD991A9-8846-E34A-DED2-9A894EC57403}"/>
              </a:ext>
            </a:extLst>
          </p:cNvPr>
          <p:cNvPicPr>
            <a:picLocks noChangeAspect="1"/>
          </p:cNvPicPr>
          <p:nvPr/>
        </p:nvPicPr>
        <p:blipFill rotWithShape="1">
          <a:blip r:embed="rId2"/>
          <a:srcRect l="19426" r="9925" b="1"/>
          <a:stretch/>
        </p:blipFill>
        <p:spPr>
          <a:xfrm>
            <a:off x="4650909" y="10"/>
            <a:ext cx="7541090" cy="6857989"/>
          </a:xfrm>
          <a:prstGeom prst="rect">
            <a:avLst/>
          </a:prstGeom>
        </p:spPr>
      </p:pic>
      <p:sp>
        <p:nvSpPr>
          <p:cNvPr id="3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728044"/>
          </a:xfrm>
          <a:noFill/>
          <a:ln>
            <a:solidFill>
              <a:schemeClr val="bg1"/>
            </a:solidFill>
          </a:ln>
        </p:spPr>
        <p:txBody>
          <a:bodyPr wrap="square">
            <a:normAutofit/>
          </a:bodyPr>
          <a:lstStyle/>
          <a:p>
            <a:r>
              <a:rPr lang="en-GB" sz="1500">
                <a:solidFill>
                  <a:schemeClr val="bg1"/>
                </a:solidFill>
              </a:rPr>
              <a:t>Declaration of Bequest</a:t>
            </a:r>
            <a:br>
              <a:rPr lang="en-GB" sz="1500">
                <a:solidFill>
                  <a:schemeClr val="bg1"/>
                </a:solidFill>
              </a:rPr>
            </a:br>
            <a:r>
              <a:rPr lang="en-GB" sz="1500">
                <a:solidFill>
                  <a:schemeClr val="bg1"/>
                </a:solidFill>
              </a:rPr>
              <a:t>Common Consent Form – Universities of Scotland </a:t>
            </a:r>
            <a:br>
              <a:rPr lang="en-GB" sz="1500">
                <a:solidFill>
                  <a:schemeClr val="bg1"/>
                </a:solidFill>
              </a:rPr>
            </a:br>
            <a:r>
              <a:rPr lang="en-GB" sz="1500">
                <a:solidFill>
                  <a:schemeClr val="bg1"/>
                </a:solidFill>
              </a:rPr>
              <a:t>Anatomy Act Scotland 1984 (as amended 2006)</a:t>
            </a:r>
          </a:p>
        </p:txBody>
      </p:sp>
      <p:sp>
        <p:nvSpPr>
          <p:cNvPr id="3" name="Content Placeholder 2"/>
          <p:cNvSpPr>
            <a:spLocks noGrp="1"/>
          </p:cNvSpPr>
          <p:nvPr>
            <p:ph idx="1"/>
          </p:nvPr>
        </p:nvSpPr>
        <p:spPr>
          <a:xfrm>
            <a:off x="643468" y="2638044"/>
            <a:ext cx="3363974" cy="3415622"/>
          </a:xfrm>
        </p:spPr>
        <p:txBody>
          <a:bodyPr>
            <a:normAutofit/>
          </a:bodyPr>
          <a:lstStyle/>
          <a:p>
            <a:pPr>
              <a:lnSpc>
                <a:spcPct val="90000"/>
              </a:lnSpc>
            </a:pPr>
            <a:endParaRPr lang="en-GB" sz="1500">
              <a:solidFill>
                <a:schemeClr val="bg1"/>
              </a:solidFill>
            </a:endParaRPr>
          </a:p>
          <a:p>
            <a:pPr>
              <a:lnSpc>
                <a:spcPct val="90000"/>
              </a:lnSpc>
            </a:pPr>
            <a:r>
              <a:rPr lang="en-GB" sz="1500">
                <a:solidFill>
                  <a:schemeClr val="bg1"/>
                </a:solidFill>
              </a:rPr>
              <a:t>Full Name and Title: </a:t>
            </a:r>
          </a:p>
          <a:p>
            <a:pPr>
              <a:lnSpc>
                <a:spcPct val="90000"/>
              </a:lnSpc>
            </a:pPr>
            <a:r>
              <a:rPr lang="en-GB" sz="1500">
                <a:solidFill>
                  <a:schemeClr val="bg1"/>
                </a:solidFill>
              </a:rPr>
              <a:t>Address:</a:t>
            </a:r>
          </a:p>
          <a:p>
            <a:pPr>
              <a:lnSpc>
                <a:spcPct val="90000"/>
              </a:lnSpc>
            </a:pPr>
            <a:r>
              <a:rPr lang="en-GB" sz="1500">
                <a:solidFill>
                  <a:schemeClr val="bg1"/>
                </a:solidFill>
              </a:rPr>
              <a:t>Date of Birth:</a:t>
            </a:r>
          </a:p>
          <a:p>
            <a:pPr>
              <a:lnSpc>
                <a:spcPct val="90000"/>
              </a:lnSpc>
            </a:pPr>
            <a:r>
              <a:rPr lang="en-GB" sz="1500">
                <a:solidFill>
                  <a:schemeClr val="bg1"/>
                </a:solidFill>
              </a:rPr>
              <a:t>Signature:               Date:</a:t>
            </a:r>
          </a:p>
          <a:p>
            <a:pPr>
              <a:lnSpc>
                <a:spcPct val="90000"/>
              </a:lnSpc>
            </a:pPr>
            <a:r>
              <a:rPr lang="en-GB" sz="1500">
                <a:solidFill>
                  <a:schemeClr val="bg1"/>
                </a:solidFill>
              </a:rPr>
              <a:t>Full Name and Address of Next of Kin/Executor:</a:t>
            </a:r>
          </a:p>
          <a:p>
            <a:pPr>
              <a:lnSpc>
                <a:spcPct val="90000"/>
              </a:lnSpc>
            </a:pPr>
            <a:r>
              <a:rPr lang="en-GB" sz="1500">
                <a:solidFill>
                  <a:schemeClr val="bg1"/>
                </a:solidFill>
              </a:rPr>
              <a:t>Relationship:</a:t>
            </a:r>
          </a:p>
          <a:p>
            <a:pPr>
              <a:lnSpc>
                <a:spcPct val="90000"/>
              </a:lnSpc>
            </a:pPr>
            <a:r>
              <a:rPr lang="en-GB" sz="1500">
                <a:solidFill>
                  <a:schemeClr val="bg1"/>
                </a:solidFill>
              </a:rPr>
              <a:t>Full Name and Address of Witness (must be over 16 years of age):</a:t>
            </a:r>
          </a:p>
          <a:p>
            <a:pPr>
              <a:lnSpc>
                <a:spcPct val="90000"/>
              </a:lnSpc>
            </a:pPr>
            <a:r>
              <a:rPr lang="en-GB" sz="1500">
                <a:solidFill>
                  <a:schemeClr val="bg1"/>
                </a:solidFill>
              </a:rPr>
              <a:t>Witness Signature:               Date:</a:t>
            </a:r>
          </a:p>
          <a:p>
            <a:pPr>
              <a:lnSpc>
                <a:spcPct val="90000"/>
              </a:lnSpc>
            </a:pPr>
            <a:endParaRPr lang="en-GB" sz="1500">
              <a:solidFill>
                <a:schemeClr val="bg1"/>
              </a:solidFill>
            </a:endParaRPr>
          </a:p>
        </p:txBody>
      </p:sp>
    </p:spTree>
    <p:extLst>
      <p:ext uri="{BB962C8B-B14F-4D97-AF65-F5344CB8AC3E}">
        <p14:creationId xmlns:p14="http://schemas.microsoft.com/office/powerpoint/2010/main" val="371241920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49f3f6-b7db-40ce-a15f-c10d2fdae267" xsi:nil="true"/>
    <lcf76f155ced4ddcb4097134ff3c332f xmlns="c8b369f5-6b3b-46de-a0da-867adce44a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0C83BF659CCB4FB66366A04BFD8010" ma:contentTypeVersion="17" ma:contentTypeDescription="Create a new document." ma:contentTypeScope="" ma:versionID="1434226a2d96eb880a4061d3f7d44309">
  <xsd:schema xmlns:xsd="http://www.w3.org/2001/XMLSchema" xmlns:xs="http://www.w3.org/2001/XMLSchema" xmlns:p="http://schemas.microsoft.com/office/2006/metadata/properties" xmlns:ns2="c8b369f5-6b3b-46de-a0da-867adce44a37" xmlns:ns3="5549f3f6-b7db-40ce-a15f-c10d2fdae267" targetNamespace="http://schemas.microsoft.com/office/2006/metadata/properties" ma:root="true" ma:fieldsID="74e1a76edfa4b9971363a6b5eee58fb9" ns2:_="" ns3:_="">
    <xsd:import namespace="c8b369f5-6b3b-46de-a0da-867adce44a37"/>
    <xsd:import namespace="5549f3f6-b7db-40ce-a15f-c10d2fdae26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369f5-6b3b-46de-a0da-867adce44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49f3f6-b7db-40ce-a15f-c10d2fdae26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080871-0da6-4a5a-8586-c1430601b9d6}" ma:internalName="TaxCatchAll" ma:showField="CatchAllData" ma:web="5549f3f6-b7db-40ce-a15f-c10d2fdae2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CB91CF-77CD-420B-AC13-A48D43783112}">
  <ds:schemaRefs>
    <ds:schemaRef ds:uri="http://schemas.microsoft.com/office/infopath/2007/PartnerControl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5549f3f6-b7db-40ce-a15f-c10d2fdae267"/>
    <ds:schemaRef ds:uri="c8b369f5-6b3b-46de-a0da-867adce44a37"/>
    <ds:schemaRef ds:uri="http://schemas.microsoft.com/office/2006/metadata/properties"/>
  </ds:schemaRefs>
</ds:datastoreItem>
</file>

<file path=customXml/itemProps2.xml><?xml version="1.0" encoding="utf-8"?>
<ds:datastoreItem xmlns:ds="http://schemas.openxmlformats.org/officeDocument/2006/customXml" ds:itemID="{66800E6A-77A0-4849-ACD0-78CF8B92F360}">
  <ds:schemaRefs>
    <ds:schemaRef ds:uri="http://schemas.microsoft.com/sharepoint/v3/contenttype/forms"/>
  </ds:schemaRefs>
</ds:datastoreItem>
</file>

<file path=customXml/itemProps3.xml><?xml version="1.0" encoding="utf-8"?>
<ds:datastoreItem xmlns:ds="http://schemas.openxmlformats.org/officeDocument/2006/customXml" ds:itemID="{79F6B8E3-17E6-49CD-AE0C-334D403588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b369f5-6b3b-46de-a0da-867adce44a37"/>
    <ds:schemaRef ds:uri="5549f3f6-b7db-40ce-a15f-c10d2fdae2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TM10001115[[fn=Parcel]]</Template>
  <TotalTime>0</TotalTime>
  <Words>2163</Words>
  <Application>Microsoft Office PowerPoint</Application>
  <PresentationFormat>Widescreen</PresentationFormat>
  <Paragraphs>131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Gill Sans MT</vt:lpstr>
      <vt:lpstr>Segoe UI</vt:lpstr>
      <vt:lpstr>Source Sans Pro</vt:lpstr>
      <vt:lpstr>Parcel</vt:lpstr>
      <vt:lpstr>Body Donation in Scotland</vt:lpstr>
      <vt:lpstr>WELCOME!</vt:lpstr>
      <vt:lpstr>Speakers</vt:lpstr>
      <vt:lpstr>An overview of the body donor programme in Scotland</vt:lpstr>
      <vt:lpstr>What is Body Donation?</vt:lpstr>
      <vt:lpstr>PowerPoint Presentation</vt:lpstr>
      <vt:lpstr>The Law</vt:lpstr>
      <vt:lpstr>PowerPoint Presentation</vt:lpstr>
      <vt:lpstr>Declaration of Bequest Common Consent Form – Universities of Scotland  Anatomy Act Scotland 1984 (as amended 2006)</vt:lpstr>
      <vt:lpstr>PowerPoint Presentation</vt:lpstr>
      <vt:lpstr>Acknowledgement</vt:lpstr>
      <vt:lpstr>The role of health and social care staff following a person’s death</vt:lpstr>
      <vt:lpstr>Understanding what happens after a person dies</vt:lpstr>
      <vt:lpstr>PowerPoint Presentation</vt:lpstr>
      <vt:lpstr>Suitable facilities</vt:lpstr>
      <vt:lpstr>Facilitating communication</vt:lpstr>
      <vt:lpstr>Medical history</vt:lpstr>
      <vt:lpstr>PowerPoint Presentation</vt:lpstr>
      <vt:lpstr>What Questions will I be asked?</vt:lpstr>
      <vt:lpstr>Supporting families in Difficult  circumstances</vt:lpstr>
      <vt:lpstr>PowerPoint Presentation</vt:lpstr>
      <vt:lpstr>What happens after a person’s body is released by a university</vt:lpstr>
      <vt:lpstr>Funeral arrangements</vt:lpstr>
      <vt:lpstr>Annual Memorial Service</vt:lpstr>
      <vt:lpstr>Key Points</vt:lpstr>
      <vt:lpstr>PowerPoint Presentation</vt:lpstr>
      <vt:lpstr>Thank you</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the body donor programme in Scotland</dc:title>
  <dc:creator>Catherine Chadha</dc:creator>
  <cp:lastModifiedBy>Becky McCoo</cp:lastModifiedBy>
  <cp:revision>2</cp:revision>
  <dcterms:created xsi:type="dcterms:W3CDTF">2023-08-02T08:22:52Z</dcterms:created>
  <dcterms:modified xsi:type="dcterms:W3CDTF">2023-10-27T11:04:52Z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0x0101009B0C83BF659CCB4FB66366A04BFD8010</vt:lpwstr>
  </property>
</Properties>
</file>